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311700" y="922900"/>
            <a:ext cx="8520599" cy="1322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TW" sz="9600">
                <a:latin typeface="Microsoft JhengHei"/>
                <a:ea typeface="Microsoft JhengHei"/>
                <a:cs typeface="Microsoft JhengHei"/>
                <a:sym typeface="Microsoft JhengHei"/>
              </a:rPr>
              <a:t>物理學習講座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390500" y="2654025"/>
            <a:ext cx="8520599" cy="1386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TW" sz="4800">
                <a:latin typeface="Microsoft JhengHei"/>
                <a:ea typeface="Microsoft JhengHei"/>
                <a:cs typeface="Microsoft JhengHei"/>
                <a:sym typeface="Microsoft JhengHei"/>
              </a:rPr>
              <a:t>213 紀品溱</a:t>
            </a:r>
          </a:p>
          <a:p>
            <a:pPr>
              <a:spcBef>
                <a:spcPts val="0"/>
              </a:spcBef>
              <a:buNone/>
            </a:pPr>
            <a:r>
              <a:rPr lang="zh-TW" sz="4800">
                <a:latin typeface="Microsoft JhengHei"/>
                <a:ea typeface="Microsoft JhengHei"/>
                <a:cs typeface="Microsoft JhengHei"/>
                <a:sym typeface="Microsoft JhengHei"/>
              </a:rPr>
              <a:t>217 陳喻君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311700" y="276200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zh-TW" sz="6000">
                <a:latin typeface="Microsoft JhengHei"/>
                <a:ea typeface="Microsoft JhengHei"/>
                <a:cs typeface="Microsoft JhengHei"/>
                <a:sym typeface="Microsoft JhengHei"/>
              </a:rPr>
              <a:t>前言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11700" y="14225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TW" sz="3000">
                <a:latin typeface="Microsoft JhengHei"/>
                <a:ea typeface="Microsoft JhengHei"/>
                <a:cs typeface="Microsoft JhengHei"/>
                <a:sym typeface="Microsoft JhengHei"/>
              </a:rPr>
              <a:t>在跟高一物理相處兩個月後，你是否覺得物理是一顆難以理解的科目，公式太多背不起來，每次考試時就會腦袋一片空白，解題目時都不知道要用哪個公式，想放棄物理了？</a:t>
            </a:r>
          </a:p>
          <a:p>
            <a:pPr>
              <a:spcBef>
                <a:spcPts val="0"/>
              </a:spcBef>
              <a:buNone/>
            </a:pPr>
            <a:r>
              <a:rPr lang="zh-TW" sz="360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千萬別這樣想，就讓我們來為你解答！！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TW" sz="3000">
                <a:latin typeface="Microsoft JhengHei"/>
                <a:ea typeface="Microsoft JhengHei"/>
                <a:cs typeface="Microsoft JhengHei"/>
                <a:sym typeface="Microsoft JhengHei"/>
              </a:rPr>
              <a:t>例題1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218200"/>
            <a:ext cx="8520599" cy="34164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i="1" lang="zh-TW">
                <a:solidFill>
                  <a:srgbClr val="FF0000"/>
                </a:solidFill>
              </a:rPr>
              <a:t>速度要會辨認圖形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FF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FF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FF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FF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FF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6875" y="2083600"/>
            <a:ext cx="6446851" cy="203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TW"/>
              <a:t>例題2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217775" y="101772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i="1" lang="zh-TW">
                <a:solidFill>
                  <a:srgbClr val="FF0000"/>
                </a:solidFill>
              </a:rPr>
              <a:t>自由落體公式要背會讓題目更快解開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1" name="Shape 71"/>
          <p:cNvPicPr preferRelativeResize="0"/>
          <p:nvPr/>
        </p:nvPicPr>
        <p:blipFill rotWithShape="1">
          <a:blip r:embed="rId3">
            <a:alphaModFix/>
          </a:blip>
          <a:srcRect b="1460" l="820" r="-819" t="-1460"/>
          <a:stretch/>
        </p:blipFill>
        <p:spPr>
          <a:xfrm>
            <a:off x="534500" y="1433575"/>
            <a:ext cx="6515100" cy="306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zh-TW" sz="3000">
                <a:latin typeface="Microsoft JhengHei"/>
                <a:ea typeface="Microsoft JhengHei"/>
                <a:cs typeface="Microsoft JhengHei"/>
                <a:sym typeface="Microsoft JhengHei"/>
              </a:rPr>
              <a:t>例題3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i="1" lang="zh-TW">
                <a:solidFill>
                  <a:srgbClr val="FF0000"/>
                </a:solidFill>
              </a:rPr>
              <a:t>電流磁效應靠右手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25" y="1550725"/>
            <a:ext cx="6858000" cy="3351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zh-TW" sz="3000">
                <a:latin typeface="Microsoft JhengHei"/>
                <a:ea typeface="Microsoft JhengHei"/>
                <a:cs typeface="Microsoft JhengHei"/>
                <a:sym typeface="Microsoft JhengHei"/>
              </a:rPr>
              <a:t>例題4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01772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zh-TW">
                <a:solidFill>
                  <a:srgbClr val="FF0000"/>
                </a:solidFill>
              </a:rPr>
              <a:t>波靠畫圖和ㄧ點數學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275" y="1750425"/>
            <a:ext cx="6858000" cy="2683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zh-TW" sz="3000">
                <a:latin typeface="Microsoft JhengHei"/>
                <a:ea typeface="Microsoft JhengHei"/>
                <a:cs typeface="Microsoft JhengHei"/>
                <a:sym typeface="Microsoft JhengHei"/>
              </a:rPr>
              <a:t>例題5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180125" y="114312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i="1" lang="zh-TW">
                <a:solidFill>
                  <a:srgbClr val="FF0000"/>
                </a:solidFill>
              </a:rPr>
              <a:t>光的鏡片特性最重要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375" y="1532925"/>
            <a:ext cx="6858000" cy="3263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zh-TW" sz="3000">
                <a:latin typeface="Microsoft JhengHei"/>
                <a:ea typeface="Microsoft JhengHei"/>
                <a:cs typeface="Microsoft JhengHei"/>
                <a:sym typeface="Microsoft JhengHei"/>
              </a:rPr>
              <a:t>總結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TW" sz="3000">
                <a:latin typeface="Microsoft JhengHei"/>
                <a:ea typeface="Microsoft JhengHei"/>
                <a:cs typeface="Microsoft JhengHei"/>
                <a:sym typeface="Microsoft JhengHei"/>
              </a:rPr>
              <a:t>1.上課要專心，有問題時就盡量在課堂上發問。</a:t>
            </a:r>
          </a:p>
          <a:p>
            <a:pPr rtl="0">
              <a:spcBef>
                <a:spcPts val="0"/>
              </a:spcBef>
              <a:buNone/>
            </a:pPr>
            <a:r>
              <a:rPr lang="zh-TW" sz="3000">
                <a:latin typeface="Microsoft JhengHei"/>
                <a:ea typeface="Microsoft JhengHei"/>
                <a:cs typeface="Microsoft JhengHei"/>
                <a:sym typeface="Microsoft JhengHei"/>
              </a:rPr>
              <a:t>2.下課可以跟同學討論。</a:t>
            </a:r>
          </a:p>
          <a:p>
            <a:pPr rtl="0">
              <a:spcBef>
                <a:spcPts val="0"/>
              </a:spcBef>
              <a:buNone/>
            </a:pPr>
            <a:r>
              <a:rPr lang="zh-TW" sz="3000">
                <a:latin typeface="Microsoft JhengHei"/>
                <a:ea typeface="Microsoft JhengHei"/>
                <a:cs typeface="Microsoft JhengHei"/>
                <a:sym typeface="Microsoft JhengHei"/>
              </a:rPr>
              <a:t>3.回家一定要複習，背公式，做題目。</a:t>
            </a:r>
          </a:p>
          <a:p>
            <a:pPr>
              <a:spcBef>
                <a:spcPts val="0"/>
              </a:spcBef>
              <a:buNone/>
            </a:pPr>
            <a:r>
              <a:rPr lang="zh-TW" sz="3000">
                <a:latin typeface="Microsoft JhengHei"/>
                <a:ea typeface="Microsoft JhengHei"/>
                <a:cs typeface="Microsoft JhengHei"/>
                <a:sym typeface="Microsoft JhengHei"/>
              </a:rPr>
              <a:t>總之，學習物理沒有捷徑，</a:t>
            </a:r>
            <a:r>
              <a:rPr lang="zh-TW" sz="300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努力</a:t>
            </a:r>
            <a:r>
              <a:rPr lang="zh-TW" sz="3000">
                <a:latin typeface="Microsoft JhengHei"/>
                <a:ea typeface="Microsoft JhengHei"/>
                <a:cs typeface="Microsoft JhengHei"/>
                <a:sym typeface="Microsoft JhengHei"/>
              </a:rPr>
              <a:t>是一定要的~~~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2199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zh-TW" sz="6000">
                <a:latin typeface="Microsoft JhengHei"/>
                <a:ea typeface="Microsoft JhengHei"/>
                <a:cs typeface="Microsoft JhengHei"/>
                <a:sym typeface="Microsoft JhengHei"/>
              </a:rPr>
              <a:t>提問時間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98800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TW" sz="4800">
                <a:latin typeface="Microsoft JhengHei"/>
                <a:ea typeface="Microsoft JhengHei"/>
                <a:cs typeface="Microsoft JhengHei"/>
                <a:sym typeface="Microsoft JhengHei"/>
              </a:rPr>
              <a:t>對以上講解還有疑問的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480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>
              <a:spcBef>
                <a:spcPts val="0"/>
              </a:spcBef>
              <a:buNone/>
            </a:pPr>
            <a:r>
              <a:rPr lang="zh-TW" sz="4800">
                <a:latin typeface="Microsoft JhengHei"/>
                <a:ea typeface="Microsoft JhengHei"/>
                <a:cs typeface="Microsoft JhengHei"/>
                <a:sym typeface="Microsoft JhengHei"/>
              </a:rPr>
              <a:t>盡量</a:t>
            </a:r>
            <a:r>
              <a:rPr lang="zh-TW" sz="480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舉手發問</a:t>
            </a:r>
            <a:r>
              <a:rPr lang="zh-TW" sz="4800">
                <a:latin typeface="Microsoft JhengHei"/>
                <a:ea typeface="Microsoft JhengHei"/>
                <a:cs typeface="Microsoft JhengHei"/>
                <a:sym typeface="Microsoft JhengHei"/>
              </a:rPr>
              <a:t>喔！！！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