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notesMasterIdLst>
    <p:notesMasterId r:id="rId38"/>
  </p:notesMasterIdLst>
  <p:handoutMasterIdLst>
    <p:handoutMasterId r:id="rId39"/>
  </p:handoutMasterIdLst>
  <p:sldIdLst>
    <p:sldId id="503" r:id="rId2"/>
    <p:sldId id="496" r:id="rId3"/>
    <p:sldId id="497" r:id="rId4"/>
    <p:sldId id="498" r:id="rId5"/>
    <p:sldId id="499" r:id="rId6"/>
    <p:sldId id="500" r:id="rId7"/>
    <p:sldId id="501" r:id="rId8"/>
    <p:sldId id="502" r:id="rId9"/>
    <p:sldId id="454" r:id="rId10"/>
    <p:sldId id="458" r:id="rId11"/>
    <p:sldId id="459" r:id="rId12"/>
    <p:sldId id="460" r:id="rId13"/>
    <p:sldId id="479" r:id="rId14"/>
    <p:sldId id="474" r:id="rId15"/>
    <p:sldId id="473" r:id="rId16"/>
    <p:sldId id="480" r:id="rId17"/>
    <p:sldId id="475" r:id="rId18"/>
    <p:sldId id="476" r:id="rId19"/>
    <p:sldId id="477" r:id="rId20"/>
    <p:sldId id="481" r:id="rId21"/>
    <p:sldId id="482" r:id="rId22"/>
    <p:sldId id="483" r:id="rId23"/>
    <p:sldId id="484" r:id="rId24"/>
    <p:sldId id="463" r:id="rId25"/>
    <p:sldId id="495" r:id="rId26"/>
    <p:sldId id="493" r:id="rId27"/>
    <p:sldId id="494" r:id="rId28"/>
    <p:sldId id="478" r:id="rId29"/>
    <p:sldId id="485" r:id="rId30"/>
    <p:sldId id="465" r:id="rId31"/>
    <p:sldId id="466" r:id="rId32"/>
    <p:sldId id="489" r:id="rId33"/>
    <p:sldId id="486" r:id="rId34"/>
    <p:sldId id="487" r:id="rId35"/>
    <p:sldId id="488" r:id="rId36"/>
    <p:sldId id="471" r:id="rId3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0C0C0"/>
    <a:srgbClr val="003366"/>
    <a:srgbClr val="99FF33"/>
    <a:srgbClr val="66FF33"/>
    <a:srgbClr val="33CC33"/>
    <a:srgbClr val="0033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390" autoAdjust="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EC6DB78-C4CE-411C-8AA6-34FA1B4C8E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9C5EC82-BF43-44C9-B31D-3AA56BC0F02C}" type="datetimeFigureOut">
              <a:rPr lang="zh-TW" altLang="en-US"/>
              <a:pPr>
                <a:defRPr/>
              </a:pPr>
              <a:t>2011/9/26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CDEED91B-3FC4-4FEE-A0F3-99ACE6B449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D91B-3FC4-4FEE-A0F3-99ACE6B449BC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EED91B-3FC4-4FEE-A0F3-99ACE6B449BC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矩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1" name="橢圓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777F-C117-405E-8556-7453269031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F1E3B-2786-4DF7-A8AF-7E56D0C27A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7BEC-C84E-4776-840F-A88F565456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0863" y="152400"/>
            <a:ext cx="7170737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52400" y="1600200"/>
            <a:ext cx="4343400" cy="5105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9228-850F-435F-8A8A-BBC63859CB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246063" y="930275"/>
            <a:ext cx="8212137" cy="53324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1D5FD-FAB8-44E3-B3A8-C089C94383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15D3F8-8650-4E8F-A071-52BD213F81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矩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4" name="橢圓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5" name="橢圓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6" name="橢圓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311-052D-4E51-AE1E-9043B53E87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ABE3F-CFD3-4707-8569-7A136B2715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39CD0-C909-48F2-8CA3-FA2D6972DF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C12B92-08D8-4AE0-9D26-BFA1C9D9A0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4172-96A7-4214-94F1-1026803180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8761F2-2F61-4A95-BFFB-5F721C9C5C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橢圓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B7172D-C7E4-4A5A-B3CC-70ED27A26F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E8619D-5A46-4D53-9E4B-255139BE71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1" r:id="rId4"/>
    <p:sldLayoutId id="2147483702" r:id="rId5"/>
    <p:sldLayoutId id="2147483709" r:id="rId6"/>
    <p:sldLayoutId id="2147483703" r:id="rId7"/>
    <p:sldLayoutId id="2147483710" r:id="rId8"/>
    <p:sldLayoutId id="2147483711" r:id="rId9"/>
    <p:sldLayoutId id="2147483704" r:id="rId10"/>
    <p:sldLayoutId id="2147483705" r:id="rId11"/>
    <p:sldLayoutId id="2147483713" r:id="rId12"/>
    <p:sldLayoutId id="2147483714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副標題 4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79613" y="3124200"/>
            <a:ext cx="6913562" cy="1893888"/>
          </a:xfrm>
        </p:spPr>
        <p:txBody>
          <a:bodyPr/>
          <a:lstStyle/>
          <a:p>
            <a:pPr indent="341313" algn="ctr" fontAlgn="auto">
              <a:spcAft>
                <a:spcPts val="0"/>
              </a:spcAft>
              <a:defRPr/>
            </a:pPr>
            <a:r>
              <a:rPr lang="zh-TW" altLang="en-US" sz="5400" dirty="0">
                <a:solidFill>
                  <a:schemeClr val="tx1"/>
                </a:solidFill>
                <a:ea typeface="全真中圓體" pitchFamily="49" charset="-120"/>
              </a:rPr>
              <a:t>甄選入學</a:t>
            </a:r>
            <a:r>
              <a:rPr lang="zh-TW" altLang="en-US" sz="5400" dirty="0" smtClean="0">
                <a:solidFill>
                  <a:schemeClr val="tx1"/>
                </a:solidFill>
                <a:ea typeface="全真中圓體" pitchFamily="49" charset="-120"/>
              </a:rPr>
              <a:t>與考試</a:t>
            </a:r>
            <a:r>
              <a:rPr lang="zh-TW" altLang="en-US" sz="5400" dirty="0">
                <a:solidFill>
                  <a:schemeClr val="tx1"/>
                </a:solidFill>
                <a:ea typeface="全真中圓體" pitchFamily="49" charset="-120"/>
              </a:rPr>
              <a:t>分發的</a:t>
            </a:r>
            <a:r>
              <a:rPr lang="zh-TW" altLang="en-US" sz="5400" dirty="0" smtClean="0">
                <a:solidFill>
                  <a:schemeClr val="tx1"/>
                </a:solidFill>
                <a:ea typeface="全真中圓體" pitchFamily="49" charset="-120"/>
              </a:rPr>
              <a:t>選擇與準備</a:t>
            </a:r>
            <a:endParaRPr lang="zh-TW" altLang="en-US" sz="5400" dirty="0">
              <a:solidFill>
                <a:schemeClr val="tx1"/>
              </a:solidFill>
              <a:ea typeface="全真中圓體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72400" y="5733256"/>
            <a:ext cx="609600" cy="505545"/>
          </a:xfrm>
        </p:spPr>
        <p:txBody>
          <a:bodyPr/>
          <a:lstStyle/>
          <a:p>
            <a:pPr>
              <a:defRPr/>
            </a:pPr>
            <a:fld id="{BC99777F-C117-405E-8556-7453269031A9}" type="slidenum">
              <a:rPr lang="en-US" altLang="zh-TW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 altLang="zh-TW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zh-TW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zh-TW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】</a:t>
            </a:r>
            <a:endParaRPr lang="zh-TW" altLang="en-US" sz="4400" dirty="0"/>
          </a:p>
        </p:txBody>
      </p:sp>
      <p:sp>
        <p:nvSpPr>
          <p:cNvPr id="67587" name="Rectangle 1"/>
          <p:cNvSpPr>
            <a:spLocks noChangeArrowheads="1"/>
          </p:cNvSpPr>
          <p:nvPr/>
        </p:nvSpPr>
        <p:spPr bwMode="auto">
          <a:xfrm>
            <a:off x="395536" y="1412776"/>
            <a:ext cx="8137525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  <a:tabLst>
                <a:tab pos="609600" algn="l"/>
              </a:tabLst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一、</a:t>
            </a:r>
            <a:r>
              <a:rPr 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暑假期間的運用：</a:t>
            </a:r>
            <a:r>
              <a:rPr 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高二升高三的暑假及早排定高一、高二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學科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609600" algn="l"/>
              </a:tabLst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複習計畫並</a:t>
            </a:r>
            <a:r>
              <a:rPr 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確實完成。</a:t>
            </a:r>
          </a:p>
          <a:p>
            <a:pPr eaLnBrk="0" hangingPunct="0">
              <a:spcBef>
                <a:spcPts val="600"/>
              </a:spcBef>
              <a:tabLst>
                <a:tab pos="609600" algn="l"/>
              </a:tabLst>
            </a:pPr>
            <a:r>
              <a:rPr 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二、新舊課程複習的時間安排：</a:t>
            </a:r>
            <a:endParaRPr lang="zh-TW" dirty="0"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spcBef>
                <a:spcPts val="600"/>
              </a:spcBef>
              <a:tabLst>
                <a:tab pos="609600" algn="l"/>
              </a:tabLst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三、</a:t>
            </a:r>
            <a:r>
              <a:rPr lang="zh-TW" b="1" dirty="0">
                <a:latin typeface="微軟正黑體" pitchFamily="34" charset="-120"/>
                <a:ea typeface="微軟正黑體" pitchFamily="34" charset="-120"/>
              </a:rPr>
              <a:t>購買招生簡章：</a:t>
            </a:r>
            <a:r>
              <a:rPr lang="zh-TW" sz="2000" b="1" dirty="0">
                <a:latin typeface="標楷體" pitchFamily="65" charset="-120"/>
                <a:ea typeface="標楷體" pitchFamily="65" charset="-120"/>
              </a:rPr>
              <a:t>確定各校系最新的招生條件</a:t>
            </a:r>
          </a:p>
          <a:p>
            <a:pPr eaLnBrk="0" hangingPunct="0">
              <a:spcBef>
                <a:spcPts val="600"/>
              </a:spcBef>
              <a:tabLst>
                <a:tab pos="609600" algn="l"/>
              </a:tabLst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四、</a:t>
            </a:r>
            <a:r>
              <a:rPr lang="zh-TW" b="1" dirty="0">
                <a:latin typeface="微軟正黑體" pitchFamily="34" charset="-120"/>
                <a:ea typeface="微軟正黑體" pitchFamily="34" charset="-120"/>
              </a:rPr>
              <a:t>購買考試簡章：</a:t>
            </a:r>
            <a:r>
              <a:rPr lang="zh-TW" sz="2000" b="1" dirty="0">
                <a:latin typeface="標楷體" pitchFamily="65" charset="-120"/>
                <a:ea typeface="標楷體" pitchFamily="65" charset="-120"/>
              </a:rPr>
              <a:t>報名參加「學科能力測驗」，以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</a:rPr>
              <a:t>取得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ts val="600"/>
              </a:spcBef>
              <a:tabLst>
                <a:tab pos="609600" algn="l"/>
              </a:tabLst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sz="2000" b="1" dirty="0">
                <a:latin typeface="標楷體" pitchFamily="65" charset="-120"/>
                <a:ea typeface="標楷體" pitchFamily="65" charset="-120"/>
              </a:rPr>
              <a:t>甄選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</a:rPr>
              <a:t>入學</a:t>
            </a:r>
            <a:r>
              <a:rPr lang="zh-TW" sz="2000" b="1" dirty="0">
                <a:latin typeface="標楷體" pitchFamily="65" charset="-120"/>
                <a:ea typeface="標楷體" pitchFamily="65" charset="-120"/>
              </a:rPr>
              <a:t>」及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</a:rPr>
              <a:t>考試分發</a:t>
            </a:r>
            <a:r>
              <a:rPr lang="zh-TW" sz="2000" b="1" dirty="0">
                <a:latin typeface="標楷體" pitchFamily="65" charset="-120"/>
                <a:ea typeface="標楷體" pitchFamily="65" charset="-120"/>
              </a:rPr>
              <a:t>部分校系的參加資格。</a:t>
            </a:r>
          </a:p>
          <a:p>
            <a:pPr eaLnBrk="0" hangingPunct="0">
              <a:spcBef>
                <a:spcPts val="600"/>
              </a:spcBef>
              <a:tabLst>
                <a:tab pos="609600" algn="l"/>
              </a:tabLst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五、準備</a:t>
            </a:r>
            <a:r>
              <a:rPr lang="zh-TW" b="1" dirty="0">
                <a:latin typeface="微軟正黑體" pitchFamily="34" charset="-120"/>
                <a:ea typeface="微軟正黑體" pitchFamily="34" charset="-120"/>
              </a:rPr>
              <a:t>參加考試：</a:t>
            </a:r>
            <a:r>
              <a:rPr lang="zh-TW" sz="2000" b="1" dirty="0">
                <a:latin typeface="標楷體" pitchFamily="65" charset="-120"/>
                <a:ea typeface="標楷體" pitchFamily="65" charset="-120"/>
              </a:rPr>
              <a:t>參加「學科能力測驗」，並視需要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</a:rPr>
              <a:t>參加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ts val="600"/>
              </a:spcBef>
              <a:tabLst>
                <a:tab pos="609600" algn="l"/>
              </a:tabLst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</a:rPr>
              <a:t>「術科」或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英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文</a:t>
            </a:r>
            <a:r>
              <a:rPr 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檢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定</a:t>
            </a:r>
            <a:r>
              <a:rPr 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</a:t>
            </a:r>
            <a:r>
              <a:rPr lang="zh-TW" altLang="zh-TW" sz="28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考慮是否參加「繁星推薦」：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</a:t>
            </a:r>
            <a:r>
              <a:rPr lang="zh-TW" altLang="zh-TW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選擇合適的校系，由高中統一推薦報名。</a:t>
            </a:r>
            <a:endParaRPr lang="zh-TW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15D3F8-8650-4E8F-A071-52BD213F818D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539750" y="742129"/>
            <a:ext cx="795655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ts val="600"/>
              </a:spcBef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七</a:t>
            </a:r>
            <a:r>
              <a:rPr lang="zh-TW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、考慮是否參加「個人申請」：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      </a:t>
            </a:r>
            <a:r>
              <a:rPr 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斟酌個人的能力及興趣，並考量「學科能力測驗」成績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選擇合適的「個人申請」校系，可由高中統一報名。</a:t>
            </a:r>
            <a:endParaRPr lang="zh-TW" sz="2000" b="1" dirty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八</a:t>
            </a:r>
            <a:r>
              <a:rPr lang="zh-TW" b="1" dirty="0">
                <a:latin typeface="微軟正黑體" pitchFamily="34" charset="-120"/>
                <a:ea typeface="微軟正黑體" pitchFamily="34" charset="-120"/>
              </a:rPr>
              <a:t>、「個人申請」備審資料製作</a:t>
            </a:r>
            <a:endParaRPr lang="zh-TW" dirty="0"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九</a:t>
            </a:r>
            <a:r>
              <a:rPr lang="zh-TW" b="1" dirty="0">
                <a:latin typeface="微軟正黑體" pitchFamily="34" charset="-120"/>
                <a:ea typeface="微軟正黑體" pitchFamily="34" charset="-120"/>
              </a:rPr>
              <a:t>、參加「個人申請」第二階段考試：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     </a:t>
            </a:r>
            <a:r>
              <a:rPr 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通過「申請入學」第一階段篩選的同學，準備參加第二階段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考試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：如</a:t>
            </a:r>
            <a:r>
              <a:rPr 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口試、筆試、實驗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..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等。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十、參加七月考試分發入學「指定科目考試」：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        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未通過或未參加或放棄錄取「甄選入學」的同學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參加七月「指定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科目考試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」。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十一、「考試分發」選填志願：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1600" dirty="0">
                <a:latin typeface="新細明體" pitchFamily="18" charset="-120"/>
                <a:cs typeface="Times New Roman" pitchFamily="18" charset="0"/>
              </a:rPr>
              <a:t>            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以「指定科目」考試成績及「學科能力測驗」成績（部分校系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需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要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檢定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）選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填符合校系條件的志願，最多可填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100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個。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15D3F8-8650-4E8F-A071-52BD213F818D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86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6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86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86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編號版面配置區 5"/>
          <p:cNvSpPr>
            <a:spLocks noGrp="1"/>
          </p:cNvSpPr>
          <p:nvPr>
            <p:ph type="sldNum" sz="quarter" idx="11"/>
          </p:nvPr>
        </p:nvSpPr>
        <p:spPr bwMode="auto">
          <a:xfrm>
            <a:off x="6580188" y="6313488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CEC7DA3-1B78-468B-9BE0-6EF0FC8E4D34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94650" cy="1736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高三未來一年</a:t>
            </a:r>
            <a:r>
              <a:rPr lang="zh-TW" altLang="en-US" sz="4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可能碰到</a:t>
            </a:r>
            <a:r>
              <a:rPr lang="zh-TW" altLang="en-US" sz="4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的問題</a:t>
            </a:r>
          </a:p>
        </p:txBody>
      </p:sp>
      <p:sp>
        <p:nvSpPr>
          <p:cNvPr id="69636" name="Rectangle 3"/>
          <p:cNvSpPr txBox="1">
            <a:spLocks noChangeArrowheads="1"/>
          </p:cNvSpPr>
          <p:nvPr/>
        </p:nvSpPr>
        <p:spPr bwMode="auto">
          <a:xfrm>
            <a:off x="1187624" y="2204864"/>
            <a:ext cx="6858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</a:pPr>
            <a:r>
              <a:rPr kumimoji="0" lang="zh-TW" altLang="en-US" sz="36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kumimoji="0"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、我要不要跨考？</a:t>
            </a:r>
            <a:endParaRPr kumimoji="0"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</a:pPr>
            <a:endParaRPr kumimoji="0"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</a:pPr>
            <a:r>
              <a:rPr kumimoji="0"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二、要</a:t>
            </a:r>
            <a:r>
              <a:rPr kumimoji="0" lang="zh-TW" altLang="en-US" sz="3600" b="1" dirty="0">
                <a:latin typeface="微軟正黑體" pitchFamily="34" charset="-120"/>
                <a:ea typeface="微軟正黑體" pitchFamily="34" charset="-120"/>
              </a:rPr>
              <a:t>花多少時間準備學測？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</a:pPr>
            <a:r>
              <a:rPr kumimoji="0" lang="zh-TW" altLang="en-US" sz="2800" b="1" dirty="0">
                <a:latin typeface="標楷體" pitchFamily="65" charset="-120"/>
                <a:ea typeface="標楷體" pitchFamily="65" charset="-120"/>
              </a:rPr>
              <a:t>      社會組學生要不要讀自然科？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</a:pPr>
            <a:r>
              <a:rPr kumimoji="0" lang="zh-TW" altLang="en-US" sz="2800" b="1" dirty="0">
                <a:latin typeface="標楷體" pitchFamily="65" charset="-120"/>
                <a:ea typeface="標楷體" pitchFamily="65" charset="-120"/>
              </a:rPr>
              <a:t>      自然組學生要不要讀社會科？</a:t>
            </a:r>
          </a:p>
        </p:txBody>
      </p:sp>
      <p:sp>
        <p:nvSpPr>
          <p:cNvPr id="6" name="投影片編號版面配置區 2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15D3F8-8650-4E8F-A071-52BD213F818D}" type="slidenum">
              <a:rPr kumimoji="0" lang="en-US" altLang="zh-TW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7A7F5-B179-4071-ADA4-C05AF9B95D5C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772400" cy="1241425"/>
          </a:xfrm>
        </p:spPr>
        <p:txBody>
          <a:bodyPr/>
          <a:lstStyle/>
          <a:p>
            <a:pPr algn="ctr" eaLnBrk="1" hangingPunct="1"/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甄選入學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個人申請各系學測篩選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學年度為例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社會組趨勢</a:t>
            </a:r>
            <a:endParaRPr lang="en-US" altLang="zh-TW" sz="3200" b="1" i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0478" name="Group 62"/>
          <p:cNvGraphicFramePr>
            <a:graphicFrameLocks noGrp="1"/>
          </p:cNvGraphicFramePr>
          <p:nvPr>
            <p:ph sz="half" idx="2"/>
          </p:nvPr>
        </p:nvGraphicFramePr>
        <p:xfrm>
          <a:off x="323528" y="1556792"/>
          <a:ext cx="8497888" cy="4101148"/>
        </p:xfrm>
        <a:graphic>
          <a:graphicData uri="http://schemas.openxmlformats.org/drawingml/2006/table">
            <a:tbl>
              <a:tblPr/>
              <a:tblGrid>
                <a:gridCol w="1909763"/>
                <a:gridCol w="1008062"/>
                <a:gridCol w="1800225"/>
                <a:gridCol w="971550"/>
                <a:gridCol w="1800225"/>
                <a:gridCol w="1008063"/>
              </a:tblGrid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社 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社 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 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136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社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36</a:t>
                      </a:r>
                      <a:endParaRPr kumimoji="1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104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 社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20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66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46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社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29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275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0479" name="Rectangle 63"/>
          <p:cNvSpPr>
            <a:spLocks noChangeArrowheads="1"/>
          </p:cNvSpPr>
          <p:nvPr/>
        </p:nvSpPr>
        <p:spPr bwMode="auto">
          <a:xfrm>
            <a:off x="3275856" y="3068960"/>
            <a:ext cx="2736007" cy="71931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80" name="Rectangle 64"/>
          <p:cNvSpPr>
            <a:spLocks noChangeArrowheads="1"/>
          </p:cNvSpPr>
          <p:nvPr/>
        </p:nvSpPr>
        <p:spPr bwMode="auto">
          <a:xfrm>
            <a:off x="6012160" y="3068960"/>
            <a:ext cx="2808287" cy="71913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0481" name="Rectangle 65"/>
          <p:cNvSpPr>
            <a:spLocks noChangeArrowheads="1"/>
          </p:cNvSpPr>
          <p:nvPr/>
        </p:nvSpPr>
        <p:spPr bwMode="auto">
          <a:xfrm>
            <a:off x="6012160" y="3789040"/>
            <a:ext cx="2808287" cy="64770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3275856" y="3789040"/>
            <a:ext cx="2736007" cy="64713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323528" y="4437112"/>
            <a:ext cx="2952328" cy="64713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10" name="Rectangle 63"/>
          <p:cNvSpPr>
            <a:spLocks noChangeArrowheads="1"/>
          </p:cNvSpPr>
          <p:nvPr/>
        </p:nvSpPr>
        <p:spPr bwMode="auto">
          <a:xfrm>
            <a:off x="6012160" y="5085184"/>
            <a:ext cx="2808312" cy="57512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47864" y="4941168"/>
            <a:ext cx="2232248" cy="936104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自然及社會類群科系皆有</a:t>
            </a:r>
            <a:endParaRPr lang="zh-TW" altLang="en-US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8" name="直線單箭頭接點 17"/>
          <p:cNvCxnSpPr/>
          <p:nvPr/>
        </p:nvCxnSpPr>
        <p:spPr>
          <a:xfrm flipH="1">
            <a:off x="5580112" y="5589240"/>
            <a:ext cx="43204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4427984" y="4509120"/>
            <a:ext cx="0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3275856" y="4581128"/>
            <a:ext cx="288032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9" grpId="0" animBg="1"/>
      <p:bldP spid="60480" grpId="0" animBg="1"/>
      <p:bldP spid="60481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84213" y="637368"/>
            <a:ext cx="80645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社會組：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學測自然科作為篩選或採計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之校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者，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微乎其微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真正關鍵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</a:t>
            </a:r>
            <a:endParaRPr lang="en-US" altLang="zh-TW" sz="3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各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單科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篩選後若與別人同級分，才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會篩選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總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級分。</a:t>
            </a:r>
          </a:p>
          <a:p>
            <a:pPr>
              <a:spcBef>
                <a:spcPts val="60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數學科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的重要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國英數社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佔有優勢後，學測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總級分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指考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才有優勢。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4172-96A7-4214-94F1-1026803180B0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11AEB-3848-42F8-AFDE-931D92368B8C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241425"/>
          </a:xfrm>
        </p:spPr>
        <p:txBody>
          <a:bodyPr/>
          <a:lstStyle/>
          <a:p>
            <a:pPr algn="ctr" eaLnBrk="1" hangingPunct="1"/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甄選入學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個人申請各系學測篩選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學年度為例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自然組趨勢</a:t>
            </a:r>
            <a:endParaRPr lang="en-US" altLang="zh-TW" sz="3200" b="1" i="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1502" name="Group 62"/>
          <p:cNvGraphicFramePr>
            <a:graphicFrameLocks noGrp="1"/>
          </p:cNvGraphicFramePr>
          <p:nvPr>
            <p:ph sz="half" idx="2"/>
          </p:nvPr>
        </p:nvGraphicFramePr>
        <p:xfrm>
          <a:off x="323528" y="1556792"/>
          <a:ext cx="8497888" cy="4101148"/>
        </p:xfrm>
        <a:graphic>
          <a:graphicData uri="http://schemas.openxmlformats.org/drawingml/2006/table">
            <a:tbl>
              <a:tblPr/>
              <a:tblGrid>
                <a:gridCol w="1909763"/>
                <a:gridCol w="1008062"/>
                <a:gridCol w="1800225"/>
                <a:gridCol w="971550"/>
                <a:gridCol w="1800225"/>
                <a:gridCol w="1008063"/>
              </a:tblGrid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學測篩選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自 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自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自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自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168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36</a:t>
                      </a: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 自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自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華康粗明體" pitchFamily="49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25</a:t>
                      </a:r>
                      <a:endParaRPr kumimoji="0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自 總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華康粗明體" pitchFamily="49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20</a:t>
                      </a:r>
                      <a:endParaRPr kumimoji="0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 自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38</a:t>
                      </a: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自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  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自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總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275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323528" y="3068960"/>
            <a:ext cx="2879998" cy="72008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Rectangle 63"/>
          <p:cNvSpPr>
            <a:spLocks noChangeArrowheads="1"/>
          </p:cNvSpPr>
          <p:nvPr/>
        </p:nvSpPr>
        <p:spPr bwMode="auto">
          <a:xfrm>
            <a:off x="3275856" y="3068960"/>
            <a:ext cx="2736007" cy="75600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7" name="Rectangle 63"/>
          <p:cNvSpPr>
            <a:spLocks noChangeArrowheads="1"/>
          </p:cNvSpPr>
          <p:nvPr/>
        </p:nvSpPr>
        <p:spPr bwMode="auto">
          <a:xfrm>
            <a:off x="6012160" y="3789040"/>
            <a:ext cx="2808015" cy="64713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6012160" y="5013176"/>
            <a:ext cx="2808015" cy="64807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ln>
                <a:solidFill>
                  <a:srgbClr val="000099"/>
                </a:solidFill>
              </a:ln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5580112" y="5301208"/>
            <a:ext cx="43204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4427984" y="3861048"/>
            <a:ext cx="0" cy="6480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5508104" y="4077072"/>
            <a:ext cx="432048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275856" y="4509120"/>
            <a:ext cx="2232248" cy="936104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自然及社會類群科系皆有</a:t>
            </a:r>
            <a:endParaRPr lang="zh-TW" altLang="en-US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4" grpId="0" animBg="1"/>
      <p:bldP spid="6" grpId="0" animBg="1"/>
      <p:bldP spid="7" grpId="0" animBg="1"/>
      <p:bldP spid="8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84213" y="714312"/>
            <a:ext cx="8064500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自然組：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測社會科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作為篩選或採計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之校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者，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微乎其微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真正關鍵在</a:t>
            </a:r>
          </a:p>
          <a:p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各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單科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篩選後若與別人同級分，才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會篩選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總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級分。</a:t>
            </a:r>
          </a:p>
          <a:p>
            <a:pPr>
              <a:spcBef>
                <a:spcPts val="60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英文、數學、自然科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的重要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國、英、數、自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佔有優勢後，學測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總級分</a:t>
            </a:r>
            <a:endParaRPr lang="en-US" altLang="zh-TW" sz="3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七月指考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才有優勢。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4172-96A7-4214-94F1-1026803180B0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B1AD5-8316-4235-AE03-2B0A29E32A1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899592" y="-4157"/>
            <a:ext cx="76327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200"/>
              </a:spcBef>
            </a:pPr>
            <a:endParaRPr lang="en-US" altLang="zh-TW" sz="3200" b="1" dirty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所以各類組或各系的學測</a:t>
            </a:r>
            <a:endParaRPr lang="en-US" altLang="zh-TW" sz="4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  及指考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複習重點科目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方向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要正確</a:t>
            </a:r>
            <a:endParaRPr lang="en-US" altLang="zh-TW" sz="4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甄選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入學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自然組跨考社會組的優勢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以某學年度甄選入學</a:t>
            </a:r>
            <a:r>
              <a:rPr lang="zh-TW" altLang="en-US" sz="3200" b="1" u="sng" dirty="0" smtClean="0">
                <a:latin typeface="標楷體" pitchFamily="65" charset="-120"/>
                <a:ea typeface="標楷體" pitchFamily="65" charset="-120"/>
              </a:rPr>
              <a:t>為例</a:t>
            </a:r>
            <a:r>
              <a:rPr lang="zh-TW" altLang="en-US" sz="3200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         </a:t>
            </a:r>
            <a:endParaRPr lang="zh-TW" altLang="en-US" sz="3200" b="1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7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7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7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20688"/>
            <a:ext cx="7992690" cy="500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中山大學中文系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篩選國文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3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倍、英文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11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倍、社會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8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全真中圓體"/>
                <a:ea typeface="全真中圓體"/>
                <a:cs typeface="全真中圓體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甲生（自然組）總級分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，國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乙生（社會組）總級分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58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，國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甲生未通過篩選，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乙生通過篩選並錄取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endParaRPr lang="zh-TW" altLang="en-US" sz="2800" b="1" dirty="0" smtClean="0">
              <a:solidFill>
                <a:schemeClr val="hlink"/>
              </a:solidFill>
              <a:latin typeface="全真中圓體"/>
              <a:ea typeface="全真中圓體"/>
              <a:cs typeface="全真中圓體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中央大學中文系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篩選國文</a:t>
            </a:r>
            <a:r>
              <a:rPr lang="en-US" altLang="zh-TW" sz="2800" u="sng" dirty="0" smtClean="0">
                <a:latin typeface="華康粗圓體" pitchFamily="49" charset="-120"/>
                <a:ea typeface="華康粗圓體" pitchFamily="49" charset="-120"/>
              </a:rPr>
              <a:t>3</a:t>
            </a:r>
            <a:r>
              <a:rPr lang="zh-TW" altLang="en-US" sz="2800" u="sng" dirty="0" smtClean="0">
                <a:latin typeface="華康粗圓體" pitchFamily="49" charset="-120"/>
                <a:ea typeface="華康粗圓體" pitchFamily="49" charset="-120"/>
              </a:rPr>
              <a:t>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全真中圓體"/>
                <a:ea typeface="全真中圓體"/>
                <a:cs typeface="全真中圓體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甲生（自然組）總級分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乙生（社會組）總級分</a:t>
            </a:r>
            <a:r>
              <a:rPr lang="en-US" altLang="zh-TW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58</a:t>
            </a:r>
            <a:r>
              <a:rPr lang="zh-TW" altLang="en-US" sz="2400" b="1" u="sng" dirty="0" smtClean="0">
                <a:solidFill>
                  <a:srgbClr val="0033CC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英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數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社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甲生未通過篩選，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乙生通過篩選並錄取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 bwMode="auto">
          <a:xfrm>
            <a:off x="5652120" y="1484784"/>
            <a:ext cx="648000" cy="972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004048" y="3789040"/>
            <a:ext cx="684000" cy="972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全真中圓體" pitchFamily="49" charset="-120"/>
              <a:ea typeface="全真中圓體" pitchFamily="49" charset="-120"/>
            </a:endParaRPr>
          </a:p>
        </p:txBody>
      </p:sp>
      <p:sp>
        <p:nvSpPr>
          <p:cNvPr id="7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</p:spPr>
        <p:txBody>
          <a:bodyPr/>
          <a:lstStyle/>
          <a:p>
            <a:pPr>
              <a:defRPr/>
            </a:pPr>
            <a:fld id="{6A15D3F8-8650-4E8F-A071-52BD213F818D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uiExpand="1" build="p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83568" y="692696"/>
            <a:ext cx="77771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TW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七月考試分發重點科目</a:t>
            </a:r>
            <a:endParaRPr lang="en-US" altLang="zh-TW" sz="4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七月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指定科目考試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時，可依校系招生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規定之採計考科數</a:t>
            </a:r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3-6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科</a:t>
            </a: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故雖分組上課，卻可跨組考試與選填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志願，惟選考數愈多負擔也愈重，需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慎重選擇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b="1" u="sng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所以能力是重要指標。</a:t>
            </a:r>
            <a:endParaRPr lang="zh-TW" altLang="en-US" sz="3200" b="1" u="sng" dirty="0">
              <a:ln w="9000" cmpd="sng">
                <a:noFill/>
                <a:prstDash val="solid"/>
              </a:ln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社會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組最擔心</a:t>
            </a:r>
            <a:r>
              <a:rPr lang="zh-TW" alt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自然組學生跨考數乙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較</a:t>
            </a:r>
          </a:p>
          <a:p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佔優勢：考試分發簡章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商、管學院</a:t>
            </a:r>
          </a:p>
          <a:p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採計國文、英文、數乙三科有</a:t>
            </a: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154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校系</a:t>
            </a:r>
            <a:endParaRPr lang="en-US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C12B92-08D8-4AE0-9D26-BFA1C9D9A00F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3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111375"/>
            <a:ext cx="7775575" cy="646113"/>
          </a:xfrm>
          <a:ln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341313" algn="ctr" fontAlgn="auto">
              <a:spcAft>
                <a:spcPts val="0"/>
              </a:spcAft>
              <a:defRPr/>
            </a:pPr>
            <a:r>
              <a:rPr lang="en-US" altLang="zh-TW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99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學年</a:t>
            </a:r>
            <a:r>
              <a:rPr lang="zh-TW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大學主要入學管道統計表</a:t>
            </a:r>
            <a:endParaRPr lang="en-US" altLang="zh-TW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Group 225"/>
          <p:cNvGraphicFramePr>
            <a:graphicFrameLocks noGrp="1"/>
          </p:cNvGraphicFramePr>
          <p:nvPr/>
        </p:nvGraphicFramePr>
        <p:xfrm>
          <a:off x="611560" y="2852936"/>
          <a:ext cx="7561263" cy="2119361"/>
        </p:xfrm>
        <a:graphic>
          <a:graphicData uri="http://schemas.openxmlformats.org/drawingml/2006/table">
            <a:tbl>
              <a:tblPr/>
              <a:tblGrid>
                <a:gridCol w="1844708"/>
                <a:gridCol w="1844708"/>
                <a:gridCol w="1937124"/>
                <a:gridCol w="1934723"/>
              </a:tblGrid>
              <a:tr h="828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學校推薦</a:t>
                      </a:r>
                      <a:r>
                        <a:rPr kumimoji="1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繁星計畫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個人申請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考試分發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核定招生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名額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2006</a:t>
                      </a:r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</a:p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12985</a:t>
                      </a:r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31318</a:t>
                      </a:r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59831</a:t>
                      </a:r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lang="zh-TW" altLang="en-US" sz="3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群組 26"/>
          <p:cNvGrpSpPr>
            <a:grpSpLocks/>
          </p:cNvGrpSpPr>
          <p:nvPr/>
        </p:nvGrpSpPr>
        <p:grpSpPr bwMode="auto">
          <a:xfrm>
            <a:off x="3059832" y="4869160"/>
            <a:ext cx="3095625" cy="1366837"/>
            <a:chOff x="2771800" y="5013176"/>
            <a:chExt cx="3096344" cy="1368152"/>
          </a:xfrm>
        </p:grpSpPr>
        <p:sp>
          <p:nvSpPr>
            <p:cNvPr id="18" name="矩形 17"/>
            <p:cNvSpPr/>
            <p:nvPr/>
          </p:nvSpPr>
          <p:spPr>
            <a:xfrm>
              <a:off x="2771800" y="5373216"/>
              <a:ext cx="3096344" cy="100811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合計</a:t>
              </a:r>
              <a:r>
                <a:rPr lang="en-US" altLang="zh-TW" sz="32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46,309</a:t>
              </a:r>
              <a:r>
                <a:rPr lang="zh-TW" altLang="en-US" sz="32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人</a:t>
              </a:r>
              <a:endPara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20" name="直線單箭頭接點 19"/>
            <p:cNvCxnSpPr/>
            <p:nvPr/>
          </p:nvCxnSpPr>
          <p:spPr>
            <a:xfrm>
              <a:off x="3491104" y="5013176"/>
              <a:ext cx="433489" cy="28761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/>
            <p:nvPr/>
          </p:nvCxnSpPr>
          <p:spPr>
            <a:xfrm rot="10800000" flipV="1">
              <a:off x="4427947" y="5013176"/>
              <a:ext cx="431900" cy="29714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56"/>
          <p:cNvGrpSpPr>
            <a:grpSpLocks/>
          </p:cNvGrpSpPr>
          <p:nvPr/>
        </p:nvGrpSpPr>
        <p:grpSpPr bwMode="auto">
          <a:xfrm>
            <a:off x="0" y="1484784"/>
            <a:ext cx="8388350" cy="1296988"/>
            <a:chOff x="0" y="1628800"/>
            <a:chExt cx="8388424" cy="1296938"/>
          </a:xfrm>
        </p:grpSpPr>
        <p:grpSp>
          <p:nvGrpSpPr>
            <p:cNvPr id="5" name="群組 9"/>
            <p:cNvGrpSpPr>
              <a:grpSpLocks/>
            </p:cNvGrpSpPr>
            <p:nvPr/>
          </p:nvGrpSpPr>
          <p:grpSpPr bwMode="auto">
            <a:xfrm>
              <a:off x="0" y="1628800"/>
              <a:ext cx="8388424" cy="1008112"/>
              <a:chOff x="0" y="1484784"/>
              <a:chExt cx="8100392" cy="1008112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2398483" y="1484784"/>
                <a:ext cx="1872208" cy="1008112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3200" b="1" dirty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7,649</a:t>
                </a:r>
                <a:r>
                  <a:rPr lang="zh-TW" altLang="en-US" sz="3200" b="1" dirty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人</a:t>
                </a:r>
                <a:endParaRPr lang="en-US" altLang="zh-TW" sz="32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355976" y="1484784"/>
                <a:ext cx="1872208" cy="1008112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3200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40,402</a:t>
                </a:r>
                <a:r>
                  <a:rPr lang="zh-TW" altLang="en-US" sz="3200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人</a:t>
                </a:r>
                <a:endParaRPr lang="en-US" altLang="zh-TW" sz="32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6300192" y="1484784"/>
                <a:ext cx="1800200" cy="1008112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3200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56,230</a:t>
                </a:r>
                <a:r>
                  <a:rPr lang="zh-TW" altLang="en-US" sz="3200" dirty="0">
                    <a:solidFill>
                      <a:schemeClr val="bg1"/>
                    </a:solidFill>
                    <a:latin typeface="微軟正黑體" pitchFamily="34" charset="-120"/>
                    <a:ea typeface="微軟正黑體" pitchFamily="34" charset="-120"/>
                  </a:rPr>
                  <a:t>人</a:t>
                </a:r>
                <a:endParaRPr lang="en-US" altLang="zh-TW" sz="32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1484784"/>
                <a:ext cx="2339752" cy="10081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3200" b="1" dirty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100</a:t>
                </a:r>
                <a:r>
                  <a:rPr lang="zh-TW" altLang="en-US" sz="3200" b="1" dirty="0">
                    <a:solidFill>
                      <a:schemeClr val="tx1"/>
                    </a:solidFill>
                    <a:latin typeface="微軟正黑體" pitchFamily="34" charset="-120"/>
                    <a:ea typeface="微軟正黑體" pitchFamily="34" charset="-120"/>
                  </a:rPr>
                  <a:t>學年度</a:t>
                </a:r>
              </a:p>
            </p:txBody>
          </p:sp>
        </p:grpSp>
        <p:cxnSp>
          <p:nvCxnSpPr>
            <p:cNvPr id="32" name="直線單箭頭接點 31"/>
            <p:cNvCxnSpPr/>
            <p:nvPr/>
          </p:nvCxnSpPr>
          <p:spPr>
            <a:xfrm rot="5400000" flipH="1" flipV="1">
              <a:off x="3202816" y="2780488"/>
              <a:ext cx="288914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rot="5400000" flipH="1" flipV="1">
              <a:off x="5149109" y="2780487"/>
              <a:ext cx="285739" cy="1587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rot="5400000" flipH="1" flipV="1">
              <a:off x="7236690" y="2780487"/>
              <a:ext cx="285739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群組 55"/>
          <p:cNvGrpSpPr>
            <a:grpSpLocks/>
          </p:cNvGrpSpPr>
          <p:nvPr/>
        </p:nvGrpSpPr>
        <p:grpSpPr bwMode="auto">
          <a:xfrm>
            <a:off x="2843213" y="333375"/>
            <a:ext cx="3168650" cy="1223963"/>
            <a:chOff x="2843808" y="332656"/>
            <a:chExt cx="3168352" cy="1224136"/>
          </a:xfrm>
        </p:grpSpPr>
        <p:sp>
          <p:nvSpPr>
            <p:cNvPr id="37" name="矩形 36"/>
            <p:cNvSpPr/>
            <p:nvPr/>
          </p:nvSpPr>
          <p:spPr>
            <a:xfrm>
              <a:off x="2843808" y="332656"/>
              <a:ext cx="3168352" cy="90872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合計</a:t>
              </a:r>
              <a:r>
                <a:rPr lang="en-US" altLang="zh-TW" sz="32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48,051</a:t>
              </a:r>
              <a:r>
                <a:rPr lang="zh-TW" altLang="en-US" sz="32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人</a:t>
              </a:r>
              <a:endParaRPr lang="en-US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cxnSp>
          <p:nvCxnSpPr>
            <p:cNvPr id="39" name="直線單箭頭接點 38"/>
            <p:cNvCxnSpPr/>
            <p:nvPr/>
          </p:nvCxnSpPr>
          <p:spPr>
            <a:xfrm rot="16200000" flipV="1">
              <a:off x="3924760" y="1340878"/>
              <a:ext cx="287379" cy="14444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/>
            <p:nvPr/>
          </p:nvCxnSpPr>
          <p:spPr>
            <a:xfrm rot="5400000" flipH="1" flipV="1">
              <a:off x="4788278" y="1340878"/>
              <a:ext cx="287379" cy="14444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投影片編號版面配置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F1E3B-2786-4DF7-A8AF-7E56D0C27AF6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B5B49-85DC-402B-9C7D-A52D9D7091D3}" type="slidenum">
              <a:rPr lang="en-US" altLang="zh-TW"/>
              <a:pPr>
                <a:defRPr/>
              </a:pPr>
              <a:t>20</a:t>
            </a:fld>
            <a:endParaRPr lang="en-US" altLang="zh-TW" dirty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7772400" cy="1241425"/>
          </a:xfrm>
        </p:spPr>
        <p:txBody>
          <a:bodyPr/>
          <a:lstStyle/>
          <a:p>
            <a:pPr eaLnBrk="1" hangingPunct="1"/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認識七月考試分發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各系指定科目考試</a:t>
            </a:r>
            <a: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i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採計組合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學年度為例</a:t>
            </a:r>
            <a:r>
              <a:rPr lang="en-US" altLang="zh-TW" sz="3200" b="1" i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62468" name="矩形 7"/>
          <p:cNvSpPr>
            <a:spLocks noChangeArrowheads="1"/>
          </p:cNvSpPr>
          <p:nvPr/>
        </p:nvSpPr>
        <p:spPr bwMode="auto">
          <a:xfrm>
            <a:off x="900113" y="3136900"/>
            <a:ext cx="77041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ctr"/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指考採計組合資料來源：</a:t>
            </a: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342900" indent="-342900" fontAlgn="ctr"/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大學考試分發委員會網站：「下載專區」</a:t>
            </a:r>
            <a:endParaRPr lang="en-US" altLang="zh-TW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342900" indent="-342900" fontAlgn="ctr"/>
            <a:r>
              <a:rPr lang="en-US" altLang="zh-TW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--</a:t>
            </a: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指考學術科組合表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D58CB-B098-40F3-8212-6391FB80BC9F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548680"/>
            <a:ext cx="7559675" cy="688975"/>
          </a:xfrm>
        </p:spPr>
        <p:txBody>
          <a:bodyPr/>
          <a:lstStyle/>
          <a:p>
            <a:pPr eaLnBrk="1" hangingPunct="1"/>
            <a:r>
              <a:rPr lang="zh-TW" altLang="en-US" sz="2800" b="1" dirty="0" smtClean="0">
                <a:latin typeface="華康粗明體" pitchFamily="49" charset="-120"/>
                <a:ea typeface="華康粗明體" pitchFamily="49" charset="-120"/>
              </a:rPr>
              <a:t>第一類組</a:t>
            </a:r>
          </a:p>
        </p:txBody>
      </p:sp>
      <p:graphicFrame>
        <p:nvGraphicFramePr>
          <p:cNvPr id="63547" name="Group 59"/>
          <p:cNvGraphicFramePr>
            <a:graphicFrameLocks noGrp="1"/>
          </p:cNvGraphicFramePr>
          <p:nvPr>
            <p:ph sz="half" idx="2"/>
          </p:nvPr>
        </p:nvGraphicFramePr>
        <p:xfrm>
          <a:off x="395536" y="1340768"/>
          <a:ext cx="8497887" cy="3882390"/>
        </p:xfrm>
        <a:graphic>
          <a:graphicData uri="http://schemas.openxmlformats.org/drawingml/2006/table">
            <a:tbl>
              <a:tblPr/>
              <a:tblGrid>
                <a:gridCol w="1911350"/>
                <a:gridCol w="1008062"/>
                <a:gridCol w="1800225"/>
                <a:gridCol w="969963"/>
                <a:gridCol w="1800225"/>
                <a:gridCol w="1008062"/>
              </a:tblGrid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 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423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154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歷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 地 公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59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歷 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65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 公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歷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 地 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18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公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17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數乙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歷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不採計國文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0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　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不採計英文</a:t>
                      </a: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9</a:t>
                      </a:r>
                      <a:endParaRPr kumimoji="1" lang="zh-TW" altLang="zh-TW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不採計數乙</a:t>
                      </a:r>
                      <a:endParaRPr kumimoji="1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177</a:t>
                      </a:r>
                      <a:endParaRPr kumimoji="1" lang="zh-TW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395536" y="2204864"/>
            <a:ext cx="2952750" cy="7921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540" name="Rectangle 52"/>
          <p:cNvSpPr>
            <a:spLocks noChangeArrowheads="1"/>
          </p:cNvSpPr>
          <p:nvPr/>
        </p:nvSpPr>
        <p:spPr bwMode="auto">
          <a:xfrm>
            <a:off x="3347864" y="2204864"/>
            <a:ext cx="2736850" cy="7921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3541" name="Rectangle 53"/>
          <p:cNvSpPr>
            <a:spLocks noChangeArrowheads="1"/>
          </p:cNvSpPr>
          <p:nvPr/>
        </p:nvSpPr>
        <p:spPr bwMode="auto">
          <a:xfrm>
            <a:off x="6084168" y="4653136"/>
            <a:ext cx="2808287" cy="5762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50"/>
          <p:cNvSpPr>
            <a:spLocks noChangeArrowheads="1"/>
          </p:cNvSpPr>
          <p:nvPr/>
        </p:nvSpPr>
        <p:spPr bwMode="auto">
          <a:xfrm>
            <a:off x="395536" y="4653136"/>
            <a:ext cx="2952750" cy="576139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Rectangle 50"/>
          <p:cNvSpPr>
            <a:spLocks noChangeArrowheads="1"/>
          </p:cNvSpPr>
          <p:nvPr/>
        </p:nvSpPr>
        <p:spPr bwMode="auto">
          <a:xfrm>
            <a:off x="3347864" y="4653136"/>
            <a:ext cx="2736726" cy="576139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8" grpId="0" animBg="1"/>
      <p:bldP spid="63540" grpId="0" animBg="1"/>
      <p:bldP spid="63541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C18B4-4557-4E46-A1F6-48F84A1E47CD}" type="slidenum">
              <a:rPr lang="en-US" altLang="zh-TW"/>
              <a:pPr>
                <a:defRPr/>
              </a:pPr>
              <a:t>22</a:t>
            </a:fld>
            <a:endParaRPr lang="en-US" altLang="zh-TW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476672"/>
            <a:ext cx="7559675" cy="688975"/>
          </a:xfrm>
        </p:spPr>
        <p:txBody>
          <a:bodyPr/>
          <a:lstStyle/>
          <a:p>
            <a:pPr eaLnBrk="1" hangingPunct="1"/>
            <a:r>
              <a:rPr lang="zh-TW" altLang="en-US" sz="2800" b="1" dirty="0" smtClean="0">
                <a:latin typeface="華康粗明體" pitchFamily="49" charset="-120"/>
                <a:ea typeface="華康粗明體" pitchFamily="49" charset="-120"/>
              </a:rPr>
              <a:t>第二類組</a:t>
            </a:r>
          </a:p>
        </p:txBody>
      </p:sp>
      <p:graphicFrame>
        <p:nvGraphicFramePr>
          <p:cNvPr id="64566" name="Group 54"/>
          <p:cNvGraphicFramePr>
            <a:graphicFrameLocks noGrp="1"/>
          </p:cNvGraphicFramePr>
          <p:nvPr>
            <p:ph sz="half" idx="2"/>
          </p:nvPr>
        </p:nvGraphicFramePr>
        <p:xfrm>
          <a:off x="323528" y="1268760"/>
          <a:ext cx="8640763" cy="3851593"/>
        </p:xfrm>
        <a:graphic>
          <a:graphicData uri="http://schemas.openxmlformats.org/drawingml/2006/table">
            <a:tbl>
              <a:tblPr/>
              <a:tblGrid>
                <a:gridCol w="1871663"/>
                <a:gridCol w="1008062"/>
                <a:gridCol w="1800225"/>
                <a:gridCol w="1008063"/>
                <a:gridCol w="1944687"/>
                <a:gridCol w="1008063"/>
              </a:tblGrid>
              <a:tr h="792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 化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347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數甲 物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數甲 物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數甲 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Che" pitchFamily="49" charset="-127"/>
                          <a:ea typeface="GungsuhChe" pitchFamily="49" charset="-127"/>
                          <a:cs typeface="新細明體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不採計國文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21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不採計英文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9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不採計物理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不採計化學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64562" name="Rectangle 50"/>
          <p:cNvSpPr>
            <a:spLocks noChangeArrowheads="1"/>
          </p:cNvSpPr>
          <p:nvPr/>
        </p:nvSpPr>
        <p:spPr bwMode="auto">
          <a:xfrm>
            <a:off x="323528" y="2060848"/>
            <a:ext cx="2879725" cy="792163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4563" name="Rectangle 51"/>
          <p:cNvSpPr>
            <a:spLocks noChangeArrowheads="1"/>
          </p:cNvSpPr>
          <p:nvPr/>
        </p:nvSpPr>
        <p:spPr bwMode="auto">
          <a:xfrm>
            <a:off x="3203848" y="4509120"/>
            <a:ext cx="2808288" cy="64800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3203848" y="3717032"/>
            <a:ext cx="2808312" cy="7920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6012160" y="3717032"/>
            <a:ext cx="2952328" cy="7920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Rectangle 51"/>
          <p:cNvSpPr>
            <a:spLocks noChangeArrowheads="1"/>
          </p:cNvSpPr>
          <p:nvPr/>
        </p:nvSpPr>
        <p:spPr bwMode="auto">
          <a:xfrm>
            <a:off x="323528" y="4509120"/>
            <a:ext cx="2880320" cy="648000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62" grpId="0" animBg="1"/>
      <p:bldP spid="64563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86401-434E-4BB0-9035-49B83C9A7095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548680"/>
            <a:ext cx="7559675" cy="688975"/>
          </a:xfrm>
        </p:spPr>
        <p:txBody>
          <a:bodyPr/>
          <a:lstStyle/>
          <a:p>
            <a:pPr eaLnBrk="1" fontAlgn="ctr" hangingPunct="1">
              <a:spcBef>
                <a:spcPct val="0"/>
              </a:spcBef>
              <a:buFontTx/>
              <a:buNone/>
            </a:pPr>
            <a:r>
              <a:rPr lang="zh-TW" altLang="en-US" sz="2800" b="1" dirty="0" smtClean="0">
                <a:latin typeface="華康流隸體" pitchFamily="49" charset="-120"/>
                <a:ea typeface="華康粗明體" pitchFamily="49" charset="-120"/>
              </a:rPr>
              <a:t>第三類組</a:t>
            </a:r>
            <a:endParaRPr lang="zh-TW" altLang="en-US" sz="2800" b="1" dirty="0" smtClean="0">
              <a:latin typeface="標楷體" pitchFamily="65" charset="-120"/>
              <a:ea typeface="華康粗明體" pitchFamily="49" charset="-120"/>
            </a:endParaRPr>
          </a:p>
        </p:txBody>
      </p:sp>
      <p:graphicFrame>
        <p:nvGraphicFramePr>
          <p:cNvPr id="65606" name="Group 70"/>
          <p:cNvGraphicFramePr>
            <a:graphicFrameLocks noGrp="1"/>
          </p:cNvGraphicFramePr>
          <p:nvPr>
            <p:ph sz="half" idx="2"/>
          </p:nvPr>
        </p:nvGraphicFramePr>
        <p:xfrm>
          <a:off x="323528" y="1196752"/>
          <a:ext cx="8640763" cy="4229736"/>
        </p:xfrm>
        <a:graphic>
          <a:graphicData uri="http://schemas.openxmlformats.org/drawingml/2006/table">
            <a:tbl>
              <a:tblPr/>
              <a:tblGrid>
                <a:gridCol w="1943100"/>
                <a:gridCol w="1008063"/>
                <a:gridCol w="1800225"/>
                <a:gridCol w="1081087"/>
                <a:gridCol w="1800225"/>
                <a:gridCol w="1008063"/>
              </a:tblGrid>
              <a:tr h="903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指考採計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組合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新細明體" pitchFamily="18" charset="-120"/>
                        </a:rPr>
                        <a:t>科系數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 化 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 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英 數 物 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化 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化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國 英 數甲</a:t>
                      </a: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華康粗明體" pitchFamily="49" charset="-120"/>
                        <a:ea typeface="華康粗明體" pitchFamily="49" charset="-120"/>
                        <a:cs typeface="新細明體" pitchFamily="18" charset="-120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明體" pitchFamily="49" charset="-120"/>
                          <a:ea typeface="華康粗明體" pitchFamily="49" charset="-120"/>
                          <a:cs typeface="新細明體" pitchFamily="18" charset="-120"/>
                        </a:rPr>
                        <a:t>物 生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不採計國文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20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不採計英文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全真中圓體"/>
                        </a:rPr>
                        <a:t>3</a:t>
                      </a:r>
                      <a:endParaRPr kumimoji="0" lang="zh-TW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 pitchFamily="18" charset="-127"/>
                        <a:ea typeface="Gungsuh" pitchFamily="18" charset="-127"/>
                        <a:cs typeface="全真中圓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不採計物理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全真中圓體"/>
                        </a:rPr>
                        <a:t>不採計化學</a:t>
                      </a:r>
                      <a:endParaRPr kumimoji="1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 pitchFamily="18" charset="-127"/>
                          <a:ea typeface="Gungsuh" pitchFamily="18" charset="-127"/>
                          <a:cs typeface="新細明體" pitchFamily="18" charset="-12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65592" name="Rectangle 56"/>
          <p:cNvSpPr>
            <a:spLocks noChangeArrowheads="1"/>
          </p:cNvSpPr>
          <p:nvPr/>
        </p:nvSpPr>
        <p:spPr bwMode="auto">
          <a:xfrm>
            <a:off x="323528" y="2132856"/>
            <a:ext cx="2952750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5593" name="Rectangle 57"/>
          <p:cNvSpPr>
            <a:spLocks noChangeArrowheads="1"/>
          </p:cNvSpPr>
          <p:nvPr/>
        </p:nvSpPr>
        <p:spPr bwMode="auto">
          <a:xfrm>
            <a:off x="3275856" y="2132856"/>
            <a:ext cx="2879725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5594" name="Rectangle 58"/>
          <p:cNvSpPr>
            <a:spLocks noChangeArrowheads="1"/>
          </p:cNvSpPr>
          <p:nvPr/>
        </p:nvSpPr>
        <p:spPr bwMode="auto">
          <a:xfrm>
            <a:off x="323528" y="4725144"/>
            <a:ext cx="2952750" cy="72231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3275856" y="3861048"/>
            <a:ext cx="2879725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Rectangle 57"/>
          <p:cNvSpPr>
            <a:spLocks noChangeArrowheads="1"/>
          </p:cNvSpPr>
          <p:nvPr/>
        </p:nvSpPr>
        <p:spPr bwMode="auto">
          <a:xfrm>
            <a:off x="6156176" y="3861048"/>
            <a:ext cx="2807717" cy="865188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275856" y="4725144"/>
            <a:ext cx="2880320" cy="722312"/>
          </a:xfrm>
          <a:prstGeom prst="rect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92" grpId="0" animBg="1"/>
      <p:bldP spid="65593" grpId="0" animBg="1"/>
      <p:bldP spid="65594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971600" y="908720"/>
            <a:ext cx="67691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3600" b="1" dirty="0" smtClean="0">
                <a:ea typeface="微軟正黑體" pitchFamily="34" charset="-120"/>
              </a:rPr>
              <a:t>三、</a:t>
            </a:r>
            <a:r>
              <a:rPr lang="zh-TW" altLang="en-US" sz="3600" b="1" dirty="0">
                <a:ea typeface="微軟正黑體" pitchFamily="34" charset="-120"/>
              </a:rPr>
              <a:t>到底要不要參加甄選入學？</a:t>
            </a:r>
          </a:p>
          <a:p>
            <a:r>
              <a:rPr lang="zh-TW" altLang="en-US" sz="2800" dirty="0"/>
              <a:t>        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為了準備學測、備審資料、複試、</a:t>
            </a:r>
          </a:p>
          <a:p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    等待放榜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..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時間耽擱甚多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但是甄選入學名額開放的趨勢？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6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C18B4-4557-4E46-A1F6-48F84A1E47C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C18B4-4557-4E46-A1F6-48F84A1E47C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27584" y="404664"/>
          <a:ext cx="7596042" cy="55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941"/>
                <a:gridCol w="1859072"/>
                <a:gridCol w="836064"/>
                <a:gridCol w="1167376"/>
                <a:gridCol w="1901317"/>
                <a:gridCol w="1159272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校名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系名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100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學年度招生名額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3231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繁星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個人申請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甄選入學比例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達總招生名額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50%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以上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考試分發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台大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法律系財經法組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9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台大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外文系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54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政大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法律系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17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96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59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政大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財務管理系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政大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英語系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清大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經濟系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21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成大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外文系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13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中興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外文系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中興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法律系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7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7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C18B4-4557-4E46-A1F6-48F84A1E47C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27584" y="404664"/>
          <a:ext cx="7596042" cy="55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941"/>
                <a:gridCol w="1859072"/>
                <a:gridCol w="836064"/>
                <a:gridCol w="1167376"/>
                <a:gridCol w="1901317"/>
                <a:gridCol w="1159272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校名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系名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100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學年度招生名額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3231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繁星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個人申請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甄選入學比例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達總招生名額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50%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以上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考試分發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台大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資工系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9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台大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機械系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7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88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台大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電機系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82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清大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材料系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43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清大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電機系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交大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電子工程系乙組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交大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機械系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41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56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成大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電機系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94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33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成大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化工系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92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C18B4-4557-4E46-A1F6-48F84A1E47C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27584" y="476672"/>
          <a:ext cx="7596042" cy="591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595909"/>
                <a:gridCol w="836064"/>
                <a:gridCol w="1167376"/>
                <a:gridCol w="1901317"/>
                <a:gridCol w="1159272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校名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系名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100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學年度招生名額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3231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繁星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個人申請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甄選入學比例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達總招生名額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50%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以上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考試分發</a:t>
                      </a:r>
                      <a:endParaRPr lang="zh-TW" altLang="en-US" dirty="0">
                        <a:solidFill>
                          <a:schemeClr val="bg1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359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台大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生化科技系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台大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醫學系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95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陽明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醫學系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74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成大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醫學系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35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北醫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醫學系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81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高醫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醫學系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50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80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中國醫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醫學系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68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FF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※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41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陽明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牙醫系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0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陽明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醫技系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5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16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24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中興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華康粗黑體" pitchFamily="49" charset="-120"/>
                          <a:ea typeface="華康粗黑體" pitchFamily="49" charset="-120"/>
                        </a:rPr>
                        <a:t>獸醫系</a:t>
                      </a:r>
                      <a:endParaRPr lang="zh-TW" altLang="en-US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23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>
                        <a:solidFill>
                          <a:srgbClr val="FF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華康粗黑體" pitchFamily="49" charset="-120"/>
                          <a:ea typeface="華康粗黑體" pitchFamily="49" charset="-120"/>
                        </a:rPr>
                        <a:t>49</a:t>
                      </a:r>
                      <a:endParaRPr lang="zh-TW" altLang="en-US" sz="2400" dirty="0"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C18B4-4557-4E46-A1F6-48F84A1E47C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1600" y="188640"/>
            <a:ext cx="7315200" cy="25209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四、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新舊課程複習時間如何分配？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          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要不要配合學校模擬考進度讀書？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     學校的期中考與模擬考如何兼顧？</a:t>
            </a:r>
            <a:endParaRPr lang="en-US" altLang="zh-TW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43608" y="2996952"/>
            <a:ext cx="69135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五、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心情容易變得煩躁或容易受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       外在環境影響，無法靜心讀</a:t>
            </a:r>
          </a:p>
          <a:p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        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43608" y="2204864"/>
            <a:ext cx="734481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七、甄選入學未上榜的心情震盪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ct val="20000"/>
              </a:spcBef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ct val="20000"/>
              </a:spcBef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八、七月大考成績單拿到後，如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  何選填志願？ </a:t>
            </a:r>
            <a:endParaRPr lang="zh-TW" altLang="en-US" sz="3600" dirty="0"/>
          </a:p>
        </p:txBody>
      </p:sp>
      <p:sp>
        <p:nvSpPr>
          <p:cNvPr id="4" name="投影片編號版面配置區 6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C18B4-4557-4E46-A1F6-48F84A1E47C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15616" y="908720"/>
            <a:ext cx="69135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六、身體健康狀況變得比較糟。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620713"/>
            <a:ext cx="7467600" cy="6461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anchor="b">
            <a:spAutoFit/>
          </a:bodyPr>
          <a:lstStyle/>
          <a:p>
            <a:pPr indent="341313" algn="ctr" fontAlgn="auto">
              <a:spcAft>
                <a:spcPts val="0"/>
              </a:spcAft>
              <a:defRPr/>
            </a:pPr>
            <a:r>
              <a:rPr kumimoji="0" lang="en-US" altLang="zh-TW" sz="3600" b="1" cap="small" dirty="0">
                <a:latin typeface="微軟正黑體" pitchFamily="34" charset="-120"/>
                <a:ea typeface="微軟正黑體" pitchFamily="34" charset="-120"/>
                <a:cs typeface="+mj-cs"/>
              </a:rPr>
              <a:t>101</a:t>
            </a:r>
            <a:r>
              <a:rPr kumimoji="0" lang="zh-TW" altLang="en-US" sz="3600" b="1" cap="small" dirty="0">
                <a:latin typeface="微軟正黑體" pitchFamily="34" charset="-120"/>
                <a:ea typeface="微軟正黑體" pitchFamily="34" charset="-120"/>
                <a:cs typeface="+mj-cs"/>
              </a:rPr>
              <a:t>學年度大學各入學管道統計表</a:t>
            </a:r>
            <a:endParaRPr kumimoji="0" lang="en-US" altLang="zh-TW" sz="3600" b="1" cap="small" dirty="0"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graphicFrame>
        <p:nvGraphicFramePr>
          <p:cNvPr id="5" name="Group 225"/>
          <p:cNvGraphicFramePr>
            <a:graphicFrameLocks noGrp="1"/>
          </p:cNvGraphicFramePr>
          <p:nvPr/>
        </p:nvGraphicFramePr>
        <p:xfrm>
          <a:off x="611188" y="2492375"/>
          <a:ext cx="7561263" cy="2003240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1844708"/>
                <a:gridCol w="1844708"/>
                <a:gridCol w="1937124"/>
                <a:gridCol w="1934723"/>
              </a:tblGrid>
              <a:tr h="828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繁星推薦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個人申請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考試分發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</a:tr>
              <a:tr h="1174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核定招生</a:t>
                      </a:r>
                      <a:endParaRPr kumimoji="1" lang="en-US" altLang="zh-TW" sz="2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名額及比例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en-US" altLang="zh-TW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8000</a:t>
                      </a:r>
                      <a:r>
                        <a:rPr kumimoji="1" lang="zh-TW" alt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en-US" altLang="zh-TW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40000</a:t>
                      </a:r>
                      <a:r>
                        <a:rPr kumimoji="1" lang="zh-TW" alt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人</a:t>
                      </a:r>
                      <a:endParaRPr kumimoji="1" lang="en-US" altLang="zh-TW" sz="3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？</a:t>
                      </a: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？人</a:t>
                      </a:r>
                      <a:endParaRPr kumimoji="1" lang="en-US" altLang="zh-TW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anchorCtr="1" horzOverflow="overflow"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3348038" y="1484313"/>
            <a:ext cx="2160587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1313" algn="ctr" fontAlgn="auto">
              <a:spcAft>
                <a:spcPts val="0"/>
              </a:spcAft>
              <a:defRPr/>
            </a:pPr>
            <a:r>
              <a:rPr kumimoji="0" lang="zh-TW" altLang="en-US" sz="3600" b="1" cap="small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預計</a:t>
            </a:r>
            <a:endParaRPr kumimoji="0" lang="en-US" altLang="zh-TW" sz="3600" b="1" cap="small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F1E3B-2786-4DF7-A8AF-7E56D0C27AF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1066800" y="685800"/>
            <a:ext cx="7010400" cy="10668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zh-TW" altLang="en-US" sz="5400" b="1" dirty="0">
                <a:latin typeface="微軟正黑體" pitchFamily="34" charset="-120"/>
                <a:ea typeface="微軟正黑體" pitchFamily="34" charset="-120"/>
              </a:rPr>
              <a:t>給高三學生的建議</a:t>
            </a:r>
          </a:p>
        </p:txBody>
      </p:sp>
      <p:sp>
        <p:nvSpPr>
          <p:cNvPr id="72708" name="Rectangle 5"/>
          <p:cNvSpPr>
            <a:spLocks noChangeArrowheads="1"/>
          </p:cNvSpPr>
          <p:nvPr/>
        </p:nvSpPr>
        <p:spPr bwMode="auto">
          <a:xfrm>
            <a:off x="1828800" y="3733800"/>
            <a:ext cx="6400800" cy="17526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anchor="b"/>
          <a:lstStyle/>
          <a:p>
            <a:endParaRPr lang="zh-TW" altLang="zh-TW" sz="5400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2709" name="Rectangle 9"/>
          <p:cNvSpPr>
            <a:spLocks noChangeArrowheads="1"/>
          </p:cNvSpPr>
          <p:nvPr/>
        </p:nvSpPr>
        <p:spPr bwMode="auto">
          <a:xfrm>
            <a:off x="1115616" y="1844824"/>
            <a:ext cx="7316788" cy="400109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一、時間管理最重要，作息務必規律。</a:t>
            </a:r>
          </a:p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二、複習計劃仍要以七月份的指考為</a:t>
            </a:r>
          </a:p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   最重要的目標。</a:t>
            </a:r>
          </a:p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三、及早確定是否參加甄選入學，不</a:t>
            </a:r>
          </a:p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   要三心二意。</a:t>
            </a:r>
          </a:p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四、不要為了想及早進入大學，隨便</a:t>
            </a:r>
          </a:p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選填志願，以免後悔。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6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C18B4-4557-4E46-A1F6-48F84A1E47C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27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7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115616" y="620688"/>
            <a:ext cx="7239000" cy="432048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anchor="b"/>
          <a:lstStyle/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五、如果參加甄選入學考試，不要等</a:t>
            </a:r>
          </a:p>
          <a:p>
            <a:pPr fontAlgn="t"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    放榜，要盡快準備七月考試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600"/>
              </a:spcBef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加強心理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建設，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發現自己有狀況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時，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要隨時與自己信賴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的人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談談。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、任何有關升學的疑問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，請隨時到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  輔導室諮詢。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      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4172-96A7-4214-94F1-1026803180B0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31640" y="2348880"/>
            <a:ext cx="6408712" cy="92333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高三家長</a:t>
            </a:r>
            <a:r>
              <a:rPr lang="zh-TW" altLang="en-US" sz="5400" b="1" dirty="0">
                <a:latin typeface="微軟正黑體" pitchFamily="34" charset="-120"/>
                <a:ea typeface="微軟正黑體" pitchFamily="34" charset="-120"/>
              </a:rPr>
              <a:t>可以做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的事</a:t>
            </a:r>
            <a:endParaRPr lang="zh-TW" alt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4172-96A7-4214-94F1-1026803180B0}" type="slidenum">
              <a:rPr lang="en-US" altLang="zh-TW" smtClean="0"/>
              <a:pPr>
                <a:defRPr/>
              </a:pPr>
              <a:t>32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908720"/>
            <a:ext cx="7056784" cy="64633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自己要先放輕鬆，正常作息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/>
          <a:p>
            <a:pPr>
              <a:defRPr/>
            </a:pPr>
            <a:fld id="{CD584172-96A7-4214-94F1-1026803180B0}" type="slidenum">
              <a:rPr lang="en-US" altLang="zh-TW" smtClean="0"/>
              <a:pPr>
                <a:defRPr/>
              </a:pPr>
              <a:t>33</a:t>
            </a:fld>
            <a:endParaRPr lang="en-US" altLang="zh-TW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5576" y="1844824"/>
            <a:ext cx="7632848" cy="64633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照顧孩子的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身體健康：飲食與交通。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55576" y="2780928"/>
            <a:ext cx="7056784" cy="120032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做孩子的鬆弛劑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：和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孩子談一談，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他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目前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最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擔憂的事為何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build="p"/>
      <p:bldP spid="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43608" y="620688"/>
            <a:ext cx="7270576" cy="21975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協助孩子了解自己：</a:t>
            </a:r>
          </a:p>
          <a:p>
            <a:pPr algn="l">
              <a:spcBef>
                <a:spcPct val="20000"/>
              </a:spcBef>
            </a:pPr>
            <a:r>
              <a:rPr lang="zh-TW" altLang="en-US" sz="2800" b="1" dirty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多與導師聯繫，提供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孩子您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老師對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他的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觀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察，例如：孩子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的人格特質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、生活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習性、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學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 習特質、學習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能力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4172-96A7-4214-94F1-1026803180B0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5616" y="3356992"/>
            <a:ext cx="7270576" cy="113877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瞭解他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她</a:t>
            </a: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目前的計劃：</a:t>
            </a:r>
          </a:p>
          <a:p>
            <a:pPr algn="l"/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與孩子釐清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升大學校系可能的選擇。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27584" y="620688"/>
            <a:ext cx="7489825" cy="489364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3600" b="1" dirty="0">
                <a:latin typeface="微軟正黑體" pitchFamily="34" charset="-120"/>
                <a:ea typeface="微軟正黑體" pitchFamily="34" charset="-120"/>
              </a:rPr>
              <a:t>6.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在重要關鍵時刻，支持關心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他（她） ：</a:t>
            </a:r>
            <a:endParaRPr lang="zh-TW" altLang="en-US" sz="3600" b="1" dirty="0">
              <a:latin typeface="微軟正黑體" pitchFamily="34" charset="-120"/>
              <a:ea typeface="微軟正黑體" pitchFamily="34" charset="-12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800" b="1" dirty="0"/>
              <a:t>  </a:t>
            </a:r>
          </a:p>
          <a:p>
            <a:pPr algn="l">
              <a:spcBef>
                <a:spcPct val="20000"/>
              </a:spcBef>
            </a:pPr>
            <a:r>
              <a:rPr lang="zh-TW" altLang="en-US" sz="2400" b="1" dirty="0"/>
              <a:t>  例如</a:t>
            </a:r>
            <a:r>
              <a:rPr lang="zh-TW" altLang="en-US" sz="2400" b="1" dirty="0" smtClean="0"/>
              <a:t>：</a:t>
            </a:r>
            <a:endParaRPr lang="en-US" altLang="zh-TW" sz="2400" b="1" dirty="0" smtClean="0"/>
          </a:p>
          <a:p>
            <a:pPr algn="l">
              <a:spcBef>
                <a:spcPct val="20000"/>
              </a:spcBef>
            </a:pPr>
            <a:r>
              <a:rPr lang="zh-TW" altLang="en-US" b="1" dirty="0" smtClean="0"/>
              <a:t>        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1)</a:t>
            </a:r>
            <a:r>
              <a:rPr lang="zh-TW" altLang="en-US" sz="2400" b="1" dirty="0"/>
              <a:t>學科能力測驗考試結束後 </a:t>
            </a:r>
            <a:r>
              <a:rPr lang="en-US" altLang="zh-TW" b="1" dirty="0" smtClean="0"/>
              <a:t>101.01</a:t>
            </a:r>
            <a:endParaRPr lang="en-US" altLang="zh-TW" b="1" dirty="0"/>
          </a:p>
          <a:p>
            <a:pPr algn="l">
              <a:spcBef>
                <a:spcPct val="20000"/>
              </a:spcBef>
            </a:pPr>
            <a:r>
              <a:rPr lang="en-US" altLang="zh-TW" sz="2400" b="1" dirty="0"/>
              <a:t>        (2)</a:t>
            </a:r>
            <a:r>
              <a:rPr lang="zh-TW" altLang="en-US" sz="2400" b="1" dirty="0"/>
              <a:t>學測、術科成績單拿到後 </a:t>
            </a:r>
            <a:r>
              <a:rPr lang="en-US" altLang="zh-TW" sz="2400" b="1" dirty="0" smtClean="0"/>
              <a:t>101.02</a:t>
            </a:r>
            <a:endParaRPr lang="en-US" altLang="zh-TW" sz="1800" b="1" dirty="0"/>
          </a:p>
          <a:p>
            <a:pPr algn="l">
              <a:spcBef>
                <a:spcPct val="20000"/>
              </a:spcBef>
            </a:pPr>
            <a:r>
              <a:rPr lang="en-US" altLang="zh-TW" sz="2400" b="1" dirty="0"/>
              <a:t>        (3)</a:t>
            </a:r>
            <a:r>
              <a:rPr lang="zh-TW" altLang="en-US" sz="2400" b="1" dirty="0"/>
              <a:t>收到甄選入學篩選結果後 </a:t>
            </a:r>
            <a:r>
              <a:rPr lang="en-US" altLang="zh-TW" sz="2400" b="1" dirty="0" smtClean="0"/>
              <a:t>101.03</a:t>
            </a:r>
            <a:endParaRPr lang="en-US" altLang="zh-TW" sz="1800" b="1" dirty="0"/>
          </a:p>
          <a:p>
            <a:pPr algn="l">
              <a:spcBef>
                <a:spcPct val="20000"/>
              </a:spcBef>
            </a:pPr>
            <a:r>
              <a:rPr lang="en-US" altLang="zh-TW" sz="2400" b="1" dirty="0"/>
              <a:t>        (4)</a:t>
            </a:r>
            <a:r>
              <a:rPr lang="zh-TW" altLang="en-US" sz="2400" b="1" dirty="0"/>
              <a:t>甄選入學考試及放榜後 </a:t>
            </a:r>
            <a:r>
              <a:rPr lang="en-US" altLang="zh-TW" sz="2400" b="1" dirty="0" smtClean="0"/>
              <a:t>101.03</a:t>
            </a:r>
            <a:r>
              <a:rPr lang="zh-TW" altLang="en-US" b="1" dirty="0" smtClean="0"/>
              <a:t>至</a:t>
            </a:r>
            <a:r>
              <a:rPr lang="zh-TW" altLang="en-US" b="1" dirty="0"/>
              <a:t>五月中旬</a:t>
            </a:r>
          </a:p>
          <a:p>
            <a:pPr algn="l">
              <a:spcBef>
                <a:spcPct val="20000"/>
              </a:spcBef>
            </a:pPr>
            <a:r>
              <a:rPr lang="zh-TW" altLang="en-US" sz="2400" b="1" dirty="0"/>
              <a:t>        </a:t>
            </a:r>
            <a:r>
              <a:rPr lang="en-US" altLang="zh-TW" sz="2400" b="1" dirty="0"/>
              <a:t>(5)</a:t>
            </a:r>
            <a:r>
              <a:rPr lang="zh-TW" altLang="en-US" sz="2400" b="1" dirty="0"/>
              <a:t>指定考科成績單拿到後 </a:t>
            </a:r>
            <a:r>
              <a:rPr lang="en-US" altLang="zh-TW" sz="2400" b="1" dirty="0" smtClean="0"/>
              <a:t>101.07</a:t>
            </a:r>
            <a:endParaRPr lang="zh-TW" altLang="en-US" sz="2400" b="1" dirty="0"/>
          </a:p>
          <a:p>
            <a:pPr algn="l">
              <a:spcBef>
                <a:spcPct val="20000"/>
              </a:spcBef>
            </a:pPr>
            <a:r>
              <a:rPr lang="zh-TW" altLang="en-US" sz="2400" b="1" dirty="0"/>
              <a:t>        </a:t>
            </a:r>
            <a:r>
              <a:rPr lang="en-US" altLang="zh-TW" sz="2400" b="1" dirty="0"/>
              <a:t>(6)</a:t>
            </a:r>
            <a:r>
              <a:rPr lang="zh-TW" altLang="en-US" sz="2400" b="1" dirty="0"/>
              <a:t>選填志願時</a:t>
            </a:r>
            <a:r>
              <a:rPr lang="zh-TW" altLang="en-US" sz="2800" b="1" dirty="0"/>
              <a:t> </a:t>
            </a:r>
            <a:r>
              <a:rPr lang="en-US" altLang="zh-TW" b="1" dirty="0" smtClean="0"/>
              <a:t>100.07</a:t>
            </a:r>
            <a:r>
              <a:rPr lang="zh-TW" altLang="en-US" b="1" dirty="0" smtClean="0"/>
              <a:t>中下旬</a:t>
            </a:r>
            <a:endParaRPr lang="zh-TW" altLang="en-US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4172-96A7-4214-94F1-1026803180B0}" type="slidenum">
              <a:rPr lang="en-US" altLang="zh-TW" smtClean="0"/>
              <a:pPr>
                <a:defRPr/>
              </a:pPr>
              <a:t>35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899592" y="1628800"/>
            <a:ext cx="7170736" cy="2232248"/>
          </a:xfrm>
          <a:prstGeom prst="rect">
            <a:avLst/>
          </a:prstGeom>
          <a:solidFill>
            <a:srgbClr val="FFFFFF"/>
          </a:solidFill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en-US" altLang="zh-TW" sz="6600" b="1" cap="small" dirty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  <a:cs typeface="+mj-cs"/>
              </a:rPr>
              <a:t/>
            </a:r>
            <a:br>
              <a:rPr kumimoji="0" lang="en-US" altLang="zh-TW" sz="6600" b="1" cap="small" dirty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  <a:cs typeface="+mj-cs"/>
              </a:rPr>
            </a:br>
            <a:r>
              <a:rPr kumimoji="0" lang="zh-TW" altLang="en-US" sz="6600" b="1" cap="smal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黑體" pitchFamily="49" charset="-120"/>
                <a:ea typeface="華康粗黑體" pitchFamily="49" charset="-120"/>
                <a:cs typeface="+mj-cs"/>
              </a:rPr>
              <a:t>簡報結束</a:t>
            </a:r>
            <a:r>
              <a:rPr kumimoji="0" lang="en-US" altLang="zh-TW" sz="6600" b="1" cap="small" dirty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  <a:cs typeface="+mj-cs"/>
              </a:rPr>
              <a:t>!</a:t>
            </a:r>
            <a:br>
              <a:rPr kumimoji="0" lang="en-US" altLang="zh-TW" sz="6600" b="1" cap="small" dirty="0">
                <a:solidFill>
                  <a:schemeClr val="tx2"/>
                </a:solidFill>
                <a:latin typeface="華康粗黑體" pitchFamily="49" charset="-120"/>
                <a:ea typeface="華康粗黑體" pitchFamily="49" charset="-120"/>
                <a:cs typeface="+mj-cs"/>
              </a:rPr>
            </a:br>
            <a:endParaRPr kumimoji="0" lang="zh-TW" altLang="en-US" sz="6600" b="1" cap="small" dirty="0">
              <a:solidFill>
                <a:schemeClr val="tx2"/>
              </a:solidFill>
              <a:latin typeface="華康粗黑體" pitchFamily="49" charset="-120"/>
              <a:ea typeface="華康粗黑體" pitchFamily="49" charset="-120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4437112"/>
            <a:ext cx="7200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歡迎隨時與我們聯繫</a:t>
            </a:r>
            <a:endParaRPr lang="en-US" altLang="zh-TW" sz="4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輔導室：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23124000-614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高三輔導教師湯韻蓉組長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00392" y="5805264"/>
            <a:ext cx="609600" cy="517525"/>
          </a:xfrm>
        </p:spPr>
        <p:txBody>
          <a:bodyPr/>
          <a:lstStyle/>
          <a:p>
            <a:pPr>
              <a:defRPr/>
            </a:pPr>
            <a:fld id="{BC99777F-C117-405E-8556-7453269031A9}" type="slidenum">
              <a:rPr lang="en-US" altLang="zh-TW" smtClean="0">
                <a:solidFill>
                  <a:schemeClr val="tx1"/>
                </a:solidFill>
              </a:rPr>
              <a:pPr>
                <a:defRPr/>
              </a:pPr>
              <a:t>36</a:t>
            </a:fld>
            <a:endParaRPr lang="en-US" altLang="zh-TW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548680"/>
            <a:ext cx="7086600" cy="173672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kumimoji="0"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哪一類學生</a:t>
            </a:r>
            <a:br>
              <a:rPr kumimoji="0"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適合參加</a:t>
            </a:r>
            <a:r>
              <a:rPr kumimoji="0" lang="en-US" altLang="zh-TW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0" lang="zh-TW" altLang="en-US" sz="4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繁星推薦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3568" y="2420888"/>
            <a:ext cx="8064500" cy="32480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一、性向興趣明顯且對大學校系有明確認識者</a:t>
            </a:r>
          </a:p>
          <a:p>
            <a:pPr>
              <a:spcBef>
                <a:spcPts val="6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二、在校成績優良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三、對自己成績及未來校系落點有較準確的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   評估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四、要有破釜沉舟決心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錄取後如要放棄， 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   只能參加七月考試分發</a:t>
            </a:r>
          </a:p>
        </p:txBody>
      </p:sp>
      <p:sp>
        <p:nvSpPr>
          <p:cNvPr id="7" name="雲朵形圖說文字 6"/>
          <p:cNvSpPr/>
          <p:nvPr/>
        </p:nvSpPr>
        <p:spPr>
          <a:xfrm>
            <a:off x="4716016" y="260648"/>
            <a:ext cx="4176464" cy="1656184"/>
          </a:xfrm>
          <a:prstGeom prst="cloudCallout">
            <a:avLst>
              <a:gd name="adj1" fmla="val -31519"/>
              <a:gd name="adj2" fmla="val 7893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繁星不是公平的入學制度</a:t>
            </a:r>
          </a:p>
        </p:txBody>
      </p:sp>
      <p:sp>
        <p:nvSpPr>
          <p:cNvPr id="8" name="投影片編號版面配置區 2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9F1E3B-2786-4DF7-A8AF-7E56D0C27AF6}" type="slidenum">
              <a:rPr kumimoji="0" lang="en-US" altLang="zh-TW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548680"/>
            <a:ext cx="7086600" cy="173672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kumimoji="0"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哪一類學生</a:t>
            </a:r>
            <a:br>
              <a:rPr kumimoji="0"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kumimoji="0"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適合參加</a:t>
            </a:r>
            <a:r>
              <a:rPr kumimoji="0" lang="en-US" altLang="zh-TW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0" lang="zh-TW" altLang="en-US" sz="40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個人申請</a:t>
            </a: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1115616" y="2420888"/>
            <a:ext cx="7056437" cy="19383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一、性向或興趣明顯者</a:t>
            </a:r>
          </a:p>
          <a:p>
            <a:pPr>
              <a:spcBef>
                <a:spcPct val="5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二、對大學科系有清楚的瞭解，並不斷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   充實相關知識者</a:t>
            </a:r>
          </a:p>
        </p:txBody>
      </p:sp>
      <p:sp>
        <p:nvSpPr>
          <p:cNvPr id="6" name="投影片編號版面配置區 2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9F1E3B-2786-4DF7-A8AF-7E56D0C27AF6}" type="slidenum">
              <a:rPr kumimoji="0" lang="en-US" altLang="zh-TW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971600" y="476672"/>
            <a:ext cx="7461250" cy="4583113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三、有特殊才能或有成果表現者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尤其是</a:t>
            </a: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   區賽或全國賽，其中外語能力檢定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   不可少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四、單科成績亮眼者</a:t>
            </a: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五、在校總成績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智育及模擬考成績不能差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六、高一、高二已經不斷在累積自己的資</a:t>
            </a:r>
          </a:p>
          <a:p>
            <a:pPr>
              <a:spcBef>
                <a:spcPct val="20000"/>
              </a:spcBef>
            </a:pP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    料者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000" b="1" dirty="0">
                <a:latin typeface="標楷體" pitchFamily="65" charset="-120"/>
                <a:ea typeface="標楷體" pitchFamily="65" charset="-120"/>
              </a:rPr>
              <a:t>證書、作品、獎狀、活動經歷</a:t>
            </a:r>
            <a:r>
              <a:rPr lang="en-US" altLang="zh-TW" sz="3000" b="1" dirty="0">
                <a:latin typeface="標楷體" pitchFamily="65" charset="-120"/>
                <a:ea typeface="標楷體" pitchFamily="65" charset="-120"/>
              </a:rPr>
              <a:t>..</a:t>
            </a: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F1E3B-2786-4DF7-A8AF-7E56D0C27AF6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如何因應甄選入學考試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1340768"/>
            <a:ext cx="7416800" cy="47513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一、決定校系：</a:t>
            </a:r>
            <a:endParaRPr kumimoji="0" lang="en-US" altLang="zh-TW" sz="2800" b="1" dirty="0"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b="1" dirty="0">
                <a:latin typeface="+mn-lt"/>
                <a:ea typeface="標楷體" pitchFamily="65" charset="-120"/>
              </a:rPr>
              <a:t>    </a:t>
            </a:r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閱讀簡章、尋找有利自己條件且有興趣的校系、</a:t>
            </a:r>
            <a:endParaRPr kumimoji="0"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b="1" dirty="0">
                <a:latin typeface="標楷體" pitchFamily="65" charset="-120"/>
                <a:ea typeface="標楷體" pitchFamily="65" charset="-120"/>
              </a:rPr>
              <a:t>    找到自己在學校的參照位置</a:t>
            </a:r>
          </a:p>
          <a:p>
            <a:pPr marL="274320" indent="-27432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二、符合生涯規劃：</a:t>
            </a:r>
          </a:p>
          <a:p>
            <a:pPr marL="640080" lvl="1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zh-TW" altLang="en-US" b="1" dirty="0">
                <a:latin typeface="+mn-lt"/>
                <a:ea typeface="標楷體" pitchFamily="65" charset="-120"/>
              </a:rPr>
              <a:t>想考上理想校系還是要盡快考上大學</a:t>
            </a:r>
          </a:p>
          <a:p>
            <a:pPr marL="640080" lvl="1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zh-TW" altLang="en-US" b="1" dirty="0">
                <a:latin typeface="+mn-lt"/>
                <a:ea typeface="標楷體" pitchFamily="65" charset="-120"/>
              </a:rPr>
              <a:t>選擇會去唸的校系，進行第二階段準備</a:t>
            </a:r>
            <a:endParaRPr kumimoji="0" lang="en-US" altLang="zh-TW" b="1" dirty="0">
              <a:latin typeface="+mn-lt"/>
              <a:ea typeface="標楷體" pitchFamily="65" charset="-120"/>
            </a:endParaRPr>
          </a:p>
          <a:p>
            <a:pPr marL="0" lvl="1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三、預估錄取機會：</a:t>
            </a:r>
          </a:p>
          <a:p>
            <a:pPr marL="640080" lvl="1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zh-TW" altLang="en-US" b="1" dirty="0">
                <a:latin typeface="+mn-lt"/>
                <a:ea typeface="標楷體" pitchFamily="65" charset="-120"/>
              </a:rPr>
              <a:t>學測級分、重點科目</a:t>
            </a:r>
          </a:p>
          <a:p>
            <a:pPr marL="640080" lvl="1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zh-TW" altLang="en-US" b="1" dirty="0">
                <a:latin typeface="+mn-lt"/>
                <a:ea typeface="標楷體" pitchFamily="65" charset="-120"/>
              </a:rPr>
              <a:t>檢定與篩選的考量</a:t>
            </a:r>
          </a:p>
          <a:p>
            <a:pPr marL="640080" lvl="1" indent="-27432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zh-TW" altLang="en-US" b="1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不必降格以求</a:t>
            </a:r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9F1E3B-2786-4DF7-A8AF-7E56D0C27AF6}" type="slidenum">
              <a:rPr kumimoji="0" lang="en-US" altLang="zh-TW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268760"/>
            <a:ext cx="8001000" cy="4321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四、準備資料：</a:t>
            </a:r>
            <a:r>
              <a:rPr kumimoji="0" lang="zh-TW" altLang="en-US" sz="2800" b="1" dirty="0">
                <a:latin typeface="+mn-lt"/>
                <a:ea typeface="標楷體" pitchFamily="65" charset="-120"/>
              </a:rPr>
              <a:t>成績單、自傳、讀書計劃、 </a:t>
            </a:r>
            <a:endParaRPr kumimoji="0" lang="en-US" altLang="zh-TW" sz="2800" b="1" dirty="0">
              <a:latin typeface="+mn-lt"/>
              <a:ea typeface="標楷體" pitchFamily="65" charset="-120"/>
            </a:endParaRPr>
          </a:p>
          <a:p>
            <a:pPr marL="274320" indent="-274320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800" b="1" dirty="0">
                <a:latin typeface="+mn-lt"/>
                <a:ea typeface="標楷體" pitchFamily="65" charset="-120"/>
              </a:rPr>
              <a:t>              競賽成果、課外活動經驗</a:t>
            </a:r>
            <a:r>
              <a:rPr kumimoji="0" lang="en-US" altLang="zh-TW" sz="2800" b="1" dirty="0">
                <a:latin typeface="+mn-lt"/>
                <a:ea typeface="標楷體" pitchFamily="65" charset="-120"/>
              </a:rPr>
              <a:t>.. </a:t>
            </a:r>
            <a:r>
              <a:rPr kumimoji="0" lang="zh-TW" altLang="en-US" sz="2800" b="1" dirty="0">
                <a:latin typeface="+mn-lt"/>
                <a:ea typeface="標楷體" pitchFamily="65" charset="-120"/>
              </a:rPr>
              <a:t>等</a:t>
            </a:r>
          </a:p>
          <a:p>
            <a:pPr marL="274320" indent="-27432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五、未來加強</a:t>
            </a:r>
            <a:r>
              <a:rPr kumimoji="0"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kumimoji="0" lang="zh-TW" altLang="en-US" sz="2800" b="1" dirty="0">
                <a:latin typeface="+mn-lt"/>
                <a:ea typeface="標楷體" pitchFamily="65" charset="-120"/>
              </a:rPr>
              <a:t>對該校系的認識、</a:t>
            </a:r>
            <a:r>
              <a:rPr kumimoji="0" lang="zh-TW" altLang="en-US" sz="2800" b="1" dirty="0" smtClean="0">
                <a:latin typeface="+mn-lt"/>
                <a:ea typeface="標楷體" pitchFamily="65" charset="-120"/>
              </a:rPr>
              <a:t>模擬面試</a:t>
            </a:r>
            <a:endParaRPr kumimoji="0" lang="zh-TW" altLang="en-US" sz="2800" b="1" dirty="0">
              <a:latin typeface="+mn-lt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9F1E3B-2786-4DF7-A8AF-7E56D0C27AF6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人生有夢、築夢踏實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6563" name="副標題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altLang="zh-TW" sz="32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zh-TW" sz="32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高三學習大事紀</a:t>
            </a:r>
            <a:r>
              <a:rPr lang="en-US" altLang="zh-TW" sz="32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--</a:t>
            </a:r>
            <a:endParaRPr lang="zh-TW" altLang="en-US" sz="32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6564" name="Picture 4" descr="Holst_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" y="-26988"/>
            <a:ext cx="91376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00392" y="5805264"/>
            <a:ext cx="609600" cy="517525"/>
          </a:xfrm>
        </p:spPr>
        <p:txBody>
          <a:bodyPr/>
          <a:lstStyle/>
          <a:p>
            <a:pPr>
              <a:defRPr/>
            </a:pPr>
            <a:fld id="{BC99777F-C117-405E-8556-7453269031A9}" type="slidenum">
              <a:rPr lang="en-US" altLang="zh-TW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altLang="zh-TW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4386</TotalTime>
  <Words>2447</Words>
  <Application>Microsoft Office PowerPoint</Application>
  <PresentationFormat>如螢幕大小 (4:3)</PresentationFormat>
  <Paragraphs>603</Paragraphs>
  <Slides>36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壁窗</vt:lpstr>
      <vt:lpstr>甄選入學與考試分發的選擇與準備</vt:lpstr>
      <vt:lpstr>99學年度大學主要入學管道統計表</vt:lpstr>
      <vt:lpstr>投影片 3</vt:lpstr>
      <vt:lpstr>投影片 4</vt:lpstr>
      <vt:lpstr>投影片 5</vt:lpstr>
      <vt:lpstr>投影片 6</vt:lpstr>
      <vt:lpstr>如何因應甄選入學考試</vt:lpstr>
      <vt:lpstr>投影片 8</vt:lpstr>
      <vt:lpstr>人生有夢、築夢踏實</vt:lpstr>
      <vt:lpstr>【高三】</vt:lpstr>
      <vt:lpstr>投影片 11</vt:lpstr>
      <vt:lpstr>高三未來一年可能碰到的問題</vt:lpstr>
      <vt:lpstr>(一)甄選入學-個人申請各系學測篩選  以100學年度為例-社會組趨勢</vt:lpstr>
      <vt:lpstr>投影片 14</vt:lpstr>
      <vt:lpstr>(二)甄選入學-個人申請各系學測篩選 以100學年度為例-自然組趨勢</vt:lpstr>
      <vt:lpstr>投影片 16</vt:lpstr>
      <vt:lpstr>投影片 17</vt:lpstr>
      <vt:lpstr>投影片 18</vt:lpstr>
      <vt:lpstr>投影片 19</vt:lpstr>
      <vt:lpstr>(三)認識七月考試分發-各系指定科目考試     採計組合(以100學年度為例)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Hobsbaum</dc:creator>
  <cp:lastModifiedBy>命題光碟</cp:lastModifiedBy>
  <cp:revision>685</cp:revision>
  <dcterms:created xsi:type="dcterms:W3CDTF">2010-08-24T04:49:48Z</dcterms:created>
  <dcterms:modified xsi:type="dcterms:W3CDTF">2011-09-25T23:54:01Z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TC011408331028</vt:lpwstr>
  </property>
</Properties>
</file>