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8" r:id="rId3"/>
    <p:sldId id="270" r:id="rId4"/>
    <p:sldId id="271" r:id="rId5"/>
    <p:sldId id="272" r:id="rId6"/>
    <p:sldId id="273" r:id="rId7"/>
    <p:sldId id="278" r:id="rId8"/>
    <p:sldId id="279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9900"/>
    <a:srgbClr val="FFFFEB"/>
    <a:srgbClr val="FFFFCC"/>
    <a:srgbClr val="000099"/>
    <a:srgbClr val="000000"/>
    <a:srgbClr val="FFCCFF"/>
    <a:srgbClr val="008000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96" d="100"/>
          <a:sy n="96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541439840017776E-2"/>
          <c:w val="1"/>
          <c:h val="0.97517930019226617"/>
        </c:manualLayout>
      </c:layout>
      <c:pie3DChart>
        <c:varyColors val="1"/>
        <c:ser>
          <c:idx val="0"/>
          <c:order val="0"/>
          <c:explosion val="32"/>
          <c:dLbls>
            <c:dLbl>
              <c:idx val="0"/>
              <c:layout>
                <c:manualLayout>
                  <c:x val="-0.1454374387694318"/>
                  <c:y val="3.7604155093878495E-2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a:t>免試</a:t>
                    </a:r>
                    <a:r>
                      <a:rPr lang="en-US" altLang="zh-TW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a:t>, 32.1%</a:t>
                    </a:r>
                    <a:endParaRPr lang="zh-TW" altLang="en-US" dirty="0">
                      <a:solidFill>
                        <a:schemeClr val="bg1"/>
                      </a:solidFill>
                      <a:latin typeface="微軟正黑體" pitchFamily="34" charset="-120"/>
                      <a:ea typeface="微軟正黑體" pitchFamily="34" charset="-120"/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51219813960065042"/>
                  <c:y val="-0.48057345480131824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a:t>申請</a:t>
                    </a:r>
                    <a:r>
                      <a:rPr lang="en-US" altLang="zh-TW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a:t>, 29.2%</a:t>
                    </a:r>
                    <a:endParaRPr lang="zh-TW" altLang="en-US" dirty="0">
                      <a:solidFill>
                        <a:schemeClr val="bg1"/>
                      </a:solidFill>
                      <a:latin typeface="微軟正黑體" pitchFamily="34" charset="-120"/>
                      <a:ea typeface="微軟正黑體" pitchFamily="34" charset="-120"/>
                    </a:endParaRP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0.48542255988651073"/>
                  <c:y val="0.24553919934822246"/>
                </c:manualLayout>
              </c:layout>
              <c:tx>
                <c:rich>
                  <a:bodyPr/>
                  <a:lstStyle/>
                  <a:p>
                    <a:r>
                      <a:rPr lang="zh-TW" altLang="en-US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a:t>分發</a:t>
                    </a:r>
                    <a:r>
                      <a:rPr lang="en-US" altLang="zh-TW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rPr>
                      <a:t>, 36.1%</a:t>
                    </a:r>
                    <a:endParaRPr lang="zh-TW" altLang="en-US" dirty="0">
                      <a:solidFill>
                        <a:schemeClr val="bg1"/>
                      </a:solidFill>
                      <a:latin typeface="微軟正黑體" pitchFamily="34" charset="-120"/>
                      <a:ea typeface="微軟正黑體" pitchFamily="34" charset="-120"/>
                    </a:endParaRPr>
                  </a:p>
                </c:rich>
              </c:tx>
              <c:showVal val="1"/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zh-TW" altLang="en-US" dirty="0">
                        <a:latin typeface="微軟正黑體" pitchFamily="34" charset="-120"/>
                        <a:ea typeface="微軟正黑體" pitchFamily="34" charset="-120"/>
                      </a:rPr>
                      <a:t>其他</a:t>
                    </a:r>
                    <a:r>
                      <a:rPr lang="en-US" altLang="zh-TW" dirty="0">
                        <a:latin typeface="微軟正黑體" pitchFamily="34" charset="-120"/>
                        <a:ea typeface="微軟正黑體" pitchFamily="34" charset="-120"/>
                      </a:rPr>
                      <a:t>, 2.6%</a:t>
                    </a:r>
                    <a:endParaRPr lang="zh-TW" altLang="en-US" dirty="0">
                      <a:latin typeface="微軟正黑體" pitchFamily="34" charset="-120"/>
                      <a:ea typeface="微軟正黑體" pitchFamily="34" charset="-120"/>
                    </a:endParaRP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</a:defRPr>
                </a:pPr>
                <a:endParaRPr lang="zh-TW"/>
              </a:p>
            </c:txPr>
            <c:showVal val="1"/>
            <c:showCatName val="1"/>
            <c:showLeaderLines val="1"/>
          </c:dLbls>
          <c:cat>
            <c:strRef>
              <c:f>Sheet1!$A$1:$A$4</c:f>
              <c:strCache>
                <c:ptCount val="4"/>
                <c:pt idx="0">
                  <c:v>免試</c:v>
                </c:pt>
                <c:pt idx="1">
                  <c:v>申請</c:v>
                </c:pt>
                <c:pt idx="2">
                  <c:v>分發</c:v>
                </c:pt>
                <c:pt idx="3">
                  <c:v>其他</c:v>
                </c:pt>
              </c:strCache>
            </c:strRef>
          </c:cat>
          <c:val>
            <c:numRef>
              <c:f>Sheet1!$B$1:$B$4</c:f>
              <c:numCache>
                <c:formatCode>0.0%</c:formatCode>
                <c:ptCount val="4"/>
                <c:pt idx="0">
                  <c:v>0.32100000000000245</c:v>
                </c:pt>
                <c:pt idx="1">
                  <c:v>0.29200000000000031</c:v>
                </c:pt>
                <c:pt idx="2">
                  <c:v>0.36100000000000032</c:v>
                </c:pt>
                <c:pt idx="3">
                  <c:v>2.6000000000000002E-2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view3D>
      <c:rotY val="110"/>
      <c:perspective val="0"/>
    </c:view3D>
    <c:plotArea>
      <c:layout>
        <c:manualLayout>
          <c:layoutTarget val="inner"/>
          <c:xMode val="edge"/>
          <c:yMode val="edge"/>
          <c:x val="0"/>
          <c:y val="5.4089741423893334E-2"/>
          <c:w val="1"/>
          <c:h val="0.89998404751675354"/>
        </c:manualLayout>
      </c:layout>
      <c:pie3DChart>
        <c:varyColors val="1"/>
        <c:ser>
          <c:idx val="0"/>
          <c:order val="0"/>
          <c:spPr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16112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gradFill rotWithShape="0">
                <a:gsLst>
                  <a:gs pos="0">
                    <a:srgbClr val="9999FF"/>
                  </a:gs>
                  <a:gs pos="100000">
                    <a:srgbClr val="FFFFFF"/>
                  </a:gs>
                </a:gsLst>
                <a:path path="rect">
                  <a:fillToRect l="100000" b="100000"/>
                </a:path>
              </a:gradFill>
              <a:ln w="32223">
                <a:noFill/>
              </a:ln>
            </c:spPr>
          </c:dPt>
          <c:dPt>
            <c:idx val="1"/>
            <c:spPr>
              <a:gradFill rotWithShape="0">
                <a:gsLst>
                  <a:gs pos="0">
                    <a:srgbClr val="FF8080"/>
                  </a:gs>
                  <a:gs pos="100000">
                    <a:srgbClr val="FFFFCC"/>
                  </a:gs>
                </a:gsLst>
                <a:path path="rect">
                  <a:fillToRect t="100000" r="100000"/>
                </a:path>
              </a:gradFill>
              <a:ln w="32223">
                <a:noFill/>
              </a:ln>
            </c:spPr>
          </c:dPt>
          <c:cat>
            <c:strRef>
              <c:f>Sheet1!$A$1:$B$1</c:f>
              <c:strCache>
                <c:ptCount val="2"/>
                <c:pt idx="0">
                  <c:v>男生</c:v>
                </c:pt>
                <c:pt idx="1">
                  <c:v>女生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641</c:v>
                </c:pt>
                <c:pt idx="1">
                  <c:v>1882</c:v>
                </c:pt>
              </c:numCache>
            </c:numRef>
          </c:val>
        </c:ser>
      </c:pie3DChart>
      <c:spPr>
        <a:noFill/>
        <a:ln w="32223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427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6DF2-5047-4AB0-8B03-2A43AD5FFCF7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F811577-186F-40BE-83B4-7E0F2221649A}">
      <dgm:prSet phldrT="[文字]" custT="1"/>
      <dgm:spPr/>
      <dgm:t>
        <a:bodyPr/>
        <a:lstStyle/>
        <a:p>
          <a:pPr rtl="0"/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加強升學輔導措施，增進大學錄取的質與量。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1D215F3B-40FE-4854-A2E7-D9C48B89A85C}" type="par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B7E0E656-963F-461F-845D-22F98F1B2837}" type="sib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88C148A6-2664-4495-8BB9-77638DAFEBC2}">
      <dgm:prSet phldrT="[文字]" custT="1"/>
      <dgm:spPr/>
      <dgm:t>
        <a:bodyPr/>
        <a:lstStyle/>
        <a:p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2.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強化教學研究會功能，建立各學科教學特色。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D6FB409D-46FC-4355-90B4-CB1011BBFAF8}" type="par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FD198A05-713D-4966-861E-B1B525E53BA9}" type="sib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E07446A3-A4BC-4FEE-968F-C5FFFABDB9EF}">
      <dgm:prSet phldrT="[文字]" custT="1"/>
      <dgm:spPr/>
      <dgm:t>
        <a:bodyPr/>
        <a:lstStyle/>
        <a:p>
          <a:pPr rtl="0"/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3.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陶冶學生人文素養，提昇學生語文能力。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BB477EE2-71D6-4CA1-9F92-86EF72AE63AF}" type="par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2F3CEAC1-6A52-456A-985A-5267EFD09586}" type="sib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9A4AD735-FA0E-4C9A-977E-15543DF24093}">
      <dgm:prSet phldrT="[文字]" custT="1"/>
      <dgm:spPr/>
      <dgm:t>
        <a:bodyPr/>
        <a:lstStyle/>
        <a:p>
          <a:pPr rtl="0"/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5.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開拓學生國際視野，辦理多元語言學習活動。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E2438A24-643B-4D5A-94BE-9F707EF19DF6}" type="parTrans" cxnId="{A532CE41-C33E-44FB-8609-A272267BEE36}">
      <dgm:prSet/>
      <dgm:spPr/>
      <dgm:t>
        <a:bodyPr/>
        <a:lstStyle/>
        <a:p>
          <a:endParaRPr lang="zh-TW" altLang="en-US"/>
        </a:p>
      </dgm:t>
    </dgm:pt>
    <dgm:pt modelId="{CD993BB2-0DE2-426B-A203-5D65A35F0298}" type="sibTrans" cxnId="{A532CE41-C33E-44FB-8609-A272267BEE36}">
      <dgm:prSet/>
      <dgm:spPr/>
      <dgm:t>
        <a:bodyPr/>
        <a:lstStyle/>
        <a:p>
          <a:endParaRPr lang="zh-TW" altLang="en-US"/>
        </a:p>
      </dgm:t>
    </dgm:pt>
    <dgm:pt modelId="{1D13F9E8-71C2-4F61-8C36-857538335324}">
      <dgm:prSet phldrT="[文字]" custT="1"/>
      <dgm:spPr/>
      <dgm:t>
        <a:bodyPr/>
        <a:lstStyle/>
        <a:p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4.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推展科學教育教學及競賽活動，培育科技人才。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61F512BA-575A-498B-AD18-E6692B9EA54A}" type="parTrans" cxnId="{98C3F6C4-1400-4592-B6F5-44A66C2845F3}">
      <dgm:prSet/>
      <dgm:spPr/>
      <dgm:t>
        <a:bodyPr/>
        <a:lstStyle/>
        <a:p>
          <a:endParaRPr lang="zh-TW" altLang="en-US"/>
        </a:p>
      </dgm:t>
    </dgm:pt>
    <dgm:pt modelId="{B2DE6B42-59FD-4E41-B70D-070DB6666184}" type="sibTrans" cxnId="{98C3F6C4-1400-4592-B6F5-44A66C2845F3}">
      <dgm:prSet/>
      <dgm:spPr/>
      <dgm:t>
        <a:bodyPr/>
        <a:lstStyle/>
        <a:p>
          <a:endParaRPr lang="zh-TW" altLang="en-US"/>
        </a:p>
      </dgm:t>
    </dgm:pt>
    <dgm:pt modelId="{3E3232FC-26E2-47EA-BD7E-F445A303F313}" type="pres">
      <dgm:prSet presAssocID="{C7336DF2-5047-4AB0-8B03-2A43AD5FF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82791A-D9F0-4154-B9E2-29D1A50184C8}" type="pres">
      <dgm:prSet presAssocID="{7F811577-186F-40BE-83B4-7E0F2221649A}" presName="parentText" presStyleLbl="node1" presStyleIdx="0" presStyleCnt="5" custScaleY="91867" custLinFactNeighborY="-469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227C54-B8AD-4246-B440-667AD7A84E19}" type="pres">
      <dgm:prSet presAssocID="{B7E0E656-963F-461F-845D-22F98F1B2837}" presName="spacer" presStyleCnt="0"/>
      <dgm:spPr/>
      <dgm:t>
        <a:bodyPr/>
        <a:lstStyle/>
        <a:p>
          <a:endParaRPr lang="zh-TW" altLang="en-US"/>
        </a:p>
      </dgm:t>
    </dgm:pt>
    <dgm:pt modelId="{318EDC84-364A-4DF1-A968-E9A5BB8683D9}" type="pres">
      <dgm:prSet presAssocID="{88C148A6-2664-4495-8BB9-77638DAFEBC2}" presName="parentText" presStyleLbl="node1" presStyleIdx="1" presStyleCnt="5" custScaleY="94861" custLinFactNeighborY="-1601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A4C9C-6391-4A75-AE7E-C2B77E6E33F3}" type="pres">
      <dgm:prSet presAssocID="{FD198A05-713D-4966-861E-B1B525E53BA9}" presName="spacer" presStyleCnt="0"/>
      <dgm:spPr/>
      <dgm:t>
        <a:bodyPr/>
        <a:lstStyle/>
        <a:p>
          <a:endParaRPr lang="zh-TW" altLang="en-US"/>
        </a:p>
      </dgm:t>
    </dgm:pt>
    <dgm:pt modelId="{99FC7F02-2992-4094-B4F0-19CEAACAF8E2}" type="pres">
      <dgm:prSet presAssocID="{E07446A3-A4BC-4FEE-968F-C5FFFABDB9EF}" presName="parentText" presStyleLbl="node1" presStyleIdx="2" presStyleCnt="5" custScaleY="90072" custLinFactNeighborY="-409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63235-ABFD-4A7B-A3BA-43972D9E0B85}" type="pres">
      <dgm:prSet presAssocID="{2F3CEAC1-6A52-456A-985A-5267EFD09586}" presName="spacer" presStyleCnt="0"/>
      <dgm:spPr/>
      <dgm:t>
        <a:bodyPr/>
        <a:lstStyle/>
        <a:p>
          <a:endParaRPr lang="zh-TW" altLang="en-US"/>
        </a:p>
      </dgm:t>
    </dgm:pt>
    <dgm:pt modelId="{7FB95159-0987-4651-8935-5537CE3C58CA}" type="pres">
      <dgm:prSet presAssocID="{1D13F9E8-71C2-4F61-8C36-857538335324}" presName="parentText" presStyleLbl="node1" presStyleIdx="3" presStyleCnt="5" custLinFactNeighborY="-5906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D07C40-2CF2-4632-A397-F2DCAAF13DC3}" type="pres">
      <dgm:prSet presAssocID="{B2DE6B42-59FD-4E41-B70D-070DB6666184}" presName="spacer" presStyleCnt="0"/>
      <dgm:spPr/>
      <dgm:t>
        <a:bodyPr/>
        <a:lstStyle/>
        <a:p>
          <a:endParaRPr lang="zh-TW" altLang="en-US"/>
        </a:p>
      </dgm:t>
    </dgm:pt>
    <dgm:pt modelId="{C9CD3E52-EE88-43F2-81E7-CD2B33B832AA}" type="pres">
      <dgm:prSet presAssocID="{9A4AD735-FA0E-4C9A-977E-15543DF24093}" presName="parentText" presStyleLbl="node1" presStyleIdx="4" presStyleCnt="5" custScaleY="79316" custLinFactNeighborY="-7718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D9484DA-E5C5-4904-958F-8D12A1D9AAA4}" type="presOf" srcId="{E07446A3-A4BC-4FEE-968F-C5FFFABDB9EF}" destId="{99FC7F02-2992-4094-B4F0-19CEAACAF8E2}" srcOrd="0" destOrd="0" presId="urn:microsoft.com/office/officeart/2005/8/layout/vList2"/>
    <dgm:cxn modelId="{CF1D4EDD-A0F3-4E0B-A175-32BCB98A0718}" type="presOf" srcId="{1D13F9E8-71C2-4F61-8C36-857538335324}" destId="{7FB95159-0987-4651-8935-5537CE3C58CA}" srcOrd="0" destOrd="0" presId="urn:microsoft.com/office/officeart/2005/8/layout/vList2"/>
    <dgm:cxn modelId="{98C3F6C4-1400-4592-B6F5-44A66C2845F3}" srcId="{C7336DF2-5047-4AB0-8B03-2A43AD5FFCF7}" destId="{1D13F9E8-71C2-4F61-8C36-857538335324}" srcOrd="3" destOrd="0" parTransId="{61F512BA-575A-498B-AD18-E6692B9EA54A}" sibTransId="{B2DE6B42-59FD-4E41-B70D-070DB6666184}"/>
    <dgm:cxn modelId="{CA5808C9-C38A-4CB3-84AF-6C70AC599460}" type="presOf" srcId="{9A4AD735-FA0E-4C9A-977E-15543DF24093}" destId="{C9CD3E52-EE88-43F2-81E7-CD2B33B832AA}" srcOrd="0" destOrd="0" presId="urn:microsoft.com/office/officeart/2005/8/layout/vList2"/>
    <dgm:cxn modelId="{1FDAE84F-F9BD-4CEC-9F34-9D50B96B75DB}" type="presOf" srcId="{7F811577-186F-40BE-83B4-7E0F2221649A}" destId="{2A82791A-D9F0-4154-B9E2-29D1A50184C8}" srcOrd="0" destOrd="0" presId="urn:microsoft.com/office/officeart/2005/8/layout/vList2"/>
    <dgm:cxn modelId="{BD30AB94-C8AA-4FF3-B2AA-2AD83A2D82A4}" type="presOf" srcId="{C7336DF2-5047-4AB0-8B03-2A43AD5FFCF7}" destId="{3E3232FC-26E2-47EA-BD7E-F445A303F313}" srcOrd="0" destOrd="0" presId="urn:microsoft.com/office/officeart/2005/8/layout/vList2"/>
    <dgm:cxn modelId="{5E2B99EE-CC18-48F1-8781-82444CC0D897}" srcId="{C7336DF2-5047-4AB0-8B03-2A43AD5FFCF7}" destId="{7F811577-186F-40BE-83B4-7E0F2221649A}" srcOrd="0" destOrd="0" parTransId="{1D215F3B-40FE-4854-A2E7-D9C48B89A85C}" sibTransId="{B7E0E656-963F-461F-845D-22F98F1B2837}"/>
    <dgm:cxn modelId="{9AEF187D-D0F2-4D2A-8C63-CD1AA620AA75}" srcId="{C7336DF2-5047-4AB0-8B03-2A43AD5FFCF7}" destId="{88C148A6-2664-4495-8BB9-77638DAFEBC2}" srcOrd="1" destOrd="0" parTransId="{D6FB409D-46FC-4355-90B4-CB1011BBFAF8}" sibTransId="{FD198A05-713D-4966-861E-B1B525E53BA9}"/>
    <dgm:cxn modelId="{D59584D6-88FF-47BA-AC70-D553688385ED}" type="presOf" srcId="{88C148A6-2664-4495-8BB9-77638DAFEBC2}" destId="{318EDC84-364A-4DF1-A968-E9A5BB8683D9}" srcOrd="0" destOrd="0" presId="urn:microsoft.com/office/officeart/2005/8/layout/vList2"/>
    <dgm:cxn modelId="{99A57EED-ECF0-471A-A178-5A7B4F07EBBE}" srcId="{C7336DF2-5047-4AB0-8B03-2A43AD5FFCF7}" destId="{E07446A3-A4BC-4FEE-968F-C5FFFABDB9EF}" srcOrd="2" destOrd="0" parTransId="{BB477EE2-71D6-4CA1-9F92-86EF72AE63AF}" sibTransId="{2F3CEAC1-6A52-456A-985A-5267EFD09586}"/>
    <dgm:cxn modelId="{A532CE41-C33E-44FB-8609-A272267BEE36}" srcId="{C7336DF2-5047-4AB0-8B03-2A43AD5FFCF7}" destId="{9A4AD735-FA0E-4C9A-977E-15543DF24093}" srcOrd="4" destOrd="0" parTransId="{E2438A24-643B-4D5A-94BE-9F707EF19DF6}" sibTransId="{CD993BB2-0DE2-426B-A203-5D65A35F0298}"/>
    <dgm:cxn modelId="{3E305EAA-AAB1-492C-960A-0CCF2AA11B5E}" type="presParOf" srcId="{3E3232FC-26E2-47EA-BD7E-F445A303F313}" destId="{2A82791A-D9F0-4154-B9E2-29D1A50184C8}" srcOrd="0" destOrd="0" presId="urn:microsoft.com/office/officeart/2005/8/layout/vList2"/>
    <dgm:cxn modelId="{48873B95-A41B-4D73-B348-3473DC8C03DB}" type="presParOf" srcId="{3E3232FC-26E2-47EA-BD7E-F445A303F313}" destId="{68227C54-B8AD-4246-B440-667AD7A84E19}" srcOrd="1" destOrd="0" presId="urn:microsoft.com/office/officeart/2005/8/layout/vList2"/>
    <dgm:cxn modelId="{6B7B6740-7D02-45E0-B2B9-635DEAE6F423}" type="presParOf" srcId="{3E3232FC-26E2-47EA-BD7E-F445A303F313}" destId="{318EDC84-364A-4DF1-A968-E9A5BB8683D9}" srcOrd="2" destOrd="0" presId="urn:microsoft.com/office/officeart/2005/8/layout/vList2"/>
    <dgm:cxn modelId="{9780FD49-F8BA-45B0-BA99-C364098D97B8}" type="presParOf" srcId="{3E3232FC-26E2-47EA-BD7E-F445A303F313}" destId="{53DA4C9C-6391-4A75-AE7E-C2B77E6E33F3}" srcOrd="3" destOrd="0" presId="urn:microsoft.com/office/officeart/2005/8/layout/vList2"/>
    <dgm:cxn modelId="{68F3D3C9-B52D-485F-B792-17A43B4DE222}" type="presParOf" srcId="{3E3232FC-26E2-47EA-BD7E-F445A303F313}" destId="{99FC7F02-2992-4094-B4F0-19CEAACAF8E2}" srcOrd="4" destOrd="0" presId="urn:microsoft.com/office/officeart/2005/8/layout/vList2"/>
    <dgm:cxn modelId="{28850F71-03C2-4A7A-8DD6-095695294AAC}" type="presParOf" srcId="{3E3232FC-26E2-47EA-BD7E-F445A303F313}" destId="{A2163235-ABFD-4A7B-A3BA-43972D9E0B85}" srcOrd="5" destOrd="0" presId="urn:microsoft.com/office/officeart/2005/8/layout/vList2"/>
    <dgm:cxn modelId="{3FB7E446-8C62-48B5-8C47-501CB2F867F0}" type="presParOf" srcId="{3E3232FC-26E2-47EA-BD7E-F445A303F313}" destId="{7FB95159-0987-4651-8935-5537CE3C58CA}" srcOrd="6" destOrd="0" presId="urn:microsoft.com/office/officeart/2005/8/layout/vList2"/>
    <dgm:cxn modelId="{428031DB-AA2B-4622-BCE2-2947E0F97383}" type="presParOf" srcId="{3E3232FC-26E2-47EA-BD7E-F445A303F313}" destId="{BDD07C40-2CF2-4632-A397-F2DCAAF13DC3}" srcOrd="7" destOrd="0" presId="urn:microsoft.com/office/officeart/2005/8/layout/vList2"/>
    <dgm:cxn modelId="{44AA8F13-7E08-4527-BE13-23C73675AD5B}" type="presParOf" srcId="{3E3232FC-26E2-47EA-BD7E-F445A303F313}" destId="{C9CD3E52-EE88-43F2-81E7-CD2B33B832A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6DF2-5047-4AB0-8B03-2A43AD5FFCF7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F811577-186F-40BE-83B4-7E0F2221649A}">
      <dgm:prSet phldrT="[文字]" custT="1"/>
      <dgm:spPr/>
      <dgm:t>
        <a:bodyPr anchor="t"/>
        <a:lstStyle/>
        <a:p>
          <a:pPr algn="just" rtl="0">
            <a:lnSpc>
              <a:spcPts val="3500"/>
            </a:lnSpc>
            <a:spcBef>
              <a:spcPts val="0"/>
            </a:spcBef>
            <a:spcAft>
              <a:spcPts val="30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6.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落實資源教室個別化輔導方案，協助身心障 </a:t>
          </a:r>
          <a:endParaRPr kumimoji="1" lang="en-US" altLang="zh-TW" sz="3000" b="1" i="0" u="none" strike="noStrike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algn="l" rtl="0">
            <a:lnSpc>
              <a:spcPts val="3500"/>
            </a:lnSpc>
            <a:spcBef>
              <a:spcPts val="2400"/>
            </a:spcBef>
            <a:spcAft>
              <a:spcPts val="300"/>
            </a:spcAft>
          </a:pP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   礙學生適性發展。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1D215F3B-40FE-4854-A2E7-D9C48B89A85C}" type="par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B7E0E656-963F-461F-845D-22F98F1B2837}" type="sibTrans" cxnId="{5E2B99EE-CC18-48F1-8781-82444CC0D897}">
      <dgm:prSet/>
      <dgm:spPr/>
      <dgm:t>
        <a:bodyPr/>
        <a:lstStyle/>
        <a:p>
          <a:endParaRPr lang="zh-TW" altLang="en-US"/>
        </a:p>
      </dgm:t>
    </dgm:pt>
    <dgm:pt modelId="{88C148A6-2664-4495-8BB9-77638DAFEBC2}">
      <dgm:prSet phldrT="[文字]" custT="1"/>
      <dgm:spPr/>
      <dgm:t>
        <a:bodyPr anchor="t"/>
        <a:lstStyle/>
        <a:p>
          <a:pPr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7.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推動舞蹈資優教育，兼顧學生學、術科能力</a:t>
          </a:r>
          <a:endParaRPr kumimoji="1" lang="en-US" altLang="zh-TW" sz="3000" b="1" i="0" u="none" strike="noStrike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>
            <a:lnSpc>
              <a:spcPts val="3500"/>
            </a:lnSpc>
            <a:spcAft>
              <a:spcPts val="0"/>
            </a:spcAft>
          </a:pP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   發展。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D6FB409D-46FC-4355-90B4-CB1011BBFAF8}" type="par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FD198A05-713D-4966-861E-B1B525E53BA9}" type="sibTrans" cxnId="{9AEF187D-D0F2-4D2A-8C63-CD1AA620AA75}">
      <dgm:prSet/>
      <dgm:spPr/>
      <dgm:t>
        <a:bodyPr/>
        <a:lstStyle/>
        <a:p>
          <a:endParaRPr lang="zh-TW" altLang="en-US"/>
        </a:p>
      </dgm:t>
    </dgm:pt>
    <dgm:pt modelId="{E07446A3-A4BC-4FEE-968F-C5FFFABDB9EF}">
      <dgm:prSet phldrT="[文字]" custT="1"/>
      <dgm:spPr/>
      <dgm:t>
        <a:bodyPr anchor="t"/>
        <a:lstStyle/>
        <a:p>
          <a:pPr rtl="0">
            <a:lnSpc>
              <a:spcPts val="3500"/>
            </a:lnSpc>
            <a:spcAft>
              <a:spcPts val="0"/>
            </a:spcAft>
          </a:pPr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8.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開設加深加廣課程，提高學術性向資優班學</a:t>
          </a:r>
          <a:endParaRPr kumimoji="1" lang="en-US" altLang="zh-TW" sz="3000" b="1" i="0" u="none" strike="noStrike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rtl="0">
            <a:lnSpc>
              <a:spcPts val="3500"/>
            </a:lnSpc>
            <a:spcAft>
              <a:spcPts val="0"/>
            </a:spcAft>
          </a:pP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   生能力及視野。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BB477EE2-71D6-4CA1-9F92-86EF72AE63AF}" type="par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2F3CEAC1-6A52-456A-985A-5267EFD09586}" type="sibTrans" cxnId="{99A57EED-ECF0-471A-A178-5A7B4F07EBBE}">
      <dgm:prSet/>
      <dgm:spPr/>
      <dgm:t>
        <a:bodyPr/>
        <a:lstStyle/>
        <a:p>
          <a:endParaRPr lang="zh-TW" altLang="en-US"/>
        </a:p>
      </dgm:t>
    </dgm:pt>
    <dgm:pt modelId="{1D13F9E8-71C2-4F61-8C36-857538335324}">
      <dgm:prSet phldrT="[文字]" custT="1"/>
      <dgm:spPr/>
      <dgm:t>
        <a:bodyPr/>
        <a:lstStyle/>
        <a:p>
          <a:r>
            <a:rPr kumimoji="1" lang="en-US" altLang="zh-TW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9.</a:t>
          </a:r>
          <a:r>
            <a:rPr kumimoji="1" lang="zh-TW" altLang="en-US" sz="30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凸顯本校優勢與特色，提升教學績效。</a:t>
          </a:r>
          <a:endParaRPr lang="zh-TW" altLang="en-US" sz="3000" dirty="0">
            <a:solidFill>
              <a:srgbClr val="002060"/>
            </a:solidFill>
          </a:endParaRPr>
        </a:p>
      </dgm:t>
    </dgm:pt>
    <dgm:pt modelId="{61F512BA-575A-498B-AD18-E6692B9EA54A}" type="parTrans" cxnId="{98C3F6C4-1400-4592-B6F5-44A66C2845F3}">
      <dgm:prSet/>
      <dgm:spPr/>
      <dgm:t>
        <a:bodyPr/>
        <a:lstStyle/>
        <a:p>
          <a:endParaRPr lang="zh-TW" altLang="en-US"/>
        </a:p>
      </dgm:t>
    </dgm:pt>
    <dgm:pt modelId="{B2DE6B42-59FD-4E41-B70D-070DB6666184}" type="sibTrans" cxnId="{98C3F6C4-1400-4592-B6F5-44A66C2845F3}">
      <dgm:prSet/>
      <dgm:spPr/>
      <dgm:t>
        <a:bodyPr/>
        <a:lstStyle/>
        <a:p>
          <a:endParaRPr lang="zh-TW" altLang="en-US"/>
        </a:p>
      </dgm:t>
    </dgm:pt>
    <dgm:pt modelId="{3E3232FC-26E2-47EA-BD7E-F445A303F313}" type="pres">
      <dgm:prSet presAssocID="{C7336DF2-5047-4AB0-8B03-2A43AD5FFC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82791A-D9F0-4154-B9E2-29D1A50184C8}" type="pres">
      <dgm:prSet presAssocID="{7F811577-186F-40BE-83B4-7E0F2221649A}" presName="parentText" presStyleLbl="node1" presStyleIdx="0" presStyleCnt="4" custScaleY="838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227C54-B8AD-4246-B440-667AD7A84E19}" type="pres">
      <dgm:prSet presAssocID="{B7E0E656-963F-461F-845D-22F98F1B2837}" presName="spacer" presStyleCnt="0"/>
      <dgm:spPr/>
      <dgm:t>
        <a:bodyPr/>
        <a:lstStyle/>
        <a:p>
          <a:endParaRPr lang="zh-TW" altLang="en-US"/>
        </a:p>
      </dgm:t>
    </dgm:pt>
    <dgm:pt modelId="{318EDC84-364A-4DF1-A968-E9A5BB8683D9}" type="pres">
      <dgm:prSet presAssocID="{88C148A6-2664-4495-8BB9-77638DAFEBC2}" presName="parentText" presStyleLbl="node1" presStyleIdx="1" presStyleCnt="4" custScaleY="84700" custLinFactNeighborY="-403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DA4C9C-6391-4A75-AE7E-C2B77E6E33F3}" type="pres">
      <dgm:prSet presAssocID="{FD198A05-713D-4966-861E-B1B525E53BA9}" presName="spacer" presStyleCnt="0"/>
      <dgm:spPr/>
      <dgm:t>
        <a:bodyPr/>
        <a:lstStyle/>
        <a:p>
          <a:endParaRPr lang="zh-TW" altLang="en-US"/>
        </a:p>
      </dgm:t>
    </dgm:pt>
    <dgm:pt modelId="{99FC7F02-2992-4094-B4F0-19CEAACAF8E2}" type="pres">
      <dgm:prSet presAssocID="{E07446A3-A4BC-4FEE-968F-C5FFFABDB9EF}" presName="parentText" presStyleLbl="node1" presStyleIdx="2" presStyleCnt="4" custScaleY="84291" custLinFactNeighborY="-7177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63235-ABFD-4A7B-A3BA-43972D9E0B85}" type="pres">
      <dgm:prSet presAssocID="{2F3CEAC1-6A52-456A-985A-5267EFD09586}" presName="spacer" presStyleCnt="0"/>
      <dgm:spPr/>
      <dgm:t>
        <a:bodyPr/>
        <a:lstStyle/>
        <a:p>
          <a:endParaRPr lang="zh-TW" altLang="en-US"/>
        </a:p>
      </dgm:t>
    </dgm:pt>
    <dgm:pt modelId="{7FB95159-0987-4651-8935-5537CE3C58CA}" type="pres">
      <dgm:prSet presAssocID="{1D13F9E8-71C2-4F61-8C36-857538335324}" presName="parentText" presStyleLbl="node1" presStyleIdx="3" presStyleCnt="4" custScaleY="56904" custLinFactY="-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EFE690-A88C-4C61-89DE-3489B63B9A0B}" type="presOf" srcId="{7F811577-186F-40BE-83B4-7E0F2221649A}" destId="{2A82791A-D9F0-4154-B9E2-29D1A50184C8}" srcOrd="0" destOrd="0" presId="urn:microsoft.com/office/officeart/2005/8/layout/vList2"/>
    <dgm:cxn modelId="{0BE9B914-C55C-4CBF-9119-927D52571B36}" type="presOf" srcId="{1D13F9E8-71C2-4F61-8C36-857538335324}" destId="{7FB95159-0987-4651-8935-5537CE3C58CA}" srcOrd="0" destOrd="0" presId="urn:microsoft.com/office/officeart/2005/8/layout/vList2"/>
    <dgm:cxn modelId="{1EC3FA1B-77E1-455A-A447-E3ECE0872812}" type="presOf" srcId="{C7336DF2-5047-4AB0-8B03-2A43AD5FFCF7}" destId="{3E3232FC-26E2-47EA-BD7E-F445A303F313}" srcOrd="0" destOrd="0" presId="urn:microsoft.com/office/officeart/2005/8/layout/vList2"/>
    <dgm:cxn modelId="{98C3F6C4-1400-4592-B6F5-44A66C2845F3}" srcId="{C7336DF2-5047-4AB0-8B03-2A43AD5FFCF7}" destId="{1D13F9E8-71C2-4F61-8C36-857538335324}" srcOrd="3" destOrd="0" parTransId="{61F512BA-575A-498B-AD18-E6692B9EA54A}" sibTransId="{B2DE6B42-59FD-4E41-B70D-070DB6666184}"/>
    <dgm:cxn modelId="{3E335E92-8895-4BC0-A6E8-74C89CB88037}" type="presOf" srcId="{88C148A6-2664-4495-8BB9-77638DAFEBC2}" destId="{318EDC84-364A-4DF1-A968-E9A5BB8683D9}" srcOrd="0" destOrd="0" presId="urn:microsoft.com/office/officeart/2005/8/layout/vList2"/>
    <dgm:cxn modelId="{5E2B99EE-CC18-48F1-8781-82444CC0D897}" srcId="{C7336DF2-5047-4AB0-8B03-2A43AD5FFCF7}" destId="{7F811577-186F-40BE-83B4-7E0F2221649A}" srcOrd="0" destOrd="0" parTransId="{1D215F3B-40FE-4854-A2E7-D9C48B89A85C}" sibTransId="{B7E0E656-963F-461F-845D-22F98F1B2837}"/>
    <dgm:cxn modelId="{56204159-A5B9-4825-A769-D0F8ADF21EE0}" type="presOf" srcId="{E07446A3-A4BC-4FEE-968F-C5FFFABDB9EF}" destId="{99FC7F02-2992-4094-B4F0-19CEAACAF8E2}" srcOrd="0" destOrd="0" presId="urn:microsoft.com/office/officeart/2005/8/layout/vList2"/>
    <dgm:cxn modelId="{9AEF187D-D0F2-4D2A-8C63-CD1AA620AA75}" srcId="{C7336DF2-5047-4AB0-8B03-2A43AD5FFCF7}" destId="{88C148A6-2664-4495-8BB9-77638DAFEBC2}" srcOrd="1" destOrd="0" parTransId="{D6FB409D-46FC-4355-90B4-CB1011BBFAF8}" sibTransId="{FD198A05-713D-4966-861E-B1B525E53BA9}"/>
    <dgm:cxn modelId="{99A57EED-ECF0-471A-A178-5A7B4F07EBBE}" srcId="{C7336DF2-5047-4AB0-8B03-2A43AD5FFCF7}" destId="{E07446A3-A4BC-4FEE-968F-C5FFFABDB9EF}" srcOrd="2" destOrd="0" parTransId="{BB477EE2-71D6-4CA1-9F92-86EF72AE63AF}" sibTransId="{2F3CEAC1-6A52-456A-985A-5267EFD09586}"/>
    <dgm:cxn modelId="{8DEE99D4-4CBF-4732-8F18-DA2DF8893844}" type="presParOf" srcId="{3E3232FC-26E2-47EA-BD7E-F445A303F313}" destId="{2A82791A-D9F0-4154-B9E2-29D1A50184C8}" srcOrd="0" destOrd="0" presId="urn:microsoft.com/office/officeart/2005/8/layout/vList2"/>
    <dgm:cxn modelId="{EA755F06-9E6B-4BB4-8F68-273411522FCF}" type="presParOf" srcId="{3E3232FC-26E2-47EA-BD7E-F445A303F313}" destId="{68227C54-B8AD-4246-B440-667AD7A84E19}" srcOrd="1" destOrd="0" presId="urn:microsoft.com/office/officeart/2005/8/layout/vList2"/>
    <dgm:cxn modelId="{2BEF60D6-0214-46B7-BC62-E45E30928E10}" type="presParOf" srcId="{3E3232FC-26E2-47EA-BD7E-F445A303F313}" destId="{318EDC84-364A-4DF1-A968-E9A5BB8683D9}" srcOrd="2" destOrd="0" presId="urn:microsoft.com/office/officeart/2005/8/layout/vList2"/>
    <dgm:cxn modelId="{5DE4F8A1-7E6C-498F-A084-E454C2305989}" type="presParOf" srcId="{3E3232FC-26E2-47EA-BD7E-F445A303F313}" destId="{53DA4C9C-6391-4A75-AE7E-C2B77E6E33F3}" srcOrd="3" destOrd="0" presId="urn:microsoft.com/office/officeart/2005/8/layout/vList2"/>
    <dgm:cxn modelId="{886A82F6-89D1-4D6B-B345-7C72AC18526A}" type="presParOf" srcId="{3E3232FC-26E2-47EA-BD7E-F445A303F313}" destId="{99FC7F02-2992-4094-B4F0-19CEAACAF8E2}" srcOrd="4" destOrd="0" presId="urn:microsoft.com/office/officeart/2005/8/layout/vList2"/>
    <dgm:cxn modelId="{670860CD-ECB9-493A-808A-009C82469BC8}" type="presParOf" srcId="{3E3232FC-26E2-47EA-BD7E-F445A303F313}" destId="{A2163235-ABFD-4A7B-A3BA-43972D9E0B85}" srcOrd="5" destOrd="0" presId="urn:microsoft.com/office/officeart/2005/8/layout/vList2"/>
    <dgm:cxn modelId="{3E080B86-191E-4E0B-8461-91D917DD8C32}" type="presParOf" srcId="{3E3232FC-26E2-47EA-BD7E-F445A303F313}" destId="{7FB95159-0987-4651-8935-5537CE3C58C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82791A-D9F0-4154-B9E2-29D1A50184C8}">
      <dsp:nvSpPr>
        <dsp:cNvPr id="0" name=""/>
        <dsp:cNvSpPr/>
      </dsp:nvSpPr>
      <dsp:spPr>
        <a:xfrm>
          <a:off x="0" y="0"/>
          <a:ext cx="8424936" cy="8942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1.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加強升學輔導措施，增進大學錄取的質與量。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0"/>
        <a:ext cx="8424936" cy="894270"/>
      </dsp:txXfrm>
    </dsp:sp>
    <dsp:sp modelId="{318EDC84-364A-4DF1-A968-E9A5BB8683D9}">
      <dsp:nvSpPr>
        <dsp:cNvPr id="0" name=""/>
        <dsp:cNvSpPr/>
      </dsp:nvSpPr>
      <dsp:spPr>
        <a:xfrm>
          <a:off x="0" y="1020802"/>
          <a:ext cx="8424936" cy="923414"/>
        </a:xfrm>
        <a:prstGeom prst="roundRect">
          <a:avLst/>
        </a:prstGeom>
        <a:gradFill rotWithShape="0">
          <a:gsLst>
            <a:gs pos="0">
              <a:schemeClr val="accent5">
                <a:hueOff val="407535"/>
                <a:satOff val="-12766"/>
                <a:lumOff val="-2010"/>
                <a:alphaOff val="0"/>
                <a:shade val="51000"/>
                <a:satMod val="130000"/>
              </a:schemeClr>
            </a:gs>
            <a:gs pos="80000">
              <a:schemeClr val="accent5">
                <a:hueOff val="407535"/>
                <a:satOff val="-12766"/>
                <a:lumOff val="-2010"/>
                <a:alphaOff val="0"/>
                <a:shade val="93000"/>
                <a:satMod val="130000"/>
              </a:schemeClr>
            </a:gs>
            <a:gs pos="100000">
              <a:schemeClr val="accent5">
                <a:hueOff val="407535"/>
                <a:satOff val="-12766"/>
                <a:lumOff val="-20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2.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強化教學研究會功能，建立各學科教學特色。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1020802"/>
        <a:ext cx="8424936" cy="923414"/>
      </dsp:txXfrm>
    </dsp:sp>
    <dsp:sp modelId="{99FC7F02-2992-4094-B4F0-19CEAACAF8E2}">
      <dsp:nvSpPr>
        <dsp:cNvPr id="0" name=""/>
        <dsp:cNvSpPr/>
      </dsp:nvSpPr>
      <dsp:spPr>
        <a:xfrm>
          <a:off x="0" y="2056647"/>
          <a:ext cx="8424936" cy="876796"/>
        </a:xfrm>
        <a:prstGeom prst="roundRect">
          <a:avLst/>
        </a:prstGeom>
        <a:gradFill rotWithShape="0">
          <a:gsLst>
            <a:gs pos="0">
              <a:schemeClr val="accent5">
                <a:hueOff val="815070"/>
                <a:satOff val="-25532"/>
                <a:lumOff val="-4020"/>
                <a:alphaOff val="0"/>
                <a:shade val="51000"/>
                <a:satMod val="130000"/>
              </a:schemeClr>
            </a:gs>
            <a:gs pos="80000">
              <a:schemeClr val="accent5">
                <a:hueOff val="815070"/>
                <a:satOff val="-25532"/>
                <a:lumOff val="-4020"/>
                <a:alphaOff val="0"/>
                <a:shade val="93000"/>
                <a:satMod val="130000"/>
              </a:schemeClr>
            </a:gs>
            <a:gs pos="100000">
              <a:schemeClr val="accent5">
                <a:hueOff val="815070"/>
                <a:satOff val="-25532"/>
                <a:lumOff val="-40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3.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陶冶學生人文素養，提昇學生語文能力。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2056647"/>
        <a:ext cx="8424936" cy="876796"/>
      </dsp:txXfrm>
    </dsp:sp>
    <dsp:sp modelId="{7FB95159-0987-4651-8935-5537CE3C58CA}">
      <dsp:nvSpPr>
        <dsp:cNvPr id="0" name=""/>
        <dsp:cNvSpPr/>
      </dsp:nvSpPr>
      <dsp:spPr>
        <a:xfrm>
          <a:off x="0" y="3056065"/>
          <a:ext cx="8424936" cy="973440"/>
        </a:xfrm>
        <a:prstGeom prst="roundRect">
          <a:avLst/>
        </a:prstGeom>
        <a:gradFill rotWithShape="0">
          <a:gsLst>
            <a:gs pos="0">
              <a:schemeClr val="accent5">
                <a:hueOff val="1222605"/>
                <a:satOff val="-38298"/>
                <a:lumOff val="-6029"/>
                <a:alphaOff val="0"/>
                <a:shade val="51000"/>
                <a:satMod val="130000"/>
              </a:schemeClr>
            </a:gs>
            <a:gs pos="80000">
              <a:schemeClr val="accent5">
                <a:hueOff val="1222605"/>
                <a:satOff val="-38298"/>
                <a:lumOff val="-6029"/>
                <a:alphaOff val="0"/>
                <a:shade val="93000"/>
                <a:satMod val="130000"/>
              </a:schemeClr>
            </a:gs>
            <a:gs pos="100000">
              <a:schemeClr val="accent5">
                <a:hueOff val="1222605"/>
                <a:satOff val="-38298"/>
                <a:lumOff val="-60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4.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推展科學教育教學及競賽活動，培育科技人才。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3056065"/>
        <a:ext cx="8424936" cy="973440"/>
      </dsp:txXfrm>
    </dsp:sp>
    <dsp:sp modelId="{C9CD3E52-EE88-43F2-81E7-CD2B33B832AA}">
      <dsp:nvSpPr>
        <dsp:cNvPr id="0" name=""/>
        <dsp:cNvSpPr/>
      </dsp:nvSpPr>
      <dsp:spPr>
        <a:xfrm>
          <a:off x="0" y="4152126"/>
          <a:ext cx="8424936" cy="772093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5.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開拓學生國際視野，辦理多元語言學習活動。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4152126"/>
        <a:ext cx="8424936" cy="7720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82791A-D9F0-4154-B9E2-29D1A50184C8}">
      <dsp:nvSpPr>
        <dsp:cNvPr id="0" name=""/>
        <dsp:cNvSpPr/>
      </dsp:nvSpPr>
      <dsp:spPr>
        <a:xfrm>
          <a:off x="0" y="34427"/>
          <a:ext cx="8136904" cy="10814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 rtl="0">
            <a:lnSpc>
              <a:spcPts val="3500"/>
            </a:lnSpc>
            <a:spcBef>
              <a:spcPct val="0"/>
            </a:spcBef>
            <a:spcAft>
              <a:spcPts val="3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6.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落實資源教室個別化輔導方案，協助身心障 </a:t>
          </a:r>
          <a:endParaRPr kumimoji="1" lang="en-US" altLang="zh-TW" sz="30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300"/>
            </a:spcAft>
          </a:pP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   礙學生適性發展。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34427"/>
        <a:ext cx="8136904" cy="1081460"/>
      </dsp:txXfrm>
    </dsp:sp>
    <dsp:sp modelId="{318EDC84-364A-4DF1-A968-E9A5BB8683D9}">
      <dsp:nvSpPr>
        <dsp:cNvPr id="0" name=""/>
        <dsp:cNvSpPr/>
      </dsp:nvSpPr>
      <dsp:spPr>
        <a:xfrm>
          <a:off x="0" y="1224136"/>
          <a:ext cx="8136904" cy="1092566"/>
        </a:xfrm>
        <a:prstGeom prst="roundRect">
          <a:avLst/>
        </a:prstGeom>
        <a:gradFill rotWithShape="0">
          <a:gsLst>
            <a:gs pos="0">
              <a:schemeClr val="accent5">
                <a:hueOff val="543380"/>
                <a:satOff val="-17021"/>
                <a:lumOff val="-2680"/>
                <a:alphaOff val="0"/>
                <a:shade val="51000"/>
                <a:satMod val="130000"/>
              </a:schemeClr>
            </a:gs>
            <a:gs pos="80000">
              <a:schemeClr val="accent5">
                <a:hueOff val="543380"/>
                <a:satOff val="-17021"/>
                <a:lumOff val="-2680"/>
                <a:alphaOff val="0"/>
                <a:shade val="93000"/>
                <a:satMod val="130000"/>
              </a:schemeClr>
            </a:gs>
            <a:gs pos="100000">
              <a:schemeClr val="accent5">
                <a:hueOff val="543380"/>
                <a:satOff val="-17021"/>
                <a:lumOff val="-2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7.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推動舞蹈資優教育，兼顧學生學、術科能力</a:t>
          </a:r>
          <a:endParaRPr kumimoji="1" lang="en-US" altLang="zh-TW" sz="30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lvl="0" algn="l" defTabSz="133350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   發展。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1224136"/>
        <a:ext cx="8136904" cy="1092566"/>
      </dsp:txXfrm>
    </dsp:sp>
    <dsp:sp modelId="{99FC7F02-2992-4094-B4F0-19CEAACAF8E2}">
      <dsp:nvSpPr>
        <dsp:cNvPr id="0" name=""/>
        <dsp:cNvSpPr/>
      </dsp:nvSpPr>
      <dsp:spPr>
        <a:xfrm>
          <a:off x="0" y="2441102"/>
          <a:ext cx="8136904" cy="1087290"/>
        </a:xfrm>
        <a:prstGeom prst="roundRect">
          <a:avLst/>
        </a:prstGeom>
        <a:gradFill rotWithShape="0">
          <a:gsLst>
            <a:gs pos="0">
              <a:schemeClr val="accent5">
                <a:hueOff val="1086760"/>
                <a:satOff val="-34043"/>
                <a:lumOff val="-5359"/>
                <a:alphaOff val="0"/>
                <a:shade val="51000"/>
                <a:satMod val="130000"/>
              </a:schemeClr>
            </a:gs>
            <a:gs pos="80000">
              <a:schemeClr val="accent5">
                <a:hueOff val="1086760"/>
                <a:satOff val="-34043"/>
                <a:lumOff val="-535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6760"/>
                <a:satOff val="-34043"/>
                <a:lumOff val="-53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8.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開設加深加廣課程，提高學術性向資優班學</a:t>
          </a:r>
          <a:endParaRPr kumimoji="1" lang="en-US" altLang="zh-TW" sz="30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微軟正黑體" pitchFamily="34" charset="-120"/>
            <a:ea typeface="微軟正黑體" pitchFamily="34" charset="-120"/>
            <a:cs typeface="Times New Roman" pitchFamily="18" charset="0"/>
          </a:endParaRPr>
        </a:p>
        <a:p>
          <a:pPr lvl="0" algn="l" defTabSz="1333500" rtl="0">
            <a:lnSpc>
              <a:spcPts val="35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   生能力及視野。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2441102"/>
        <a:ext cx="8136904" cy="1087290"/>
      </dsp:txXfrm>
    </dsp:sp>
    <dsp:sp modelId="{7FB95159-0987-4651-8935-5537CE3C58CA}">
      <dsp:nvSpPr>
        <dsp:cNvPr id="0" name=""/>
        <dsp:cNvSpPr/>
      </dsp:nvSpPr>
      <dsp:spPr>
        <a:xfrm>
          <a:off x="0" y="3658470"/>
          <a:ext cx="8136904" cy="734018"/>
        </a:xfrm>
        <a:prstGeom prst="roundRect">
          <a:avLst/>
        </a:prstGeom>
        <a:gradFill rotWithShape="0">
          <a:gsLst>
            <a:gs pos="0">
              <a:schemeClr val="accent5">
                <a:hueOff val="1630140"/>
                <a:satOff val="-51064"/>
                <a:lumOff val="-8039"/>
                <a:alphaOff val="0"/>
                <a:shade val="51000"/>
                <a:satMod val="130000"/>
              </a:schemeClr>
            </a:gs>
            <a:gs pos="80000">
              <a:schemeClr val="accent5">
                <a:hueOff val="1630140"/>
                <a:satOff val="-51064"/>
                <a:lumOff val="-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1630140"/>
                <a:satOff val="-51064"/>
                <a:lumOff val="-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9.</a:t>
          </a:r>
          <a:r>
            <a:rPr kumimoji="1" lang="zh-TW" altLang="en-US" sz="30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rPr>
            <a:t> 凸顯本校優勢與特色，提升教學績效。</a:t>
          </a:r>
          <a:endParaRPr lang="zh-TW" altLang="en-US" sz="3000" kern="1200" dirty="0">
            <a:solidFill>
              <a:srgbClr val="002060"/>
            </a:solidFill>
          </a:endParaRPr>
        </a:p>
      </dsp:txBody>
      <dsp:txXfrm>
        <a:off x="0" y="3658470"/>
        <a:ext cx="8136904" cy="734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EF1CA-2531-418A-922B-0FC90F7BF41E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5BAA-FEDB-48C6-9EBC-9B1E1BF35D0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79248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fld id="{7DCAF9CD-A32F-48D5-8499-49483A6BFA27}" type="datetimeFigureOut">
              <a:rPr lang="zh-TW" altLang="en-US" smtClean="0"/>
              <a:pPr/>
              <a:t>2012/9/23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DD4BF25D-9498-459B-AF8F-23077D3AC93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7924800" cy="1470025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國立臺中文華高中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學年度第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學期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7086600" cy="1752600"/>
          </a:xfrm>
        </p:spPr>
        <p:txBody>
          <a:bodyPr/>
          <a:lstStyle/>
          <a:p>
            <a:r>
              <a:rPr lang="zh-TW" alt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親師座談會</a:t>
            </a:r>
            <a:endParaRPr lang="zh-TW" alt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圖片 4" descr="MM90004089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5013176"/>
            <a:ext cx="3342806" cy="15910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395536" y="21328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校務報告</a:t>
            </a:r>
            <a:r>
              <a:rPr kumimoji="0" lang="en-US" altLang="zh-TW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—</a:t>
            </a:r>
            <a:r>
              <a:rPr kumimoji="0" lang="zh-TW" altLang="en-US" sz="7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教務處</a:t>
            </a:r>
            <a:endParaRPr kumimoji="0" lang="zh-TW" altLang="en-US" sz="7000" b="1" i="0" u="none" strike="noStrike" kern="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23528" y="476672"/>
            <a:ext cx="28280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/>
            <a:r>
              <a:rPr lang="zh-TW" altLang="en-U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 2"/>
              </a:rPr>
              <a:t></a:t>
            </a: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新生輪廓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411760" y="134076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各種入學管道人數比例</a:t>
            </a:r>
            <a:endParaRPr lang="zh-TW" alt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圖表 8"/>
          <p:cNvGraphicFramePr/>
          <p:nvPr/>
        </p:nvGraphicFramePr>
        <p:xfrm>
          <a:off x="1475656" y="1700808"/>
          <a:ext cx="63367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ChangeArrowheads="1"/>
          </p:cNvSpPr>
          <p:nvPr/>
        </p:nvSpPr>
        <p:spPr bwMode="auto">
          <a:xfrm>
            <a:off x="251520" y="1279788"/>
            <a:ext cx="8820472" cy="409342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本校共有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班，包含：</a:t>
            </a:r>
            <a:endParaRPr kumimoji="1" lang="en-US" altLang="zh-TW" sz="30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 indent="-101600" eaLnBrk="0" hangingPunct="0">
              <a:spcBef>
                <a:spcPts val="1200"/>
              </a:spcBef>
            </a:pPr>
            <a:r>
              <a:rPr kumimoji="1" lang="zh-TW" altLang="en-US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普通班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effectLst/>
                <a:latin typeface="微軟正黑體" pitchFamily="34" charset="-120"/>
                <a:ea typeface="微軟正黑體" pitchFamily="34" charset="-120"/>
              </a:rPr>
              <a:t>57</a:t>
            </a:r>
            <a:r>
              <a:rPr kumimoji="1" lang="zh-TW" altLang="en-US" sz="3000" b="1" i="0" u="none" strike="noStrike" cap="none" normalizeH="0" dirty="0" smtClean="0">
                <a:ln>
                  <a:noFill/>
                </a:ln>
                <a:effectLst/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effectLst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3000" b="1" i="0" u="none" strike="noStrike" cap="none" normalizeH="0" dirty="0" smtClean="0">
                <a:ln>
                  <a:noFill/>
                </a:ln>
                <a:effectLst/>
                <a:latin typeface="微軟正黑體" pitchFamily="34" charset="-120"/>
                <a:ea typeface="微軟正黑體" pitchFamily="34" charset="-120"/>
              </a:rPr>
              <a:t>每個年級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effectLst/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kumimoji="1" lang="zh-TW" altLang="en-US" sz="3000" b="1" i="0" u="none" strike="noStrike" cap="none" normalizeH="0" dirty="0" smtClean="0">
                <a:ln>
                  <a:noFill/>
                </a:ln>
                <a:effectLst/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effectLst/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lvl="1" indent="-101600" eaLnBrk="0" hangingPunct="0">
              <a:spcBef>
                <a:spcPts val="1200"/>
              </a:spcBef>
            </a:pP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數理、</a:t>
            </a:r>
            <a:r>
              <a:rPr lang="zh-TW" altLang="en-US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語文、舞蹈</a:t>
            </a:r>
            <a:r>
              <a:rPr kumimoji="1" lang="zh-TW" altLang="en-US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資優</a:t>
            </a: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各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3</a:t>
            </a: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lang="zh-TW" altLang="en-US" sz="3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另設資源班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班</a:t>
            </a:r>
            <a:r>
              <a:rPr lang="zh-TW" altLang="en-US" sz="30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1" lang="zh-TW" sz="300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  <a:p>
            <a:pPr lvl="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kumimoji="1" 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2,418</a:t>
            </a:r>
            <a:r>
              <a:rPr kumimoji="1" lang="zh-TW" altLang="en-US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男生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764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人女生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1,654</a:t>
            </a:r>
            <a:r>
              <a:rPr lang="zh-TW" altLang="en-US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en-US" altLang="zh-TW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en-US" altLang="zh-TW" sz="30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1" lang="zh-TW" altLang="en-US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學生大部份</a:t>
            </a:r>
            <a:r>
              <a:rPr lang="zh-TW" altLang="en-US" sz="3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來自</a:t>
            </a:r>
            <a:r>
              <a:rPr kumimoji="1" lang="zh-TW" altLang="en-US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中部地區</a:t>
            </a:r>
            <a:endParaRPr kumimoji="1" lang="en-US" altLang="zh-TW" sz="30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  <a:p>
            <a:pPr lvl="1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kumimoji="1" lang="en-US" alt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中投彰苗</a:t>
            </a:r>
            <a:r>
              <a:rPr kumimoji="1" lang="en-US" altLang="zh-TW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1" lang="zh-TW" altLang="en-US" sz="3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各縣市。</a:t>
            </a:r>
            <a:endParaRPr kumimoji="1" lang="zh-TW" altLang="en-US" sz="30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5148436" y="4436672"/>
            <a:ext cx="3596291" cy="2125061"/>
            <a:chOff x="-796" y="2974"/>
            <a:chExt cx="4217" cy="2300"/>
          </a:xfrm>
        </p:grpSpPr>
        <p:graphicFrame>
          <p:nvGraphicFramePr>
            <p:cNvPr id="8" name="Object 78"/>
            <p:cNvGraphicFramePr>
              <a:graphicFrameLocks noChangeAspect="1"/>
            </p:cNvGraphicFramePr>
            <p:nvPr/>
          </p:nvGraphicFramePr>
          <p:xfrm>
            <a:off x="-796" y="2974"/>
            <a:ext cx="4217" cy="2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 Box 79"/>
            <p:cNvSpPr txBox="1">
              <a:spLocks noChangeArrowheads="1"/>
            </p:cNvSpPr>
            <p:nvPr/>
          </p:nvSpPr>
          <p:spPr bwMode="auto">
            <a:xfrm>
              <a:off x="-121" y="3208"/>
              <a:ext cx="1858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女生</a:t>
              </a:r>
              <a:r>
                <a:rPr lang="zh-TW" altLang="en-US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佔</a:t>
              </a:r>
              <a:r>
                <a:rPr lang="en-US" altLang="zh-TW" sz="20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68%</a:t>
              </a:r>
              <a:endParaRPr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  <a:cs typeface="Tahoma" pitchFamily="34" charset="0"/>
              </a:endParaRPr>
            </a:p>
          </p:txBody>
        </p:sp>
        <p:sp>
          <p:nvSpPr>
            <p:cNvPr id="10" name="Text Box 80"/>
            <p:cNvSpPr txBox="1">
              <a:spLocks noChangeArrowheads="1"/>
            </p:cNvSpPr>
            <p:nvPr/>
          </p:nvSpPr>
          <p:spPr bwMode="auto">
            <a:xfrm>
              <a:off x="1061" y="4178"/>
              <a:ext cx="1773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TW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男生</a:t>
              </a:r>
              <a:r>
                <a:rPr lang="zh-TW" alt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佔</a:t>
              </a:r>
              <a:r>
                <a:rPr lang="en-US" altLang="zh-TW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Tahoma" pitchFamily="34" charset="0"/>
                </a:rPr>
                <a:t>32%</a:t>
              </a:r>
              <a:endParaRPr lang="en-US" altLang="zh-TW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ahoma" pitchFamily="34" charset="0"/>
              </a:endParaRPr>
            </a:p>
          </p:txBody>
        </p:sp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95536" y="404664"/>
            <a:ext cx="282801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/>
            <a:r>
              <a:rPr lang="zh-TW" altLang="en-US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 2"/>
              </a:rPr>
              <a:t></a:t>
            </a: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學生概況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500034" y="1142984"/>
            <a:ext cx="3071834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467544" y="1412776"/>
            <a:ext cx="7929618" cy="5001419"/>
          </a:xfrm>
          <a:prstGeom prst="rect">
            <a:avLst/>
          </a:prstGeo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錄取公立大學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527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(66</a:t>
            </a:r>
            <a:r>
              <a:rPr kumimoji="1"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%) </a:t>
            </a:r>
            <a:r>
              <a:rPr kumimoji="1"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endParaRPr kumimoji="1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錄取醫學相關科系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</a:t>
            </a:r>
            <a:endParaRPr kumimoji="1" lang="en-US" altLang="zh-TW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錄取「臺成清交政」合計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141</a:t>
            </a:r>
            <a:r>
              <a:rPr kumimoji="1" lang="zh-TW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(18%)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臺灣大學</a:t>
            </a:r>
            <a:r>
              <a:rPr kumimoji="1" lang="en-US" altLang="zh-TW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26</a:t>
            </a: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</a:t>
            </a:r>
            <a:endParaRPr kumimoji="1" lang="en-US" altLang="zh-TW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成功大學</a:t>
            </a:r>
            <a:r>
              <a:rPr kumimoji="1" lang="en-US" altLang="zh-TW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39</a:t>
            </a: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</a:t>
            </a:r>
            <a:endParaRPr kumimoji="1" lang="en-US" altLang="zh-TW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清華大學</a:t>
            </a:r>
            <a:r>
              <a:rPr kumimoji="1" lang="en-US" altLang="zh-TW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23</a:t>
            </a: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</a:t>
            </a:r>
            <a:endParaRPr kumimoji="1" lang="en-US" altLang="zh-TW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交通大學</a:t>
            </a:r>
            <a:r>
              <a:rPr kumimoji="1" lang="en-US" altLang="zh-TW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</a:t>
            </a:r>
            <a:endParaRPr kumimoji="1" lang="en-US" altLang="zh-TW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政治大學</a:t>
            </a:r>
            <a:r>
              <a:rPr kumimoji="1" lang="en-US" altLang="zh-TW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kumimoji="1" lang="zh-TW" alt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人</a:t>
            </a:r>
            <a:endParaRPr kumimoji="1" lang="en-US" altLang="zh-TW" sz="3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MC900445120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22518"/>
            <a:ext cx="1368152" cy="3109138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1520" y="488866"/>
            <a:ext cx="87735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en-US" altLang="zh-TW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年升大學表現</a:t>
            </a:r>
            <a:r>
              <a:rPr lang="en-US" altLang="zh-TW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穩定中有進步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500034" y="1142984"/>
            <a:ext cx="3071834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23528" y="1451917"/>
            <a:ext cx="7929618" cy="5073427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錄取中字輩大學合計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96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人，包含：</a:t>
            </a:r>
            <a:endParaRPr lang="en-US" altLang="zh-TW" sz="32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中山大學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32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中正大學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36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32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中央大學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endParaRPr lang="en-US" altLang="zh-TW" sz="32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spcAft>
                <a:spcPts val="1800"/>
              </a:spcAft>
              <a:defRPr/>
            </a:pP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中興大學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33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 </a:t>
            </a:r>
            <a:endParaRPr lang="en-US" altLang="zh-TW" sz="32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marL="354013" lvl="1" indent="-354013">
              <a:buFont typeface="Arial" pitchFamily="34" charset="0"/>
              <a:buChar char="•"/>
              <a:defRPr/>
            </a:pP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錄取三所師大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83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人，包含：</a:t>
            </a:r>
            <a:endParaRPr lang="en-US" altLang="zh-TW" sz="3200" b="1" kern="0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台師大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人，高師大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人，彰師大</a:t>
            </a:r>
            <a:r>
              <a:rPr lang="en-US" altLang="zh-TW" sz="3200" b="1" kern="0" dirty="0" smtClean="0">
                <a:latin typeface="微軟正黑體" pitchFamily="34" charset="-120"/>
                <a:ea typeface="微軟正黑體" pitchFamily="34" charset="-120"/>
              </a:rPr>
              <a:t>34</a:t>
            </a:r>
            <a:r>
              <a:rPr lang="zh-TW" altLang="en-US" sz="3200" b="1" kern="0" dirty="0" smtClean="0">
                <a:latin typeface="微軟正黑體" pitchFamily="34" charset="-120"/>
                <a:ea typeface="微軟正黑體" pitchFamily="34" charset="-120"/>
              </a:rPr>
              <a:t>人</a:t>
            </a:r>
          </a:p>
        </p:txBody>
      </p:sp>
      <p:pic>
        <p:nvPicPr>
          <p:cNvPr id="6" name="圖片 5" descr="MC900445120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3422518"/>
            <a:ext cx="1368152" cy="3109138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1520" y="488866"/>
            <a:ext cx="87735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en-US" altLang="zh-TW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101</a:t>
            </a: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年升大學表現</a:t>
            </a:r>
            <a:r>
              <a:rPr lang="en-US" altLang="zh-TW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穩定中有進步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476672"/>
            <a:ext cx="44791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教務處重點工作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395536" y="1412776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7544" y="476672"/>
            <a:ext cx="447911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5400000" algn="ctr" rotWithShape="0">
              <a:srgbClr val="000000"/>
            </a:outerShd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atinLnBrk="1">
              <a:buFont typeface="Wingdings 2"/>
              <a:buChar char="ê"/>
            </a:pPr>
            <a:r>
              <a:rPr lang="zh-TW" altLang="en-US" sz="4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教務處重點工作</a:t>
            </a:r>
            <a:endParaRPr lang="en-US" altLang="ko-KR" sz="4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539552" y="1484784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i_TP10069042">
  <a:themeElements>
    <a:clrScheme name="Office 佈景主題 1">
      <a:dk1>
        <a:srgbClr val="272776"/>
      </a:dk1>
      <a:lt1>
        <a:srgbClr val="F3F1E4"/>
      </a:lt1>
      <a:dk2>
        <a:srgbClr val="272776"/>
      </a:dk2>
      <a:lt2>
        <a:srgbClr val="808080"/>
      </a:lt2>
      <a:accent1>
        <a:srgbClr val="99CCFF"/>
      </a:accent1>
      <a:accent2>
        <a:srgbClr val="CCCCFF"/>
      </a:accent2>
      <a:accent3>
        <a:srgbClr val="F8F7EF"/>
      </a:accent3>
      <a:accent4>
        <a:srgbClr val="20206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Office 佈景主題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Office 佈景主題 1">
        <a:dk1>
          <a:srgbClr val="272776"/>
        </a:dk1>
        <a:lt1>
          <a:srgbClr val="F3F1E4"/>
        </a:lt1>
        <a:dk2>
          <a:srgbClr val="272776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8F7EF"/>
        </a:accent3>
        <a:accent4>
          <a:srgbClr val="20206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272776"/>
        </a:dk1>
        <a:lt1>
          <a:srgbClr val="F3F1E4"/>
        </a:lt1>
        <a:dk2>
          <a:srgbClr val="272776"/>
        </a:dk2>
        <a:lt2>
          <a:srgbClr val="777777"/>
        </a:lt2>
        <a:accent1>
          <a:srgbClr val="B8CFFB"/>
        </a:accent1>
        <a:accent2>
          <a:srgbClr val="DF8F74"/>
        </a:accent2>
        <a:accent3>
          <a:srgbClr val="F8F7EF"/>
        </a:accent3>
        <a:accent4>
          <a:srgbClr val="202064"/>
        </a:accent4>
        <a:accent5>
          <a:srgbClr val="D8E4FD"/>
        </a:accent5>
        <a:accent6>
          <a:srgbClr val="CA8168"/>
        </a:accent6>
        <a:hlink>
          <a:srgbClr val="7F97C2"/>
        </a:hlink>
        <a:folHlink>
          <a:srgbClr val="8BBE8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錦鯉設計範本</Template>
  <TotalTime>1943</TotalTime>
  <Words>376</Words>
  <Application>Microsoft Office PowerPoint</Application>
  <PresentationFormat>如螢幕大小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Koi_TP10069042</vt:lpstr>
      <vt:lpstr>國立臺中文華高中101學年度第1學期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teacher</dc:creator>
  <cp:lastModifiedBy>命題光碟</cp:lastModifiedBy>
  <cp:revision>281</cp:revision>
  <dcterms:created xsi:type="dcterms:W3CDTF">2012-09-18T09:38:54Z</dcterms:created>
  <dcterms:modified xsi:type="dcterms:W3CDTF">2012-09-23T08:37:11Z</dcterms:modified>
</cp:coreProperties>
</file>