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3" r:id="rId3"/>
    <p:sldId id="277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</p:sldIdLst>
  <p:sldSz cx="9144000" cy="5143500" type="screen16x9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CAFA"/>
    <a:srgbClr val="33CCFF"/>
    <a:srgbClr val="FF00FF"/>
    <a:srgbClr val="008000"/>
    <a:srgbClr val="3399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2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一、認識環境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儘早了解學校各單位的功能。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8D086695-48C8-41D9-A5DB-D773E3269FBC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認識校內各項規定或辦法</a:t>
          </a:r>
          <a:endParaRPr lang="zh-TW" altLang="en-US" sz="2800" b="1" dirty="0">
            <a:solidFill>
              <a:srgbClr val="000099"/>
            </a:solidFill>
            <a:latin typeface="標楷體" pitchFamily="65" charset="-120"/>
            <a:ea typeface="標楷體" pitchFamily="65" charset="-120"/>
          </a:endParaRPr>
        </a:p>
      </dgm:t>
    </dgm:pt>
    <dgm:pt modelId="{A91BB167-25A4-4E6B-9878-A9F7408A67BB}" type="parTrans" cxnId="{51C4047F-9DD2-4E1F-B846-E26D1DD72419}">
      <dgm:prSet/>
      <dgm:spPr/>
      <dgm:t>
        <a:bodyPr/>
        <a:lstStyle/>
        <a:p>
          <a:endParaRPr lang="zh-TW" altLang="en-US"/>
        </a:p>
      </dgm:t>
    </dgm:pt>
    <dgm:pt modelId="{1FC9D05C-3AE5-40FB-89D6-0223931C7B7B}" type="sibTrans" cxnId="{51C4047F-9DD2-4E1F-B846-E26D1DD72419}">
      <dgm:prSet/>
      <dgm:spPr/>
      <dgm:t>
        <a:bodyPr/>
        <a:lstStyle/>
        <a:p>
          <a:endParaRPr lang="zh-TW" altLang="en-US"/>
        </a:p>
      </dgm:t>
    </dgm:pt>
    <dgm:pt modelId="{218DAA5B-E126-423A-B981-33A03F0E012E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務必遵守班規、校規及任課老師的要求。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7F36DB7-155A-419A-80BF-46DCC326AADD}" type="sibTrans" cxnId="{C663D408-2C64-49D9-849E-E024B735DD75}">
      <dgm:prSet/>
      <dgm:spPr/>
      <dgm:t>
        <a:bodyPr/>
        <a:lstStyle/>
        <a:p>
          <a:endParaRPr lang="zh-TW" altLang="en-US"/>
        </a:p>
      </dgm:t>
    </dgm:pt>
    <dgm:pt modelId="{40EC34DF-5E54-4B47-83F4-EF015D5A08F5}" type="parTrans" cxnId="{C663D408-2C64-49D9-849E-E024B735DD75}">
      <dgm:prSet/>
      <dgm:spPr/>
      <dgm:t>
        <a:bodyPr/>
        <a:lstStyle/>
        <a:p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X="-901" custLinFactNeighborY="-6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2C50E5-071B-4F8C-BE5D-14B39551DD2B}" type="presOf" srcId="{2BB94356-4D98-460E-906A-28ED2F511610}" destId="{1A41EA24-6274-411E-8EF4-15A5BAB2D7FF}" srcOrd="0" destOrd="0" presId="urn:microsoft.com/office/officeart/2005/8/layout/vList2"/>
    <dgm:cxn modelId="{C663D408-2C64-49D9-849E-E024B735DD75}" srcId="{6A03FF11-7930-4EF8-B9F5-E4D5A7018F32}" destId="{218DAA5B-E126-423A-B981-33A03F0E012E}" srcOrd="2" destOrd="0" parTransId="{40EC34DF-5E54-4B47-83F4-EF015D5A08F5}" sibTransId="{27F36DB7-155A-419A-80BF-46DCC326AADD}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DFC8F764-65D7-4322-8DBC-77B20F4AB817}" type="presOf" srcId="{AC14250A-E114-4259-88A1-850E844881C4}" destId="{C1A9CBFB-5140-45E0-914E-102F4DCCB6B9}" srcOrd="0" destOrd="0" presId="urn:microsoft.com/office/officeart/2005/8/layout/vList2"/>
    <dgm:cxn modelId="{A6FC7F54-317B-4913-BB9A-1510DA65E2C6}" type="presOf" srcId="{218DAA5B-E126-423A-B981-33A03F0E012E}" destId="{C1A9CBFB-5140-45E0-914E-102F4DCCB6B9}" srcOrd="0" destOrd="2" presId="urn:microsoft.com/office/officeart/2005/8/layout/vList2"/>
    <dgm:cxn modelId="{51C4047F-9DD2-4E1F-B846-E26D1DD72419}" srcId="{6A03FF11-7930-4EF8-B9F5-E4D5A7018F32}" destId="{8D086695-48C8-41D9-A5DB-D773E3269FBC}" srcOrd="1" destOrd="0" parTransId="{A91BB167-25A4-4E6B-9878-A9F7408A67BB}" sibTransId="{1FC9D05C-3AE5-40FB-89D6-0223931C7B7B}"/>
    <dgm:cxn modelId="{52BE8A91-6EB8-4331-82FF-044288CCA4C9}" type="presOf" srcId="{6A03FF11-7930-4EF8-B9F5-E4D5A7018F32}" destId="{A3CA9911-DE15-4E12-92AF-54606A113CBE}" srcOrd="0" destOrd="0" presId="urn:microsoft.com/office/officeart/2005/8/layout/vList2"/>
    <dgm:cxn modelId="{2BED905B-9627-4C11-9FEB-14880B555911}" type="presOf" srcId="{8D086695-48C8-41D9-A5DB-D773E3269FBC}" destId="{C1A9CBFB-5140-45E0-914E-102F4DCCB6B9}" srcOrd="0" destOrd="1" presId="urn:microsoft.com/office/officeart/2005/8/layout/vList2"/>
    <dgm:cxn modelId="{CBAC6D36-52D9-42F0-A47C-707D22C91320}" type="presParOf" srcId="{1A41EA24-6274-411E-8EF4-15A5BAB2D7FF}" destId="{A3CA9911-DE15-4E12-92AF-54606A113CBE}" srcOrd="0" destOrd="0" presId="urn:microsoft.com/office/officeart/2005/8/layout/vList2"/>
    <dgm:cxn modelId="{05BDAE3A-70A7-4983-889E-E91F940D397D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十、要學會主動尋求資源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en-US" altLang="zh-TW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※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導師、各班輔導教官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56D5C8EE-058A-4E81-9391-3937FB3700E4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en-US" altLang="zh-TW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※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輔導教師</a:t>
          </a:r>
          <a:endParaRPr lang="zh-TW" altLang="en-US" sz="30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ED52B9E-91E5-409B-813C-3C319414C893}" type="parTrans" cxnId="{3361E8BE-6178-4A71-ADA1-AD459EEE7784}">
      <dgm:prSet/>
      <dgm:spPr/>
      <dgm:t>
        <a:bodyPr/>
        <a:lstStyle/>
        <a:p>
          <a:endParaRPr lang="zh-TW" altLang="en-US"/>
        </a:p>
      </dgm:t>
    </dgm:pt>
    <dgm:pt modelId="{E3109B6F-4018-4879-935D-824419BC95F8}" type="sibTrans" cxnId="{3361E8BE-6178-4A71-ADA1-AD459EEE7784}">
      <dgm:prSet/>
      <dgm:spPr/>
      <dgm:t>
        <a:bodyPr/>
        <a:lstStyle/>
        <a:p>
          <a:endParaRPr lang="zh-TW" altLang="en-US"/>
        </a:p>
      </dgm:t>
    </dgm:pt>
    <dgm:pt modelId="{AD8BC89B-D2CE-419D-A9D5-7C0BF9DE15C5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聊天、談心、解惑的好地方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8B4E1EB-DB23-4286-A0AF-475E75E15599}" type="sibTrans" cxnId="{A134F514-E744-448B-A701-0FEF0345330D}">
      <dgm:prSet/>
      <dgm:spPr/>
      <dgm:t>
        <a:bodyPr/>
        <a:lstStyle/>
        <a:p>
          <a:endParaRPr lang="zh-TW" altLang="en-US"/>
        </a:p>
      </dgm:t>
    </dgm:pt>
    <dgm:pt modelId="{3D4DE2CF-A38C-4EB1-AEF3-604FE017FF63}" type="parTrans" cxnId="{A134F514-E744-448B-A701-0FEF0345330D}">
      <dgm:prSet/>
      <dgm:spPr/>
      <dgm:t>
        <a:bodyPr/>
        <a:lstStyle/>
        <a:p>
          <a:endParaRPr lang="zh-TW" altLang="en-US"/>
        </a:p>
      </dgm:t>
    </dgm:pt>
    <dgm:pt modelId="{3221AFF0-F1D2-49DF-A83F-E9F5FA3F3F79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升學諮詢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B1CB8E9-A648-47B7-A528-8C4112D4BE33}" type="sibTrans" cxnId="{C524B74A-2F0B-4DF0-BCD4-57F34BF24527}">
      <dgm:prSet/>
      <dgm:spPr/>
      <dgm:t>
        <a:bodyPr/>
        <a:lstStyle/>
        <a:p>
          <a:endParaRPr lang="zh-TW" altLang="en-US"/>
        </a:p>
      </dgm:t>
    </dgm:pt>
    <dgm:pt modelId="{15F4DCF8-4CC5-47AE-9EB6-DE1FADC6DEB3}" type="parTrans" cxnId="{C524B74A-2F0B-4DF0-BCD4-57F34BF24527}">
      <dgm:prSet/>
      <dgm:spPr/>
      <dgm:t>
        <a:bodyPr/>
        <a:lstStyle/>
        <a:p>
          <a:endParaRPr lang="zh-TW" altLang="en-US"/>
        </a:p>
      </dgm:t>
    </dgm:pt>
    <dgm:pt modelId="{36810916-04AC-4239-851E-A2A8DE56CAE8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提供各項資訊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2A2F7A9-3FB3-45D5-B048-2985390E857B}" type="sibTrans" cxnId="{73BBB58F-57BF-4EE6-8F26-A72200542ACF}">
      <dgm:prSet/>
      <dgm:spPr/>
      <dgm:t>
        <a:bodyPr/>
        <a:lstStyle/>
        <a:p>
          <a:endParaRPr lang="zh-TW" altLang="en-US"/>
        </a:p>
      </dgm:t>
    </dgm:pt>
    <dgm:pt modelId="{4E83D9B7-914A-45D2-A532-30FD142A7B9E}" type="parTrans" cxnId="{73BBB58F-57BF-4EE6-8F26-A72200542ACF}">
      <dgm:prSet/>
      <dgm:spPr/>
      <dgm:t>
        <a:bodyPr/>
        <a:lstStyle/>
        <a:p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Y="-20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BBB58F-57BF-4EE6-8F26-A72200542ACF}" srcId="{6A03FF11-7930-4EF8-B9F5-E4D5A7018F32}" destId="{36810916-04AC-4239-851E-A2A8DE56CAE8}" srcOrd="2" destOrd="0" parTransId="{4E83D9B7-914A-45D2-A532-30FD142A7B9E}" sibTransId="{32A2F7A9-3FB3-45D5-B048-2985390E857B}"/>
    <dgm:cxn modelId="{671004AC-2A7D-487E-9629-452B12AE6D63}" type="presOf" srcId="{2BB94356-4D98-460E-906A-28ED2F511610}" destId="{1A41EA24-6274-411E-8EF4-15A5BAB2D7FF}" srcOrd="0" destOrd="0" presId="urn:microsoft.com/office/officeart/2005/8/layout/vList2"/>
    <dgm:cxn modelId="{A134F514-E744-448B-A701-0FEF0345330D}" srcId="{6A03FF11-7930-4EF8-B9F5-E4D5A7018F32}" destId="{AD8BC89B-D2CE-419D-A9D5-7C0BF9DE15C5}" srcOrd="4" destOrd="0" parTransId="{3D4DE2CF-A38C-4EB1-AEF3-604FE017FF63}" sibTransId="{E8B4E1EB-DB23-4286-A0AF-475E75E15599}"/>
    <dgm:cxn modelId="{A141ACC0-A555-46D7-903D-DE6D8EA10944}" type="presOf" srcId="{AC14250A-E114-4259-88A1-850E844881C4}" destId="{C1A9CBFB-5140-45E0-914E-102F4DCCB6B9}" srcOrd="0" destOrd="0" presId="urn:microsoft.com/office/officeart/2005/8/layout/vList2"/>
    <dgm:cxn modelId="{3361E8BE-6178-4A71-ADA1-AD459EEE7784}" srcId="{6A03FF11-7930-4EF8-B9F5-E4D5A7018F32}" destId="{56D5C8EE-058A-4E81-9391-3937FB3700E4}" srcOrd="1" destOrd="0" parTransId="{0ED52B9E-91E5-409B-813C-3C319414C893}" sibTransId="{E3109B6F-4018-4879-935D-824419BC95F8}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378BABD2-6A57-4D03-B708-298115AE86D3}" type="presOf" srcId="{36810916-04AC-4239-851E-A2A8DE56CAE8}" destId="{C1A9CBFB-5140-45E0-914E-102F4DCCB6B9}" srcOrd="0" destOrd="2" presId="urn:microsoft.com/office/officeart/2005/8/layout/vList2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C524B74A-2F0B-4DF0-BCD4-57F34BF24527}" srcId="{6A03FF11-7930-4EF8-B9F5-E4D5A7018F32}" destId="{3221AFF0-F1D2-49DF-A83F-E9F5FA3F3F79}" srcOrd="3" destOrd="0" parTransId="{15F4DCF8-4CC5-47AE-9EB6-DE1FADC6DEB3}" sibTransId="{1B1CB8E9-A648-47B7-A528-8C4112D4BE33}"/>
    <dgm:cxn modelId="{56774D5E-563C-4CC8-80CE-EFABA8079238}" type="presOf" srcId="{6A03FF11-7930-4EF8-B9F5-E4D5A7018F32}" destId="{A3CA9911-DE15-4E12-92AF-54606A113CBE}" srcOrd="0" destOrd="0" presId="urn:microsoft.com/office/officeart/2005/8/layout/vList2"/>
    <dgm:cxn modelId="{E1EF3011-7F97-41A4-9917-0BA10F54823E}" type="presOf" srcId="{3221AFF0-F1D2-49DF-A83F-E9F5FA3F3F79}" destId="{C1A9CBFB-5140-45E0-914E-102F4DCCB6B9}" srcOrd="0" destOrd="3" presId="urn:microsoft.com/office/officeart/2005/8/layout/vList2"/>
    <dgm:cxn modelId="{4A831FF5-0CC4-45C1-948D-C85FDB1047D5}" type="presOf" srcId="{AD8BC89B-D2CE-419D-A9D5-7C0BF9DE15C5}" destId="{C1A9CBFB-5140-45E0-914E-102F4DCCB6B9}" srcOrd="0" destOrd="4" presId="urn:microsoft.com/office/officeart/2005/8/layout/vList2"/>
    <dgm:cxn modelId="{16DCD619-6FAA-4D49-8409-B43A6AFE73FA}" type="presOf" srcId="{56D5C8EE-058A-4E81-9391-3937FB3700E4}" destId="{C1A9CBFB-5140-45E0-914E-102F4DCCB6B9}" srcOrd="0" destOrd="1" presId="urn:microsoft.com/office/officeart/2005/8/layout/vList2"/>
    <dgm:cxn modelId="{3B4360E3-A0AD-433B-9FEA-2AE878B64BA8}" type="presParOf" srcId="{1A41EA24-6274-411E-8EF4-15A5BAB2D7FF}" destId="{A3CA9911-DE15-4E12-92AF-54606A113CBE}" srcOrd="0" destOrd="0" presId="urn:microsoft.com/office/officeart/2005/8/layout/vList2"/>
    <dgm:cxn modelId="{9DDF646D-8AAD-4E96-8C5B-D0C5D3164691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二、要開展眼界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ts val="37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未來的競爭對手是全國的明星高中學生。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D634A64A-4CA8-487E-8374-0CF50A526D66}">
      <dgm:prSet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u="sng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 文華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是一個良好的學</a:t>
          </a:r>
          <a:r>
            <a:rPr lang="zh-TW" altLang="en-US" sz="28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習環境，上高中後靠 自己</a:t>
          </a:r>
          <a:r>
            <a:rPr lang="zh-TW" altLang="en-US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主動挖掘寶藏</a:t>
          </a:r>
          <a:r>
            <a:rPr lang="zh-TW" altLang="en-US" sz="28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TW" sz="28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94BF0F3-2B55-468F-936B-0E7C778EB631}" type="parTrans" cxnId="{80DD8A58-6954-4298-98F0-B7754315A1A9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9F0CA664-76C6-49EA-B5B9-A4CB86B326B8}" type="sibTrans" cxnId="{80DD8A58-6954-4298-98F0-B7754315A1A9}">
      <dgm:prSet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Y="-20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30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1E544B-8B74-4E49-870B-33C2AB08A8D0}" type="presOf" srcId="{D634A64A-4CA8-487E-8374-0CF50A526D66}" destId="{C1A9CBFB-5140-45E0-914E-102F4DCCB6B9}" srcOrd="0" destOrd="1" presId="urn:microsoft.com/office/officeart/2005/8/layout/vList2"/>
    <dgm:cxn modelId="{1E317300-B6AC-4127-984C-13B46592F947}" type="presOf" srcId="{AC14250A-E114-4259-88A1-850E844881C4}" destId="{C1A9CBFB-5140-45E0-914E-102F4DCCB6B9}" srcOrd="0" destOrd="0" presId="urn:microsoft.com/office/officeart/2005/8/layout/vList2"/>
    <dgm:cxn modelId="{6EF6B606-36AC-41EC-A7E9-8244DDFE9494}" type="presOf" srcId="{2BB94356-4D98-460E-906A-28ED2F511610}" destId="{1A41EA24-6274-411E-8EF4-15A5BAB2D7FF}" srcOrd="0" destOrd="0" presId="urn:microsoft.com/office/officeart/2005/8/layout/vList2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0A3D58F1-FB85-4714-A96C-AE3F243318C2}" type="presOf" srcId="{6A03FF11-7930-4EF8-B9F5-E4D5A7018F32}" destId="{A3CA9911-DE15-4E12-92AF-54606A113CBE}" srcOrd="0" destOrd="0" presId="urn:microsoft.com/office/officeart/2005/8/layout/vList2"/>
    <dgm:cxn modelId="{80DD8A58-6954-4298-98F0-B7754315A1A9}" srcId="{6A03FF11-7930-4EF8-B9F5-E4D5A7018F32}" destId="{D634A64A-4CA8-487E-8374-0CF50A526D66}" srcOrd="1" destOrd="0" parTransId="{C94BF0F3-2B55-468F-936B-0E7C778EB631}" sibTransId="{9F0CA664-76C6-49EA-B5B9-A4CB86B326B8}"/>
    <dgm:cxn modelId="{9F1A498A-2286-4978-BB5B-352415B79452}" type="presParOf" srcId="{1A41EA24-6274-411E-8EF4-15A5BAB2D7FF}" destId="{A3CA9911-DE15-4E12-92AF-54606A113CBE}" srcOrd="0" destOrd="0" presId="urn:microsoft.com/office/officeart/2005/8/layout/vList2"/>
    <dgm:cxn modelId="{5FF3A595-17BF-413B-8174-7EC3D618B518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三、高中生必須自動自發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高中不像國中，老師天天盯著學生用功。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CF198C84-93AF-4BD9-A40A-0DDA83A71E7A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高中比較尊重學生，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要求學生為自己的行為負責 。</a:t>
          </a:r>
          <a:endParaRPr lang="zh-TW" altLang="en-US" sz="30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A840F78-86BC-4346-823C-F7D44DED8257}" type="parTrans" cxnId="{9D1BFA4A-BC57-4ED7-BC52-5BEA69175D45}">
      <dgm:prSet/>
      <dgm:spPr/>
      <dgm:t>
        <a:bodyPr/>
        <a:lstStyle/>
        <a:p>
          <a:endParaRPr lang="zh-TW" altLang="en-US"/>
        </a:p>
      </dgm:t>
    </dgm:pt>
    <dgm:pt modelId="{22723784-259B-44EA-8AEF-77956CF8CB0F}" type="sibTrans" cxnId="{9D1BFA4A-BC57-4ED7-BC52-5BEA69175D45}">
      <dgm:prSet/>
      <dgm:spPr/>
      <dgm:t>
        <a:bodyPr/>
        <a:lstStyle/>
        <a:p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Y="-20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44DEA3-F813-4106-8579-52A33F4650A8}" type="presOf" srcId="{2BB94356-4D98-460E-906A-28ED2F511610}" destId="{1A41EA24-6274-411E-8EF4-15A5BAB2D7FF}" srcOrd="0" destOrd="0" presId="urn:microsoft.com/office/officeart/2005/8/layout/vList2"/>
    <dgm:cxn modelId="{5A6A8CCD-6D8E-4EBA-B70D-A44B326C91A8}" type="presOf" srcId="{AC14250A-E114-4259-88A1-850E844881C4}" destId="{C1A9CBFB-5140-45E0-914E-102F4DCCB6B9}" srcOrd="0" destOrd="0" presId="urn:microsoft.com/office/officeart/2005/8/layout/vList2"/>
    <dgm:cxn modelId="{16164A4C-209F-430D-A826-97EBB6198F68}" type="presOf" srcId="{6A03FF11-7930-4EF8-B9F5-E4D5A7018F32}" destId="{A3CA9911-DE15-4E12-92AF-54606A113CBE}" srcOrd="0" destOrd="0" presId="urn:microsoft.com/office/officeart/2005/8/layout/vList2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9D1BFA4A-BC57-4ED7-BC52-5BEA69175D45}" srcId="{6A03FF11-7930-4EF8-B9F5-E4D5A7018F32}" destId="{CF198C84-93AF-4BD9-A40A-0DDA83A71E7A}" srcOrd="1" destOrd="0" parTransId="{1A840F78-86BC-4346-823C-F7D44DED8257}" sibTransId="{22723784-259B-44EA-8AEF-77956CF8CB0F}"/>
    <dgm:cxn modelId="{280DEB46-EB53-4076-8460-FFD2038457F1}" type="presOf" srcId="{CF198C84-93AF-4BD9-A40A-0DDA83A71E7A}" destId="{C1A9CBFB-5140-45E0-914E-102F4DCCB6B9}" srcOrd="0" destOrd="1" presId="urn:microsoft.com/office/officeart/2005/8/layout/vList2"/>
    <dgm:cxn modelId="{DAE854BF-0376-4587-8FD2-D69554EEA2FB}" type="presParOf" srcId="{1A41EA24-6274-411E-8EF4-15A5BAB2D7FF}" destId="{A3CA9911-DE15-4E12-92AF-54606A113CBE}" srcOrd="0" destOrd="0" presId="urn:microsoft.com/office/officeart/2005/8/layout/vList2"/>
    <dgm:cxn modelId="{0FAB51D0-B63B-4435-862F-0BA2BE20208B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四、高中生要有讀書計畫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錯誤觀念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：高一高二盡量玩，高三用功還來得及。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0D730CB9-A133-4D51-B27E-170A0E58D5E6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養成每天定點定時讀書習慣。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19E7A93-341D-47FF-9DB8-652B4CC103DB}" type="parTrans" cxnId="{E4E09256-4727-4D4D-8026-16D61906776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BE805E5D-341C-4B65-8FB3-F22291DE0D19}" type="sibTrans" cxnId="{E4E09256-4727-4D4D-8026-16D619067769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Y="-20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E42D06-F5CA-46F1-9646-04F3FBF41739}" type="presOf" srcId="{AC14250A-E114-4259-88A1-850E844881C4}" destId="{C1A9CBFB-5140-45E0-914E-102F4DCCB6B9}" srcOrd="0" destOrd="0" presId="urn:microsoft.com/office/officeart/2005/8/layout/vList2"/>
    <dgm:cxn modelId="{E4E09256-4727-4D4D-8026-16D619067769}" srcId="{6A03FF11-7930-4EF8-B9F5-E4D5A7018F32}" destId="{0D730CB9-A133-4D51-B27E-170A0E58D5E6}" srcOrd="1" destOrd="0" parTransId="{719E7A93-341D-47FF-9DB8-652B4CC103DB}" sibTransId="{BE805E5D-341C-4B65-8FB3-F22291DE0D19}"/>
    <dgm:cxn modelId="{DD2DBB3F-ED40-4811-88A3-4CFD6A645AF4}" type="presOf" srcId="{6A03FF11-7930-4EF8-B9F5-E4D5A7018F32}" destId="{A3CA9911-DE15-4E12-92AF-54606A113CBE}" srcOrd="0" destOrd="0" presId="urn:microsoft.com/office/officeart/2005/8/layout/vList2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D12326F1-8B9F-40D1-94D5-D9E4B5DAAED2}" type="presOf" srcId="{0D730CB9-A133-4D51-B27E-170A0E58D5E6}" destId="{C1A9CBFB-5140-45E0-914E-102F4DCCB6B9}" srcOrd="0" destOrd="1" presId="urn:microsoft.com/office/officeart/2005/8/layout/vList2"/>
    <dgm:cxn modelId="{19CEA1F9-C2EB-4E6C-851E-06B0EB76FA7A}" type="presOf" srcId="{2BB94356-4D98-460E-906A-28ED2F511610}" destId="{1A41EA24-6274-411E-8EF4-15A5BAB2D7FF}" srcOrd="0" destOrd="0" presId="urn:microsoft.com/office/officeart/2005/8/layout/vList2"/>
    <dgm:cxn modelId="{8B635986-F0EC-4BCC-8458-4C09161027DF}" type="presParOf" srcId="{1A41EA24-6274-411E-8EF4-15A5BAB2D7FF}" destId="{A3CA9911-DE15-4E12-92AF-54606A113CBE}" srcOrd="0" destOrd="0" presId="urn:microsoft.com/office/officeart/2005/8/layout/vList2"/>
    <dgm:cxn modelId="{25FDC987-425D-4353-9AE2-719A720581EF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五、課程難度、廣度大不同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國中教材有範圍，高中內容難度較深且範圍大。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73282FEA-1C09-4613-B129-2A2C51043D5C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高一的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國文、英文、數學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尤其重要。</a:t>
          </a:r>
          <a:r>
            <a:rPr lang="zh-TW" altLang="en-US" sz="2300" b="1" dirty="0" smtClean="0">
              <a:solidFill>
                <a:srgbClr val="CCFF33"/>
              </a:solidFill>
              <a:latin typeface="Arial Narrow" pitchFamily="34" charset="0"/>
              <a:ea typeface="標楷體" pitchFamily="65" charset="-120"/>
            </a:rPr>
            <a:t>          </a:t>
          </a:r>
          <a:endParaRPr lang="zh-TW" altLang="en-US" sz="2300" b="1" dirty="0">
            <a:solidFill>
              <a:srgbClr val="CCFF33"/>
            </a:solidFill>
            <a:latin typeface="Arial Narrow" pitchFamily="34" charset="0"/>
            <a:ea typeface="標楷體" pitchFamily="65" charset="-120"/>
          </a:endParaRPr>
        </a:p>
      </dgm:t>
    </dgm:pt>
    <dgm:pt modelId="{6526CF9E-7D03-425F-96AB-42FF33B469E1}" type="parTrans" cxnId="{B0CD4659-D07F-4AE7-8D74-0E96395A51B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3DF5D019-07D4-44E7-98F1-313062ECB271}" type="sibTrans" cxnId="{B0CD4659-D07F-4AE7-8D74-0E96395A51B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Y="-20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65225BAF-9BD8-46D3-A993-0AAB7CF14B41}" type="presOf" srcId="{2BB94356-4D98-460E-906A-28ED2F511610}" destId="{1A41EA24-6274-411E-8EF4-15A5BAB2D7FF}" srcOrd="0" destOrd="0" presId="urn:microsoft.com/office/officeart/2005/8/layout/vList2"/>
    <dgm:cxn modelId="{FFE3A8D3-FF34-4789-AFE4-BE7FA0001506}" type="presOf" srcId="{73282FEA-1C09-4613-B129-2A2C51043D5C}" destId="{C1A9CBFB-5140-45E0-914E-102F4DCCB6B9}" srcOrd="0" destOrd="1" presId="urn:microsoft.com/office/officeart/2005/8/layout/vList2"/>
    <dgm:cxn modelId="{B0CD4659-D07F-4AE7-8D74-0E96395A51B7}" srcId="{6A03FF11-7930-4EF8-B9F5-E4D5A7018F32}" destId="{73282FEA-1C09-4613-B129-2A2C51043D5C}" srcOrd="1" destOrd="0" parTransId="{6526CF9E-7D03-425F-96AB-42FF33B469E1}" sibTransId="{3DF5D019-07D4-44E7-98F1-313062ECB271}"/>
    <dgm:cxn modelId="{6233DB22-FF8E-4034-A061-6779E8DFC961}" type="presOf" srcId="{AC14250A-E114-4259-88A1-850E844881C4}" destId="{C1A9CBFB-5140-45E0-914E-102F4DCCB6B9}" srcOrd="0" destOrd="0" presId="urn:microsoft.com/office/officeart/2005/8/layout/vList2"/>
    <dgm:cxn modelId="{FE6A4C58-782D-481B-82C3-167C0A028543}" type="presOf" srcId="{6A03FF11-7930-4EF8-B9F5-E4D5A7018F32}" destId="{A3CA9911-DE15-4E12-92AF-54606A113CBE}" srcOrd="0" destOrd="0" presId="urn:microsoft.com/office/officeart/2005/8/layout/vList2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62B74922-5BF8-4711-9E9B-623DD218E0DC}" type="presParOf" srcId="{1A41EA24-6274-411E-8EF4-15A5BAB2D7FF}" destId="{A3CA9911-DE15-4E12-92AF-54606A113CBE}" srcOrd="0" destOrd="0" presId="urn:microsoft.com/office/officeart/2005/8/layout/vList2"/>
    <dgm:cxn modelId="{389D89C5-DFAD-4E43-9552-F360B3575C14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六、高中生活宜單純、規律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電玩、沉迷網路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是高中學習的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最大殺手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89F655BF-FF0D-4ADB-A265-CA4068D9736D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切忌熬夜。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857BFDE-573D-4582-A362-D447168231B9}" type="parTrans" cxnId="{01885390-4521-4DA6-82A2-20936A6CFB3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29A6C790-6F3A-42A8-9A9C-C75455838C72}" type="sibTrans" cxnId="{01885390-4521-4DA6-82A2-20936A6CFB31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8A756446-694D-4F75-8890-0B93C48597FD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每天中午如無特別事情，務必午休。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37F653E-4F45-4C60-BA89-B16EB82936BD}" type="parTrans" cxnId="{731C7030-4012-4FEC-989E-D8BD94E112B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52158319-5936-4298-B3DB-317802B9896C}" type="sibTrans" cxnId="{731C7030-4012-4FEC-989E-D8BD94E112B4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X="-901" custLinFactNeighborY="-6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42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FBB8E9-4CA8-4213-B730-4FE7CE35D92B}" type="presOf" srcId="{89F655BF-FF0D-4ADB-A265-CA4068D9736D}" destId="{C1A9CBFB-5140-45E0-914E-102F4DCCB6B9}" srcOrd="0" destOrd="1" presId="urn:microsoft.com/office/officeart/2005/8/layout/vList2"/>
    <dgm:cxn modelId="{7D6D61BB-7E4F-4A46-842F-46BC7785BFCF}" type="presOf" srcId="{6A03FF11-7930-4EF8-B9F5-E4D5A7018F32}" destId="{A3CA9911-DE15-4E12-92AF-54606A113CBE}" srcOrd="0" destOrd="0" presId="urn:microsoft.com/office/officeart/2005/8/layout/vList2"/>
    <dgm:cxn modelId="{84967030-D1A6-44CF-97C3-231655491092}" type="presOf" srcId="{8A756446-694D-4F75-8890-0B93C48597FD}" destId="{C1A9CBFB-5140-45E0-914E-102F4DCCB6B9}" srcOrd="0" destOrd="2" presId="urn:microsoft.com/office/officeart/2005/8/layout/vList2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01885390-4521-4DA6-82A2-20936A6CFB31}" srcId="{6A03FF11-7930-4EF8-B9F5-E4D5A7018F32}" destId="{89F655BF-FF0D-4ADB-A265-CA4068D9736D}" srcOrd="1" destOrd="0" parTransId="{5857BFDE-573D-4582-A362-D447168231B9}" sibTransId="{29A6C790-6F3A-42A8-9A9C-C75455838C72}"/>
    <dgm:cxn modelId="{E9BE7423-C7A4-4014-B5CA-E3E728647F1A}" type="presOf" srcId="{2BB94356-4D98-460E-906A-28ED2F511610}" destId="{1A41EA24-6274-411E-8EF4-15A5BAB2D7FF}" srcOrd="0" destOrd="0" presId="urn:microsoft.com/office/officeart/2005/8/layout/vList2"/>
    <dgm:cxn modelId="{731C7030-4012-4FEC-989E-D8BD94E112B4}" srcId="{6A03FF11-7930-4EF8-B9F5-E4D5A7018F32}" destId="{8A756446-694D-4F75-8890-0B93C48597FD}" srcOrd="2" destOrd="0" parTransId="{A37F653E-4F45-4C60-BA89-B16EB82936BD}" sibTransId="{52158319-5936-4298-B3DB-317802B9896C}"/>
    <dgm:cxn modelId="{52F142AE-A506-43FB-BB2C-D28A70D16E9C}" type="presOf" srcId="{AC14250A-E114-4259-88A1-850E844881C4}" destId="{C1A9CBFB-5140-45E0-914E-102F4DCCB6B9}" srcOrd="0" destOrd="0" presId="urn:microsoft.com/office/officeart/2005/8/layout/vList2"/>
    <dgm:cxn modelId="{76CA9F54-F0B7-46F7-B843-8F88E2B999CE}" type="presParOf" srcId="{1A41EA24-6274-411E-8EF4-15A5BAB2D7FF}" destId="{A3CA9911-DE15-4E12-92AF-54606A113CBE}" srcOrd="0" destOrd="0" presId="urn:microsoft.com/office/officeart/2005/8/layout/vList2"/>
    <dgm:cxn modelId="{2BE12A98-61DC-4C82-902D-F68F3639F4EF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3800" b="1" dirty="0" smtClean="0">
              <a:latin typeface="微軟正黑體" pitchFamily="34" charset="-120"/>
              <a:ea typeface="微軟正黑體" pitchFamily="34" charset="-120"/>
            </a:rPr>
            <a:t>七、高中學科分數標準不同於國中</a:t>
          </a:r>
          <a:endParaRPr lang="zh-TW" altLang="en-US" sz="38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 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國中動輒</a:t>
          </a: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90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分以上的情形在本校將不多見。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5F8CB515-91D7-4DF4-883D-67820A9D4E8F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u="none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文華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強手不少，一兩次期中考後，名次在 後的學生容易自暴自棄。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3F64ED7-5AC1-4456-AFB3-327F840E6427}" type="parTrans" cxnId="{803BDE06-3BA0-4C4B-AA61-C1CD7EA6A0FA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26F17991-7180-4833-A383-B4B3AD85882C}" type="sibTrans" cxnId="{803BDE06-3BA0-4C4B-AA61-C1CD7EA6A0FA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X="-901" custLinFactNeighborY="-6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42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A892D66A-BAA9-48EE-AC78-18E2CB1F36FC}" type="presOf" srcId="{5F8CB515-91D7-4DF4-883D-67820A9D4E8F}" destId="{C1A9CBFB-5140-45E0-914E-102F4DCCB6B9}" srcOrd="0" destOrd="1" presId="urn:microsoft.com/office/officeart/2005/8/layout/vList2"/>
    <dgm:cxn modelId="{3A1C6B45-ACD8-421C-A9FB-2C4FA501DBAE}" type="presOf" srcId="{6A03FF11-7930-4EF8-B9F5-E4D5A7018F32}" destId="{A3CA9911-DE15-4E12-92AF-54606A113CBE}" srcOrd="0" destOrd="0" presId="urn:microsoft.com/office/officeart/2005/8/layout/vList2"/>
    <dgm:cxn modelId="{B294613B-99A9-469C-A627-27235D9B122E}" type="presOf" srcId="{AC14250A-E114-4259-88A1-850E844881C4}" destId="{C1A9CBFB-5140-45E0-914E-102F4DCCB6B9}" srcOrd="0" destOrd="0" presId="urn:microsoft.com/office/officeart/2005/8/layout/vList2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3D9A9759-1D37-4E0B-93E3-453E8078930D}" type="presOf" srcId="{2BB94356-4D98-460E-906A-28ED2F511610}" destId="{1A41EA24-6274-411E-8EF4-15A5BAB2D7FF}" srcOrd="0" destOrd="0" presId="urn:microsoft.com/office/officeart/2005/8/layout/vList2"/>
    <dgm:cxn modelId="{803BDE06-3BA0-4C4B-AA61-C1CD7EA6A0FA}" srcId="{6A03FF11-7930-4EF8-B9F5-E4D5A7018F32}" destId="{5F8CB515-91D7-4DF4-883D-67820A9D4E8F}" srcOrd="1" destOrd="0" parTransId="{93F64ED7-5AC1-4456-AFB3-327F840E6427}" sibTransId="{26F17991-7180-4833-A383-B4B3AD85882C}"/>
    <dgm:cxn modelId="{44942481-68F2-49E5-AA92-35D8AD5F4B73}" type="presParOf" srcId="{1A41EA24-6274-411E-8EF4-15A5BAB2D7FF}" destId="{A3CA9911-DE15-4E12-92AF-54606A113CBE}" srcOrd="0" destOrd="0" presId="urn:microsoft.com/office/officeart/2005/8/layout/vList2"/>
    <dgm:cxn modelId="{27CE038F-6074-4F7C-9CF1-ACF721F3101F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八、高中階段同學間的互相切磋</a:t>
          </a:r>
          <a:endParaRPr lang="en-US" altLang="zh-TW" sz="40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4000"/>
            </a:lnSpc>
            <a:spcAft>
              <a:spcPts val="0"/>
            </a:spcAft>
          </a:pPr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        相當重要</a:t>
          </a:r>
          <a:endParaRPr lang="zh-TW" altLang="en-US" sz="4000" dirty="0"/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ts val="36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建立良好人際關係。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0775CB03-7953-44AE-A0F1-62528F4A78DA}">
      <dgm:prSet custT="1"/>
      <dgm:spPr/>
      <dgm:t>
        <a:bodyPr/>
        <a:lstStyle/>
        <a:p>
          <a:pPr>
            <a:lnSpc>
              <a:spcPts val="36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班級同學可組讀書會，互相督促激勵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6FA0369-E3FF-45F8-8F54-A1C189344B38}" type="parTrans" cxnId="{F82E0AE0-D0CE-47BF-BFE3-448421A7BD88}">
      <dgm:prSet/>
      <dgm:spPr/>
      <dgm:t>
        <a:bodyPr/>
        <a:lstStyle/>
        <a:p>
          <a:endParaRPr lang="zh-TW" altLang="en-US"/>
        </a:p>
      </dgm:t>
    </dgm:pt>
    <dgm:pt modelId="{07086772-59DF-4DC6-80F3-5CCBD5B2C740}" type="sibTrans" cxnId="{F82E0AE0-D0CE-47BF-BFE3-448421A7BD88}">
      <dgm:prSet/>
      <dgm:spPr/>
      <dgm:t>
        <a:bodyPr/>
        <a:lstStyle/>
        <a:p>
          <a:endParaRPr lang="zh-TW" altLang="en-US"/>
        </a:p>
      </dgm:t>
    </dgm:pt>
    <dgm:pt modelId="{82EAEBC2-FBDC-4942-9BEC-77577619794D}">
      <dgm:prSet custT="1"/>
      <dgm:spPr/>
      <dgm:t>
        <a:bodyPr/>
        <a:lstStyle/>
        <a:p>
          <a:pPr>
            <a:lnSpc>
              <a:spcPts val="3600"/>
            </a:lnSpc>
            <a:spcBef>
              <a:spcPts val="600"/>
            </a:spcBef>
            <a:spcAft>
              <a:spcPts val="600"/>
            </a:spcAft>
          </a:pPr>
          <a:r>
            <a:rPr lang="en-US" altLang="zh-TW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要學會分享、協助他人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3000" b="1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7D9F289-9275-46FA-9967-CABF10807C24}" type="parTrans" cxnId="{B327FC40-290B-4985-9600-3173805D6EAD}">
      <dgm:prSet/>
      <dgm:spPr/>
      <dgm:t>
        <a:bodyPr/>
        <a:lstStyle/>
        <a:p>
          <a:endParaRPr lang="zh-TW" altLang="en-US"/>
        </a:p>
      </dgm:t>
    </dgm:pt>
    <dgm:pt modelId="{34A85476-0D53-4E51-BFBF-FFEAF5745CBD}" type="sibTrans" cxnId="{B327FC40-290B-4985-9600-3173805D6EAD}">
      <dgm:prSet/>
      <dgm:spPr/>
      <dgm:t>
        <a:bodyPr/>
        <a:lstStyle/>
        <a:p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96844" custLinFactNeighborY="-20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 custLinFactNeighborY="69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8B024A-A45F-4359-8703-3FE7D13C212E}" type="presOf" srcId="{6A03FF11-7930-4EF8-B9F5-E4D5A7018F32}" destId="{A3CA9911-DE15-4E12-92AF-54606A113CBE}" srcOrd="0" destOrd="0" presId="urn:microsoft.com/office/officeart/2005/8/layout/vList2"/>
    <dgm:cxn modelId="{95B2D5C7-2812-42BB-A18F-2DB4EBACDFC9}" type="presOf" srcId="{0775CB03-7953-44AE-A0F1-62528F4A78DA}" destId="{C1A9CBFB-5140-45E0-914E-102F4DCCB6B9}" srcOrd="0" destOrd="1" presId="urn:microsoft.com/office/officeart/2005/8/layout/vList2"/>
    <dgm:cxn modelId="{B327FC40-290B-4985-9600-3173805D6EAD}" srcId="{6A03FF11-7930-4EF8-B9F5-E4D5A7018F32}" destId="{82EAEBC2-FBDC-4942-9BEC-77577619794D}" srcOrd="2" destOrd="0" parTransId="{07D9F289-9275-46FA-9967-CABF10807C24}" sibTransId="{34A85476-0D53-4E51-BFBF-FFEAF5745CBD}"/>
    <dgm:cxn modelId="{F82E0AE0-D0CE-47BF-BFE3-448421A7BD88}" srcId="{6A03FF11-7930-4EF8-B9F5-E4D5A7018F32}" destId="{0775CB03-7953-44AE-A0F1-62528F4A78DA}" srcOrd="1" destOrd="0" parTransId="{D6FA0369-E3FF-45F8-8F54-A1C189344B38}" sibTransId="{07086772-59DF-4DC6-80F3-5CCBD5B2C740}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8E058636-B705-4C4A-B4DA-DC9A492BE3FE}" type="presOf" srcId="{82EAEBC2-FBDC-4942-9BEC-77577619794D}" destId="{C1A9CBFB-5140-45E0-914E-102F4DCCB6B9}" srcOrd="0" destOrd="2" presId="urn:microsoft.com/office/officeart/2005/8/layout/vList2"/>
    <dgm:cxn modelId="{89B573EA-B694-49DA-A718-C10E68057B71}" type="presOf" srcId="{2BB94356-4D98-460E-906A-28ED2F511610}" destId="{1A41EA24-6274-411E-8EF4-15A5BAB2D7FF}" srcOrd="0" destOrd="0" presId="urn:microsoft.com/office/officeart/2005/8/layout/vList2"/>
    <dgm:cxn modelId="{F6E651DB-F1B8-4C3E-A3F1-49CB53CDCE44}" type="presOf" srcId="{AC14250A-E114-4259-88A1-850E844881C4}" destId="{C1A9CBFB-5140-45E0-914E-102F4DCCB6B9}" srcOrd="0" destOrd="0" presId="urn:microsoft.com/office/officeart/2005/8/layout/vList2"/>
    <dgm:cxn modelId="{A673053A-0C22-4C92-85EF-CF4F184B8713}" type="presParOf" srcId="{1A41EA24-6274-411E-8EF4-15A5BAB2D7FF}" destId="{A3CA9911-DE15-4E12-92AF-54606A113CBE}" srcOrd="0" destOrd="0" presId="urn:microsoft.com/office/officeart/2005/8/layout/vList2"/>
    <dgm:cxn modelId="{30BCA6D8-67AA-432A-91A7-71E2DE7051B4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B94356-4D98-460E-906A-28ED2F511610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zh-TW" altLang="en-US"/>
        </a:p>
      </dgm:t>
    </dgm:pt>
    <dgm:pt modelId="{6A03FF11-7930-4EF8-B9F5-E4D5A7018F32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九、注意甄選入學名額增加的影響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D49FC185-E047-42C1-A9EB-360510AA74A2}" type="par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8E35DD34-2454-42FC-A4A7-B59A730E576F}" type="sibTrans" cxnId="{BBBB1E57-A4D8-4882-B721-BF2B9FAF2463}">
      <dgm:prSet/>
      <dgm:spPr/>
      <dgm:t>
        <a:bodyPr/>
        <a:lstStyle/>
        <a:p>
          <a:endParaRPr lang="zh-TW" altLang="en-US"/>
        </a:p>
      </dgm:t>
    </dgm:pt>
    <dgm:pt modelId="{AC14250A-E114-4259-88A1-850E844881C4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近年來甄選入學的名額增加，</a:t>
          </a:r>
          <a:r>
            <a:rPr lang="zh-TW" alt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在校成績、競賽或活動表現優良</a:t>
          </a:r>
          <a:r>
            <a:rPr lang="zh-TW" altLang="en-US" sz="3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，易取得上榜機會。</a:t>
          </a:r>
          <a:endParaRPr lang="zh-TW" altLang="en-US" sz="3000" dirty="0">
            <a:latin typeface="微軟正黑體" pitchFamily="34" charset="-120"/>
            <a:ea typeface="微軟正黑體" pitchFamily="34" charset="-120"/>
          </a:endParaRPr>
        </a:p>
      </dgm:t>
    </dgm:pt>
    <dgm:pt modelId="{45069238-5FA8-4800-8701-2FB97DD72BC4}" type="par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A0CE159B-0054-4708-A2F2-89C71DF6BDA3}" type="sibTrans" cxnId="{FF910977-BE0E-4BA8-BA19-910FCD54A337}">
      <dgm:prSet/>
      <dgm:spPr/>
      <dgm:t>
        <a:bodyPr/>
        <a:lstStyle/>
        <a:p>
          <a:endParaRPr lang="zh-TW" altLang="en-US"/>
        </a:p>
      </dgm:t>
    </dgm:pt>
    <dgm:pt modelId="{1A41EA24-6274-411E-8EF4-15A5BAB2D7FF}" type="pres">
      <dgm:prSet presAssocID="{2BB94356-4D98-460E-906A-28ED2F511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CA9911-DE15-4E12-92AF-54606A113CBE}" type="pres">
      <dgm:prSet presAssocID="{6A03FF11-7930-4EF8-B9F5-E4D5A7018F32}" presName="parentText" presStyleLbl="node1" presStyleIdx="0" presStyleCnt="1" custScaleY="65698" custLinFactNeighborY="-20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9CBFB-5140-45E0-914E-102F4DCCB6B9}" type="pres">
      <dgm:prSet presAssocID="{6A03FF11-7930-4EF8-B9F5-E4D5A7018F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857AF9-A4D1-4953-B16F-C5B17917F3AE}" type="presOf" srcId="{2BB94356-4D98-460E-906A-28ED2F511610}" destId="{1A41EA24-6274-411E-8EF4-15A5BAB2D7FF}" srcOrd="0" destOrd="0" presId="urn:microsoft.com/office/officeart/2005/8/layout/vList2"/>
    <dgm:cxn modelId="{FF910977-BE0E-4BA8-BA19-910FCD54A337}" srcId="{6A03FF11-7930-4EF8-B9F5-E4D5A7018F32}" destId="{AC14250A-E114-4259-88A1-850E844881C4}" srcOrd="0" destOrd="0" parTransId="{45069238-5FA8-4800-8701-2FB97DD72BC4}" sibTransId="{A0CE159B-0054-4708-A2F2-89C71DF6BDA3}"/>
    <dgm:cxn modelId="{1BF955C1-F9B4-473C-84AE-78CD36B987EE}" type="presOf" srcId="{6A03FF11-7930-4EF8-B9F5-E4D5A7018F32}" destId="{A3CA9911-DE15-4E12-92AF-54606A113CBE}" srcOrd="0" destOrd="0" presId="urn:microsoft.com/office/officeart/2005/8/layout/vList2"/>
    <dgm:cxn modelId="{E7303A7C-C1F0-4936-B2A8-4D87C028FB96}" type="presOf" srcId="{AC14250A-E114-4259-88A1-850E844881C4}" destId="{C1A9CBFB-5140-45E0-914E-102F4DCCB6B9}" srcOrd="0" destOrd="0" presId="urn:microsoft.com/office/officeart/2005/8/layout/vList2"/>
    <dgm:cxn modelId="{BBBB1E57-A4D8-4882-B721-BF2B9FAF2463}" srcId="{2BB94356-4D98-460E-906A-28ED2F511610}" destId="{6A03FF11-7930-4EF8-B9F5-E4D5A7018F32}" srcOrd="0" destOrd="0" parTransId="{D49FC185-E047-42C1-A9EB-360510AA74A2}" sibTransId="{8E35DD34-2454-42FC-A4A7-B59A730E576F}"/>
    <dgm:cxn modelId="{9DE91E2A-B72D-45DC-8843-7719B07A5785}" type="presParOf" srcId="{1A41EA24-6274-411E-8EF4-15A5BAB2D7FF}" destId="{A3CA9911-DE15-4E12-92AF-54606A113CBE}" srcOrd="0" destOrd="0" presId="urn:microsoft.com/office/officeart/2005/8/layout/vList2"/>
    <dgm:cxn modelId="{B11007BF-C42F-420E-A7E5-474FC6438C3E}" type="presParOf" srcId="{1A41EA24-6274-411E-8EF4-15A5BAB2D7FF}" destId="{C1A9CBFB-5140-45E0-914E-102F4DCCB6B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585563"/>
          <a:ext cx="7992888" cy="811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一、認識環境</a:t>
          </a:r>
          <a:endParaRPr lang="zh-TW" altLang="en-US" sz="4000" kern="1200" dirty="0"/>
        </a:p>
      </dsp:txBody>
      <dsp:txXfrm>
        <a:off x="0" y="585563"/>
        <a:ext cx="7992888" cy="811711"/>
      </dsp:txXfrm>
    </dsp:sp>
    <dsp:sp modelId="{C1A9CBFB-5140-45E0-914E-102F4DCCB6B9}">
      <dsp:nvSpPr>
        <dsp:cNvPr id="0" name=""/>
        <dsp:cNvSpPr/>
      </dsp:nvSpPr>
      <dsp:spPr>
        <a:xfrm>
          <a:off x="0" y="1459803"/>
          <a:ext cx="7992888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儘早了解學校各單位的功能。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認識校內各項規定或辦法</a:t>
          </a:r>
          <a:endParaRPr lang="zh-TW" altLang="en-US" sz="2800" b="1" kern="1200" dirty="0">
            <a:solidFill>
              <a:srgbClr val="000099"/>
            </a:solidFill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務必遵守班規、校規及任課老師的要求。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459803"/>
        <a:ext cx="7992888" cy="20534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419926"/>
          <a:ext cx="7992888" cy="811711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十、要學會主動尋求資源</a:t>
          </a:r>
          <a:endParaRPr lang="zh-TW" altLang="en-US" sz="4000" kern="1200" dirty="0"/>
        </a:p>
      </dsp:txBody>
      <dsp:txXfrm>
        <a:off x="0" y="419926"/>
        <a:ext cx="7992888" cy="811711"/>
      </dsp:txXfrm>
    </dsp:sp>
    <dsp:sp modelId="{C1A9CBFB-5140-45E0-914E-102F4DCCB6B9}">
      <dsp:nvSpPr>
        <dsp:cNvPr id="0" name=""/>
        <dsp:cNvSpPr/>
      </dsp:nvSpPr>
      <dsp:spPr>
        <a:xfrm>
          <a:off x="0" y="1327323"/>
          <a:ext cx="7992888" cy="231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※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導師、各班輔導教官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※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輔導教師</a:t>
          </a:r>
          <a:endParaRPr lang="zh-TW" altLang="en-US" sz="30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提供各項資訊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升學諮詢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聊天、談心、解惑的好地方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327323"/>
        <a:ext cx="7992888" cy="2318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626706"/>
          <a:ext cx="7992888" cy="8117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二、要開展眼界</a:t>
          </a:r>
          <a:endParaRPr lang="zh-TW" altLang="en-US" sz="4000" kern="1200" dirty="0"/>
        </a:p>
      </dsp:txBody>
      <dsp:txXfrm>
        <a:off x="0" y="626706"/>
        <a:ext cx="7992888" cy="811711"/>
      </dsp:txXfrm>
    </dsp:sp>
    <dsp:sp modelId="{C1A9CBFB-5140-45E0-914E-102F4DCCB6B9}">
      <dsp:nvSpPr>
        <dsp:cNvPr id="0" name=""/>
        <dsp:cNvSpPr/>
      </dsp:nvSpPr>
      <dsp:spPr>
        <a:xfrm>
          <a:off x="0" y="1514997"/>
          <a:ext cx="7992888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ts val="37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未來的競爭對手是全國的明星高中學生。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u="sng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 文華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是一個良好的學</a:t>
          </a:r>
          <a:r>
            <a:rPr lang="zh-TW" altLang="en-US" sz="28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習環境，上高中後靠 自己</a:t>
          </a:r>
          <a:r>
            <a:rPr lang="zh-TW" altLang="en-US" sz="28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主動挖掘寶藏</a:t>
          </a:r>
          <a:r>
            <a:rPr lang="zh-TW" altLang="en-US" sz="28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en-US" altLang="zh-TW" sz="28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514997"/>
        <a:ext cx="7992888" cy="1920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488853"/>
          <a:ext cx="7992888" cy="8117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三、高中生必須自動自發</a:t>
          </a:r>
          <a:endParaRPr lang="zh-TW" altLang="en-US" sz="4000" kern="1200" dirty="0"/>
        </a:p>
      </dsp:txBody>
      <dsp:txXfrm>
        <a:off x="0" y="488853"/>
        <a:ext cx="7992888" cy="811711"/>
      </dsp:txXfrm>
    </dsp:sp>
    <dsp:sp modelId="{C1A9CBFB-5140-45E0-914E-102F4DCCB6B9}">
      <dsp:nvSpPr>
        <dsp:cNvPr id="0" name=""/>
        <dsp:cNvSpPr/>
      </dsp:nvSpPr>
      <dsp:spPr>
        <a:xfrm>
          <a:off x="0" y="1376574"/>
          <a:ext cx="7992888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高中不像國中，老師天天盯著學生用功。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高中比較尊重學生，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要求學生為自己的行為負責 。</a:t>
          </a:r>
          <a:endParaRPr lang="zh-TW" altLang="en-US" sz="30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376574"/>
        <a:ext cx="7992888" cy="2185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451957"/>
          <a:ext cx="7992888" cy="885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四、高中生要有讀書計畫</a:t>
          </a:r>
          <a:endParaRPr lang="zh-TW" altLang="en-US" sz="4000" kern="1200" dirty="0"/>
        </a:p>
      </dsp:txBody>
      <dsp:txXfrm>
        <a:off x="0" y="451957"/>
        <a:ext cx="7992888" cy="885503"/>
      </dsp:txXfrm>
    </dsp:sp>
    <dsp:sp modelId="{C1A9CBFB-5140-45E0-914E-102F4DCCB6B9}">
      <dsp:nvSpPr>
        <dsp:cNvPr id="0" name=""/>
        <dsp:cNvSpPr/>
      </dsp:nvSpPr>
      <dsp:spPr>
        <a:xfrm>
          <a:off x="0" y="1381791"/>
          <a:ext cx="7992888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錯誤觀念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：高一高二盡量玩，高三用功還來得及。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養成每天定點定時讀書習慣。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381791"/>
        <a:ext cx="7992888" cy="2185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451957"/>
          <a:ext cx="7992888" cy="8855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五、課程難度、廣度大不同</a:t>
          </a:r>
          <a:endParaRPr lang="zh-TW" altLang="en-US" sz="4000" kern="1200" dirty="0"/>
        </a:p>
      </dsp:txBody>
      <dsp:txXfrm>
        <a:off x="0" y="451957"/>
        <a:ext cx="7992888" cy="885503"/>
      </dsp:txXfrm>
    </dsp:sp>
    <dsp:sp modelId="{C1A9CBFB-5140-45E0-914E-102F4DCCB6B9}">
      <dsp:nvSpPr>
        <dsp:cNvPr id="0" name=""/>
        <dsp:cNvSpPr/>
      </dsp:nvSpPr>
      <dsp:spPr>
        <a:xfrm>
          <a:off x="0" y="1434883"/>
          <a:ext cx="7992888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國中教材有範圍，高中內容難度較深且範圍大。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高一的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國文、英文、數學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尤其重要。</a:t>
          </a:r>
          <a:r>
            <a:rPr lang="zh-TW" altLang="en-US" sz="2300" b="1" kern="1200" dirty="0" smtClean="0">
              <a:solidFill>
                <a:srgbClr val="CCFF33"/>
              </a:solidFill>
              <a:latin typeface="Arial Narrow" pitchFamily="34" charset="0"/>
              <a:ea typeface="標楷體" pitchFamily="65" charset="-120"/>
            </a:rPr>
            <a:t>          </a:t>
          </a:r>
          <a:endParaRPr lang="zh-TW" altLang="en-US" sz="2300" b="1" kern="1200" dirty="0">
            <a:solidFill>
              <a:srgbClr val="CCFF33"/>
            </a:solidFill>
            <a:latin typeface="Arial Narrow" pitchFamily="34" charset="0"/>
            <a:ea typeface="標楷體" pitchFamily="65" charset="-120"/>
          </a:endParaRPr>
        </a:p>
      </dsp:txBody>
      <dsp:txXfrm>
        <a:off x="0" y="1434883"/>
        <a:ext cx="7992888" cy="21859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447965"/>
          <a:ext cx="7992888" cy="885503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六、高中生活宜單純、規律</a:t>
          </a:r>
          <a:endParaRPr lang="zh-TW" altLang="en-US" sz="4000" kern="1200" dirty="0"/>
        </a:p>
      </dsp:txBody>
      <dsp:txXfrm>
        <a:off x="0" y="447965"/>
        <a:ext cx="7992888" cy="885503"/>
      </dsp:txXfrm>
    </dsp:sp>
    <dsp:sp modelId="{C1A9CBFB-5140-45E0-914E-102F4DCCB6B9}">
      <dsp:nvSpPr>
        <dsp:cNvPr id="0" name=""/>
        <dsp:cNvSpPr/>
      </dsp:nvSpPr>
      <dsp:spPr>
        <a:xfrm>
          <a:off x="0" y="1406372"/>
          <a:ext cx="7992888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電玩、沉迷網路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是高中學習的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最大殺手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切忌熬夜。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每天中午如無特別事情，務必午休。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406372"/>
        <a:ext cx="7992888" cy="22521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506130"/>
          <a:ext cx="8280920" cy="83630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3800" b="1" kern="1200" dirty="0" smtClean="0">
              <a:latin typeface="微軟正黑體" pitchFamily="34" charset="-120"/>
              <a:ea typeface="微軟正黑體" pitchFamily="34" charset="-120"/>
            </a:rPr>
            <a:t>七、高中學科分數標準不同於國中</a:t>
          </a:r>
          <a:endParaRPr lang="zh-TW" altLang="en-US" sz="3800" kern="1200" dirty="0"/>
        </a:p>
      </dsp:txBody>
      <dsp:txXfrm>
        <a:off x="0" y="506130"/>
        <a:ext cx="8280920" cy="836309"/>
      </dsp:txXfrm>
    </dsp:sp>
    <dsp:sp modelId="{C1A9CBFB-5140-45E0-914E-102F4DCCB6B9}">
      <dsp:nvSpPr>
        <dsp:cNvPr id="0" name=""/>
        <dsp:cNvSpPr/>
      </dsp:nvSpPr>
      <dsp:spPr>
        <a:xfrm>
          <a:off x="0" y="1411690"/>
          <a:ext cx="828092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 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國中動輒</a:t>
          </a: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90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分以上的情形在本校將不多見。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u="none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文華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強手不少，一兩次期中考後，名次在 後的學生容易自暴自棄。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411690"/>
        <a:ext cx="8280920" cy="21859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462480"/>
          <a:ext cx="7992888" cy="1450335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八、高中階段同學間的互相切磋</a:t>
          </a:r>
          <a:endParaRPr lang="en-US" altLang="zh-TW" sz="40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l" defTabSz="17780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        相當重要</a:t>
          </a:r>
          <a:endParaRPr lang="zh-TW" altLang="en-US" sz="4000" kern="1200" dirty="0"/>
        </a:p>
      </dsp:txBody>
      <dsp:txXfrm>
        <a:off x="0" y="462480"/>
        <a:ext cx="7992888" cy="1450335"/>
      </dsp:txXfrm>
    </dsp:sp>
    <dsp:sp modelId="{C1A9CBFB-5140-45E0-914E-102F4DCCB6B9}">
      <dsp:nvSpPr>
        <dsp:cNvPr id="0" name=""/>
        <dsp:cNvSpPr/>
      </dsp:nvSpPr>
      <dsp:spPr>
        <a:xfrm>
          <a:off x="0" y="2049526"/>
          <a:ext cx="7992888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ts val="36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建立良好人際關係。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6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班級同學可組讀書會，互相督促激勵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333500">
            <a:lnSpc>
              <a:spcPts val="36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要學會分享、協助他人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3000" b="1" kern="1200" dirty="0">
            <a:solidFill>
              <a:srgbClr val="0000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2049526"/>
        <a:ext cx="7992888" cy="16228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A9911-DE15-4E12-92AF-54606A113CBE}">
      <dsp:nvSpPr>
        <dsp:cNvPr id="0" name=""/>
        <dsp:cNvSpPr/>
      </dsp:nvSpPr>
      <dsp:spPr>
        <a:xfrm>
          <a:off x="0" y="885182"/>
          <a:ext cx="8208912" cy="811711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九、注意甄選入學名額增加的影響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885182"/>
        <a:ext cx="8208912" cy="811711"/>
      </dsp:txXfrm>
    </dsp:sp>
    <dsp:sp modelId="{C1A9CBFB-5140-45E0-914E-102F4DCCB6B9}">
      <dsp:nvSpPr>
        <dsp:cNvPr id="0" name=""/>
        <dsp:cNvSpPr/>
      </dsp:nvSpPr>
      <dsp:spPr>
        <a:xfrm>
          <a:off x="0" y="1725775"/>
          <a:ext cx="8208912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近年來甄選入學的名額增加，</a:t>
          </a:r>
          <a:r>
            <a:rPr lang="zh-TW" altLang="en-US" sz="3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在校成績、競賽或活動表現優良</a:t>
          </a:r>
          <a:r>
            <a:rPr lang="zh-TW" altLang="en-US" sz="3000" b="1" kern="1200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rPr>
            <a:t>，易取得上榜機會。</a:t>
          </a:r>
          <a:endParaRPr lang="zh-TW" altLang="en-US" sz="3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725775"/>
        <a:ext cx="8208912" cy="14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DC9AE-E24E-451B-840B-F1B7DEDB3A5D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FFD3-DC64-443D-A7E0-B0B291E51A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9A42-F5D9-46A2-A7A0-3C9564DFD4C9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5279C-5639-4122-934C-927044D298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279C-5639-4122-934C-927044D298F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279C-5639-4122-934C-927044D298F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279C-5639-4122-934C-927044D298F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12638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PRESENTATION  NAME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254521"/>
            <a:ext cx="6400800" cy="6691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6461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9996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4167"/>
            <a:ext cx="8229600" cy="36038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02890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55776" y="353443"/>
            <a:ext cx="6131024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1347614"/>
            <a:ext cx="6131024" cy="36038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91149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9996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4167"/>
            <a:ext cx="8229600" cy="36038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705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B31B-1D7E-40C7-8996-0952FE991D1A}" type="datetimeFigureOut">
              <a:rPr lang="fr-CA" smtClean="0"/>
              <a:pPr/>
              <a:t>2012-09-23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A671-CE41-4363-A714-D97DE2A6566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287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2211710"/>
            <a:ext cx="7772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文鼎甜妞體P" pitchFamily="82" charset="-120"/>
                <a:ea typeface="文鼎甜妞體P" pitchFamily="82" charset="-120"/>
                <a:cs typeface="+mj-cs"/>
              </a:rPr>
              <a:t>小高一的挑戰</a:t>
            </a:r>
            <a:endParaRPr kumimoji="0" lang="fr-CA" sz="70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文鼎甜妞體P" pitchFamily="82" charset="-120"/>
              <a:ea typeface="文鼎甜妞體P" pitchFamily="82" charset="-120"/>
              <a:cs typeface="+mj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87624" y="3507854"/>
            <a:ext cx="676875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進入高中生活的準備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716016" y="451596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國立臺中文華高中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輔導室製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956022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105958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1100038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便利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016"/>
          <a:stretch>
            <a:fillRect/>
          </a:stretch>
        </p:blipFill>
        <p:spPr>
          <a:xfrm>
            <a:off x="0" y="1635646"/>
            <a:ext cx="9144000" cy="324036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41151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文鼎甜妞體P" pitchFamily="82" charset="-120"/>
                <a:ea typeface="文鼎甜妞體P" pitchFamily="82" charset="-120"/>
                <a:cs typeface="+mj-cs"/>
              </a:rPr>
              <a:t>…</a:t>
            </a:r>
            <a:r>
              <a:rPr kumimoji="0" lang="zh-TW" altLang="en-US" sz="60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文鼎甜妞體P" pitchFamily="82" charset="-120"/>
                <a:ea typeface="文鼎甜妞體P" pitchFamily="82" charset="-120"/>
                <a:cs typeface="+mj-cs"/>
              </a:rPr>
              <a:t> 關於小高一 </a:t>
            </a:r>
            <a:r>
              <a:rPr kumimoji="0" lang="en-US" altLang="zh-TW" sz="60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文鼎甜妞體P" pitchFamily="82" charset="-120"/>
                <a:ea typeface="文鼎甜妞體P" pitchFamily="82" charset="-120"/>
                <a:cs typeface="+mj-cs"/>
              </a:rPr>
              <a:t>…</a:t>
            </a:r>
            <a:endParaRPr kumimoji="0" lang="fr-CA" sz="6000" b="1" i="0" u="none" strike="noStrike" kern="1200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文鼎甜妞體P" pitchFamily="82" charset="-120"/>
              <a:ea typeface="文鼎甜妞體P" pitchFamily="82" charset="-120"/>
              <a:cs typeface="+mj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19872" y="1988135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挑戰篇</a:t>
            </a:r>
            <a:endParaRPr lang="zh-TW" alt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76256" y="1851670"/>
            <a:ext cx="17281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3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須做哪些準備和調整呢？</a:t>
            </a:r>
            <a:endParaRPr lang="zh-TW" altLang="en-US" sz="3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1100038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843558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77155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1059582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1100038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1100038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11560" y="110003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-20538"/>
            <a:ext cx="838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十</a:t>
            </a:r>
            <a:r>
              <a:rPr lang="zh-TW" altLang="en-US" sz="5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文鼎甜妞體P" pitchFamily="82" charset="-120"/>
                <a:ea typeface="文鼎甜妞體P" pitchFamily="82" charset="-120"/>
              </a:rPr>
              <a:t>個進入高中生活的準備</a:t>
            </a:r>
            <a:endParaRPr lang="zh-TW" altLang="en-US" sz="5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文鼎甜妞體P" pitchFamily="82" charset="-120"/>
              <a:ea typeface="文鼎甜妞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</Template>
  <TotalTime>367</TotalTime>
  <Words>475</Words>
  <Application>Microsoft Office PowerPoint</Application>
  <PresentationFormat>如螢幕大小 (16:9)</PresentationFormat>
  <Paragraphs>55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180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Company>888TIGER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輔導室介紹</dc:title>
  <dc:creator>TIGER-XP</dc:creator>
  <cp:lastModifiedBy>命題光碟</cp:lastModifiedBy>
  <cp:revision>104</cp:revision>
  <dcterms:created xsi:type="dcterms:W3CDTF">2012-08-26T13:47:34Z</dcterms:created>
  <dcterms:modified xsi:type="dcterms:W3CDTF">2012-09-23T07:43:23Z</dcterms:modified>
</cp:coreProperties>
</file>