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9" r:id="rId1"/>
  </p:sldMasterIdLst>
  <p:notesMasterIdLst>
    <p:notesMasterId r:id="rId52"/>
  </p:notesMasterIdLst>
  <p:sldIdLst>
    <p:sldId id="256" r:id="rId2"/>
    <p:sldId id="257" r:id="rId3"/>
    <p:sldId id="442" r:id="rId4"/>
    <p:sldId id="430" r:id="rId5"/>
    <p:sldId id="267" r:id="rId6"/>
    <p:sldId id="443" r:id="rId7"/>
    <p:sldId id="444" r:id="rId8"/>
    <p:sldId id="289" r:id="rId9"/>
    <p:sldId id="419" r:id="rId10"/>
    <p:sldId id="431" r:id="rId11"/>
    <p:sldId id="270" r:id="rId12"/>
    <p:sldId id="445" r:id="rId13"/>
    <p:sldId id="287" r:id="rId14"/>
    <p:sldId id="258" r:id="rId15"/>
    <p:sldId id="282" r:id="rId16"/>
    <p:sldId id="272" r:id="rId17"/>
    <p:sldId id="273" r:id="rId18"/>
    <p:sldId id="276" r:id="rId19"/>
    <p:sldId id="281" r:id="rId20"/>
    <p:sldId id="336" r:id="rId21"/>
    <p:sldId id="284" r:id="rId22"/>
    <p:sldId id="446" r:id="rId23"/>
    <p:sldId id="285" r:id="rId24"/>
    <p:sldId id="447" r:id="rId25"/>
    <p:sldId id="448" r:id="rId26"/>
    <p:sldId id="304" r:id="rId27"/>
    <p:sldId id="421" r:id="rId28"/>
    <p:sldId id="423" r:id="rId29"/>
    <p:sldId id="333" r:id="rId30"/>
    <p:sldId id="424" r:id="rId31"/>
    <p:sldId id="366" r:id="rId32"/>
    <p:sldId id="470" r:id="rId33"/>
    <p:sldId id="449" r:id="rId34"/>
    <p:sldId id="427" r:id="rId35"/>
    <p:sldId id="428" r:id="rId36"/>
    <p:sldId id="440" r:id="rId37"/>
    <p:sldId id="441" r:id="rId38"/>
    <p:sldId id="450" r:id="rId39"/>
    <p:sldId id="451" r:id="rId40"/>
    <p:sldId id="455" r:id="rId41"/>
    <p:sldId id="452" r:id="rId42"/>
    <p:sldId id="453" r:id="rId43"/>
    <p:sldId id="454" r:id="rId44"/>
    <p:sldId id="456" r:id="rId45"/>
    <p:sldId id="457" r:id="rId46"/>
    <p:sldId id="458" r:id="rId47"/>
    <p:sldId id="459" r:id="rId48"/>
    <p:sldId id="471" r:id="rId49"/>
    <p:sldId id="472" r:id="rId50"/>
    <p:sldId id="429" r:id="rId51"/>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66"/>
    <a:srgbClr val="C0C0C0"/>
    <a:srgbClr val="99FF33"/>
    <a:srgbClr val="66FF33"/>
    <a:srgbClr val="33CC33"/>
    <a:srgbClr val="003300"/>
    <a:srgbClr val="000000"/>
    <a:srgbClr val="FF3300"/>
    <a:srgbClr val="FFFF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中等深淺樣式 3 - 輔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390" autoAdjust="0"/>
  </p:normalViewPr>
  <p:slideViewPr>
    <p:cSldViewPr>
      <p:cViewPr varScale="1">
        <p:scale>
          <a:sx n="101" d="100"/>
          <a:sy n="101" d="100"/>
        </p:scale>
        <p:origin x="-270" y="-96"/>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B94C2-518B-4331-A630-FA62D3A4212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zh-TW" altLang="en-US"/>
        </a:p>
      </dgm:t>
    </dgm:pt>
    <dgm:pt modelId="{EF9AB016-D23E-487E-B3D1-778BAFC1253B}">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b="1" i="0" u="none" strike="noStrike" cap="none" normalizeH="0" baseline="0" dirty="0" smtClean="0">
              <a:ln>
                <a:noFill/>
              </a:ln>
              <a:solidFill>
                <a:srgbClr val="000000"/>
              </a:solidFill>
              <a:effectLst/>
              <a:latin typeface="華康流隸體" pitchFamily="49" charset="-120"/>
              <a:ea typeface="華康流隸體" pitchFamily="49" charset="-120"/>
            </a:rPr>
            <a:t>大學甄選入學委員會</a:t>
          </a:r>
        </a:p>
      </dgm:t>
    </dgm:pt>
    <dgm:pt modelId="{F7942A3A-F1A2-4E7C-8396-BB4BAC6A2D38}" type="parTrans" cxnId="{81E76A28-AA0F-4332-A4BF-DCB6D9F7BCA2}">
      <dgm:prSet/>
      <dgm:spPr/>
      <dgm:t>
        <a:bodyPr/>
        <a:lstStyle/>
        <a:p>
          <a:endParaRPr lang="zh-TW" altLang="en-US"/>
        </a:p>
      </dgm:t>
    </dgm:pt>
    <dgm:pt modelId="{1E0E5CC4-58EC-4EDC-9CC3-96C8672FA84B}" type="sibTrans" cxnId="{81E76A28-AA0F-4332-A4BF-DCB6D9F7BCA2}">
      <dgm:prSet/>
      <dgm:spPr/>
      <dgm:t>
        <a:bodyPr/>
        <a:lstStyle/>
        <a:p>
          <a:endParaRPr lang="zh-TW" altLang="en-US"/>
        </a:p>
      </dgm:t>
    </dgm:pt>
    <dgm:pt modelId="{F9ECAE68-4E0A-4BA1-9748-D61D0678CA8F}">
      <dgm:prSet/>
      <dgm:spPr>
        <a:solidFill>
          <a:srgbClr val="0033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b="1" i="0" u="none" strike="noStrike" cap="none" normalizeH="0" baseline="0" dirty="0" smtClean="0">
              <a:ln>
                <a:noFill/>
              </a:ln>
              <a:solidFill>
                <a:schemeClr val="bg1"/>
              </a:solidFill>
              <a:effectLst/>
              <a:latin typeface="Times New Roman" pitchFamily="18" charset="0"/>
              <a:ea typeface="全真中圓體" pitchFamily="49" charset="-120"/>
            </a:rPr>
            <a:t>繁星推薦</a:t>
          </a:r>
        </a:p>
      </dgm:t>
    </dgm:pt>
    <dgm:pt modelId="{C4815296-96E7-4977-A1EC-D58F617EFAA7}" type="parTrans" cxnId="{08D06503-3CD6-4416-B9F8-DCF81521B94A}">
      <dgm:prSet/>
      <dgm:spPr/>
      <dgm:t>
        <a:bodyPr/>
        <a:lstStyle/>
        <a:p>
          <a:endParaRPr lang="zh-TW" altLang="en-US"/>
        </a:p>
      </dgm:t>
    </dgm:pt>
    <dgm:pt modelId="{71CB79C4-6285-4039-B9DA-B45872F75715}" type="sibTrans" cxnId="{08D06503-3CD6-4416-B9F8-DCF81521B94A}">
      <dgm:prSet/>
      <dgm:spPr/>
      <dgm:t>
        <a:bodyPr/>
        <a:lstStyle/>
        <a:p>
          <a:endParaRPr lang="zh-TW" altLang="en-US"/>
        </a:p>
      </dgm:t>
    </dgm:pt>
    <dgm:pt modelId="{6549DB03-4FB2-4484-BB22-2DBE834C4431}">
      <dgm:prSet/>
      <dgm:spPr>
        <a:solidFill>
          <a:srgbClr val="003366"/>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b="1" i="0" u="none" strike="noStrike" cap="none" normalizeH="0" baseline="0" dirty="0" smtClean="0">
              <a:ln>
                <a:noFill/>
              </a:ln>
              <a:solidFill>
                <a:schemeClr val="bg1"/>
              </a:solidFill>
              <a:effectLst/>
              <a:latin typeface="Times New Roman" pitchFamily="18" charset="0"/>
              <a:ea typeface="全真中圓體" pitchFamily="49" charset="-120"/>
            </a:rPr>
            <a:t>個人申請</a:t>
          </a:r>
        </a:p>
      </dgm:t>
    </dgm:pt>
    <dgm:pt modelId="{9B9F5FBC-14A9-468D-9CD9-CC54214D102A}" type="parTrans" cxnId="{9545B2B8-474F-40A4-BFDB-B724DB90B68F}">
      <dgm:prSet/>
      <dgm:spPr/>
      <dgm:t>
        <a:bodyPr/>
        <a:lstStyle/>
        <a:p>
          <a:endParaRPr lang="zh-TW" altLang="en-US"/>
        </a:p>
      </dgm:t>
    </dgm:pt>
    <dgm:pt modelId="{D72E74CE-D49C-4513-8B4B-78F9D432E19B}" type="sibTrans" cxnId="{9545B2B8-474F-40A4-BFDB-B724DB90B68F}">
      <dgm:prSet/>
      <dgm:spPr/>
      <dgm:t>
        <a:bodyPr/>
        <a:lstStyle/>
        <a:p>
          <a:endParaRPr lang="zh-TW" altLang="en-US"/>
        </a:p>
      </dgm:t>
    </dgm:pt>
    <dgm:pt modelId="{2289791F-0B73-47D1-8BEA-4E98A59367A6}">
      <dgm:prSet/>
      <dgm:spPr>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b="1" i="0" u="none" strike="noStrike" cap="none" normalizeH="0" baseline="0" dirty="0" smtClean="0">
              <a:ln>
                <a:noFill/>
              </a:ln>
              <a:solidFill>
                <a:schemeClr val="bg1"/>
              </a:solidFill>
              <a:effectLst/>
              <a:latin typeface="Times New Roman" pitchFamily="18" charset="0"/>
              <a:ea typeface="全真中圓體" pitchFamily="49" charset="-120"/>
            </a:rPr>
            <a:t>考試分發</a:t>
          </a:r>
        </a:p>
      </dgm:t>
    </dgm:pt>
    <dgm:pt modelId="{33F55318-AF95-4835-9C79-8D578FFDD6A5}" type="parTrans" cxnId="{F4643971-9B4C-4B48-A3F3-01F9228F721A}">
      <dgm:prSet/>
      <dgm:spPr/>
      <dgm:t>
        <a:bodyPr/>
        <a:lstStyle/>
        <a:p>
          <a:endParaRPr lang="zh-TW" altLang="en-US"/>
        </a:p>
      </dgm:t>
    </dgm:pt>
    <dgm:pt modelId="{6FE1CA5E-C48E-4000-8E79-8AD10E2547E1}" type="sibTrans" cxnId="{F4643971-9B4C-4B48-A3F3-01F9228F721A}">
      <dgm:prSet/>
      <dgm:spPr/>
      <dgm:t>
        <a:bodyPr/>
        <a:lstStyle/>
        <a:p>
          <a:endParaRPr lang="zh-TW" altLang="en-US"/>
        </a:p>
      </dgm:t>
    </dgm:pt>
    <dgm:pt modelId="{8BF549B8-291A-474C-9C1D-BBBB2E0A31E3}">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pPr marR="0" rtl="0" eaLnBrk="1" fontAlgn="base" latinLnBrk="0" hangingPunct="1">
            <a:buClrTx/>
            <a:buSzTx/>
            <a:buFontTx/>
            <a:tabLst/>
          </a:pPr>
          <a:r>
            <a:rPr kumimoji="1" lang="zh-TW" altLang="en-US" b="1" i="0" u="none" strike="noStrike" cap="none" normalizeH="0" baseline="0" dirty="0" smtClean="0">
              <a:ln>
                <a:noFill/>
              </a:ln>
              <a:solidFill>
                <a:srgbClr val="000000"/>
              </a:solidFill>
              <a:effectLst/>
              <a:latin typeface="華康流隸體" pitchFamily="49" charset="-120"/>
              <a:ea typeface="華康流隸體" pitchFamily="49" charset="-120"/>
            </a:rPr>
            <a:t>大學入學考試分發委員會</a:t>
          </a:r>
        </a:p>
      </dgm:t>
    </dgm:pt>
    <dgm:pt modelId="{7AFA914B-6EB3-4250-AFFF-D213219F2423}" type="parTrans" cxnId="{8C0FA1AC-572B-46A9-8FD7-85FED2EF2DC4}">
      <dgm:prSet/>
      <dgm:spPr/>
      <dgm:t>
        <a:bodyPr/>
        <a:lstStyle/>
        <a:p>
          <a:endParaRPr lang="zh-TW" altLang="en-US"/>
        </a:p>
      </dgm:t>
    </dgm:pt>
    <dgm:pt modelId="{C4D5C398-A5F6-4F68-B8FC-419F98009C5B}" type="sibTrans" cxnId="{8C0FA1AC-572B-46A9-8FD7-85FED2EF2DC4}">
      <dgm:prSet/>
      <dgm:spPr/>
      <dgm:t>
        <a:bodyPr/>
        <a:lstStyle/>
        <a:p>
          <a:endParaRPr lang="zh-TW" altLang="en-US"/>
        </a:p>
      </dgm:t>
    </dgm:pt>
    <dgm:pt modelId="{AF474CD3-8B4B-45E4-B99E-3A0FCE4B610D}" type="pres">
      <dgm:prSet presAssocID="{723B94C2-518B-4331-A630-FA62D3A4212E}" presName="hierChild1" presStyleCnt="0">
        <dgm:presLayoutVars>
          <dgm:orgChart val="1"/>
          <dgm:chPref val="1"/>
          <dgm:dir/>
          <dgm:animOne val="branch"/>
          <dgm:animLvl val="lvl"/>
          <dgm:resizeHandles/>
        </dgm:presLayoutVars>
      </dgm:prSet>
      <dgm:spPr/>
      <dgm:t>
        <a:bodyPr/>
        <a:lstStyle/>
        <a:p>
          <a:endParaRPr lang="zh-TW" altLang="en-US"/>
        </a:p>
      </dgm:t>
    </dgm:pt>
    <dgm:pt modelId="{24BBB759-6E33-4955-A96D-B8299F9CF388}" type="pres">
      <dgm:prSet presAssocID="{EF9AB016-D23E-487E-B3D1-778BAFC1253B}" presName="hierRoot1" presStyleCnt="0">
        <dgm:presLayoutVars>
          <dgm:hierBranch/>
        </dgm:presLayoutVars>
      </dgm:prSet>
      <dgm:spPr/>
    </dgm:pt>
    <dgm:pt modelId="{7F64493C-83CA-4621-A29A-AC8DAE69CF22}" type="pres">
      <dgm:prSet presAssocID="{EF9AB016-D23E-487E-B3D1-778BAFC1253B}" presName="rootComposite1" presStyleCnt="0"/>
      <dgm:spPr/>
    </dgm:pt>
    <dgm:pt modelId="{FBA19C39-1847-4924-9C0D-0E073137D643}" type="pres">
      <dgm:prSet presAssocID="{EF9AB016-D23E-487E-B3D1-778BAFC1253B}" presName="rootText1" presStyleLbl="node0" presStyleIdx="0" presStyleCnt="2" custScaleX="248282" custLinFactNeighborX="-63594" custLinFactNeighborY="-12186">
        <dgm:presLayoutVars>
          <dgm:chPref val="3"/>
        </dgm:presLayoutVars>
      </dgm:prSet>
      <dgm:spPr/>
      <dgm:t>
        <a:bodyPr/>
        <a:lstStyle/>
        <a:p>
          <a:endParaRPr lang="zh-TW" altLang="en-US"/>
        </a:p>
      </dgm:t>
    </dgm:pt>
    <dgm:pt modelId="{0859C794-98AF-4895-A0A5-EBA27035E6DF}" type="pres">
      <dgm:prSet presAssocID="{EF9AB016-D23E-487E-B3D1-778BAFC1253B}" presName="rootConnector1" presStyleLbl="node1" presStyleIdx="0" presStyleCnt="0"/>
      <dgm:spPr/>
      <dgm:t>
        <a:bodyPr/>
        <a:lstStyle/>
        <a:p>
          <a:endParaRPr lang="zh-TW" altLang="en-US"/>
        </a:p>
      </dgm:t>
    </dgm:pt>
    <dgm:pt modelId="{16EE6F8B-BB4F-4A0C-AA49-827EC39DD4D2}" type="pres">
      <dgm:prSet presAssocID="{EF9AB016-D23E-487E-B3D1-778BAFC1253B}" presName="hierChild2" presStyleCnt="0"/>
      <dgm:spPr/>
    </dgm:pt>
    <dgm:pt modelId="{B669D732-23E5-4BB8-A20E-C6C6A492BE11}" type="pres">
      <dgm:prSet presAssocID="{C4815296-96E7-4977-A1EC-D58F617EFAA7}" presName="Name35" presStyleLbl="parChTrans1D2" presStyleIdx="0" presStyleCnt="3"/>
      <dgm:spPr/>
      <dgm:t>
        <a:bodyPr/>
        <a:lstStyle/>
        <a:p>
          <a:endParaRPr lang="zh-TW" altLang="en-US"/>
        </a:p>
      </dgm:t>
    </dgm:pt>
    <dgm:pt modelId="{04A52C7E-F8A1-41DB-926A-CE1095FB9440}" type="pres">
      <dgm:prSet presAssocID="{F9ECAE68-4E0A-4BA1-9748-D61D0678CA8F}" presName="hierRoot2" presStyleCnt="0">
        <dgm:presLayoutVars>
          <dgm:hierBranch/>
        </dgm:presLayoutVars>
      </dgm:prSet>
      <dgm:spPr/>
    </dgm:pt>
    <dgm:pt modelId="{3782D0C8-9B94-4F04-A88A-52FFF6BEF20D}" type="pres">
      <dgm:prSet presAssocID="{F9ECAE68-4E0A-4BA1-9748-D61D0678CA8F}" presName="rootComposite" presStyleCnt="0"/>
      <dgm:spPr/>
    </dgm:pt>
    <dgm:pt modelId="{84AE1919-C463-40CF-AAF5-A28C0E4F5EBC}" type="pres">
      <dgm:prSet presAssocID="{F9ECAE68-4E0A-4BA1-9748-D61D0678CA8F}" presName="rootText" presStyleLbl="node2" presStyleIdx="0" presStyleCnt="3" custScaleX="117983" custLinFactNeighborX="-6209" custLinFactNeighborY="-8865">
        <dgm:presLayoutVars>
          <dgm:chPref val="3"/>
        </dgm:presLayoutVars>
      </dgm:prSet>
      <dgm:spPr/>
      <dgm:t>
        <a:bodyPr/>
        <a:lstStyle/>
        <a:p>
          <a:endParaRPr lang="zh-TW" altLang="en-US"/>
        </a:p>
      </dgm:t>
    </dgm:pt>
    <dgm:pt modelId="{F2FEDD83-EA71-4EDE-B2FD-4A450682B1A4}" type="pres">
      <dgm:prSet presAssocID="{F9ECAE68-4E0A-4BA1-9748-D61D0678CA8F}" presName="rootConnector" presStyleLbl="node2" presStyleIdx="0" presStyleCnt="3"/>
      <dgm:spPr/>
      <dgm:t>
        <a:bodyPr/>
        <a:lstStyle/>
        <a:p>
          <a:endParaRPr lang="zh-TW" altLang="en-US"/>
        </a:p>
      </dgm:t>
    </dgm:pt>
    <dgm:pt modelId="{452B4F6C-C8AA-4071-A24B-0AF71DDA8624}" type="pres">
      <dgm:prSet presAssocID="{F9ECAE68-4E0A-4BA1-9748-D61D0678CA8F}" presName="hierChild4" presStyleCnt="0"/>
      <dgm:spPr/>
    </dgm:pt>
    <dgm:pt modelId="{A59581C5-3AE1-4CE2-BCD5-25CA1893025D}" type="pres">
      <dgm:prSet presAssocID="{F9ECAE68-4E0A-4BA1-9748-D61D0678CA8F}" presName="hierChild5" presStyleCnt="0"/>
      <dgm:spPr/>
    </dgm:pt>
    <dgm:pt modelId="{DB926CC8-83FE-466F-BADD-E6A120E19C00}" type="pres">
      <dgm:prSet presAssocID="{9B9F5FBC-14A9-468D-9CD9-CC54214D102A}" presName="Name35" presStyleLbl="parChTrans1D2" presStyleIdx="1" presStyleCnt="3"/>
      <dgm:spPr/>
      <dgm:t>
        <a:bodyPr/>
        <a:lstStyle/>
        <a:p>
          <a:endParaRPr lang="zh-TW" altLang="en-US"/>
        </a:p>
      </dgm:t>
    </dgm:pt>
    <dgm:pt modelId="{F7B54972-50D8-4CF7-897C-C0FF02EB85E6}" type="pres">
      <dgm:prSet presAssocID="{6549DB03-4FB2-4484-BB22-2DBE834C4431}" presName="hierRoot2" presStyleCnt="0">
        <dgm:presLayoutVars>
          <dgm:hierBranch/>
        </dgm:presLayoutVars>
      </dgm:prSet>
      <dgm:spPr/>
    </dgm:pt>
    <dgm:pt modelId="{F07F41C1-40A7-4628-8748-7347DB2497BF}" type="pres">
      <dgm:prSet presAssocID="{6549DB03-4FB2-4484-BB22-2DBE834C4431}" presName="rootComposite" presStyleCnt="0"/>
      <dgm:spPr/>
    </dgm:pt>
    <dgm:pt modelId="{69F89C52-24EF-46F6-B728-0F002D27870D}" type="pres">
      <dgm:prSet presAssocID="{6549DB03-4FB2-4484-BB22-2DBE834C4431}" presName="rootText" presStyleLbl="node2" presStyleIdx="1" presStyleCnt="3" custScaleX="139401" custLinFactNeighborX="78846" custLinFactNeighborY="-8865">
        <dgm:presLayoutVars>
          <dgm:chPref val="3"/>
        </dgm:presLayoutVars>
      </dgm:prSet>
      <dgm:spPr/>
      <dgm:t>
        <a:bodyPr/>
        <a:lstStyle/>
        <a:p>
          <a:endParaRPr lang="zh-TW" altLang="en-US"/>
        </a:p>
      </dgm:t>
    </dgm:pt>
    <dgm:pt modelId="{298C8ADE-5839-4897-B93E-2F68827CD289}" type="pres">
      <dgm:prSet presAssocID="{6549DB03-4FB2-4484-BB22-2DBE834C4431}" presName="rootConnector" presStyleLbl="node2" presStyleIdx="1" presStyleCnt="3"/>
      <dgm:spPr/>
      <dgm:t>
        <a:bodyPr/>
        <a:lstStyle/>
        <a:p>
          <a:endParaRPr lang="zh-TW" altLang="en-US"/>
        </a:p>
      </dgm:t>
    </dgm:pt>
    <dgm:pt modelId="{EEE9D1E9-475B-4166-9A84-0B82F84F96E9}" type="pres">
      <dgm:prSet presAssocID="{6549DB03-4FB2-4484-BB22-2DBE834C4431}" presName="hierChild4" presStyleCnt="0"/>
      <dgm:spPr/>
    </dgm:pt>
    <dgm:pt modelId="{7E3BDEC7-C3CC-4850-A7CF-A2507F0247BE}" type="pres">
      <dgm:prSet presAssocID="{6549DB03-4FB2-4484-BB22-2DBE834C4431}" presName="hierChild5" presStyleCnt="0"/>
      <dgm:spPr/>
    </dgm:pt>
    <dgm:pt modelId="{1C59CECE-F1CF-46FD-8968-8DCF66DDBB12}" type="pres">
      <dgm:prSet presAssocID="{33F55318-AF95-4835-9C79-8D578FFDD6A5}" presName="Name35" presStyleLbl="parChTrans1D2" presStyleIdx="2" presStyleCnt="3"/>
      <dgm:spPr/>
      <dgm:t>
        <a:bodyPr/>
        <a:lstStyle/>
        <a:p>
          <a:endParaRPr lang="zh-TW" altLang="en-US"/>
        </a:p>
      </dgm:t>
    </dgm:pt>
    <dgm:pt modelId="{DFEECE2E-98BC-4E31-934D-909DC26714E0}" type="pres">
      <dgm:prSet presAssocID="{2289791F-0B73-47D1-8BEA-4E98A59367A6}" presName="hierRoot2" presStyleCnt="0">
        <dgm:presLayoutVars>
          <dgm:hierBranch/>
        </dgm:presLayoutVars>
      </dgm:prSet>
      <dgm:spPr/>
    </dgm:pt>
    <dgm:pt modelId="{B262F967-2E01-4C8E-A3D3-6ED59EF2438D}" type="pres">
      <dgm:prSet presAssocID="{2289791F-0B73-47D1-8BEA-4E98A59367A6}" presName="rootComposite" presStyleCnt="0"/>
      <dgm:spPr/>
    </dgm:pt>
    <dgm:pt modelId="{A8045C05-94C1-40DC-9DD6-B63D41F94CCA}" type="pres">
      <dgm:prSet presAssocID="{2289791F-0B73-47D1-8BEA-4E98A59367A6}" presName="rootText" presStyleLbl="node2" presStyleIdx="2" presStyleCnt="3" custScaleX="184771" custLinFactX="90923" custLinFactNeighborX="100000" custLinFactNeighborY="-8865">
        <dgm:presLayoutVars>
          <dgm:chPref val="3"/>
        </dgm:presLayoutVars>
      </dgm:prSet>
      <dgm:spPr/>
      <dgm:t>
        <a:bodyPr/>
        <a:lstStyle/>
        <a:p>
          <a:endParaRPr lang="zh-TW" altLang="en-US"/>
        </a:p>
      </dgm:t>
    </dgm:pt>
    <dgm:pt modelId="{D318A9BC-9139-4F00-93FA-DFEDCFC11E9D}" type="pres">
      <dgm:prSet presAssocID="{2289791F-0B73-47D1-8BEA-4E98A59367A6}" presName="rootConnector" presStyleLbl="node2" presStyleIdx="2" presStyleCnt="3"/>
      <dgm:spPr/>
      <dgm:t>
        <a:bodyPr/>
        <a:lstStyle/>
        <a:p>
          <a:endParaRPr lang="zh-TW" altLang="en-US"/>
        </a:p>
      </dgm:t>
    </dgm:pt>
    <dgm:pt modelId="{0C276C67-D0E7-4BC9-B8F4-801429DA067B}" type="pres">
      <dgm:prSet presAssocID="{2289791F-0B73-47D1-8BEA-4E98A59367A6}" presName="hierChild4" presStyleCnt="0"/>
      <dgm:spPr/>
    </dgm:pt>
    <dgm:pt modelId="{DACDDBF0-54C0-4604-9AC9-6F5BF9F26196}" type="pres">
      <dgm:prSet presAssocID="{2289791F-0B73-47D1-8BEA-4E98A59367A6}" presName="hierChild5" presStyleCnt="0"/>
      <dgm:spPr/>
    </dgm:pt>
    <dgm:pt modelId="{C3EFF543-AA9D-4B3F-9BDC-383C4E08AA7E}" type="pres">
      <dgm:prSet presAssocID="{EF9AB016-D23E-487E-B3D1-778BAFC1253B}" presName="hierChild3" presStyleCnt="0"/>
      <dgm:spPr/>
    </dgm:pt>
    <dgm:pt modelId="{CD1F70D7-1DAF-44B0-A82B-06CA3C41BB81}" type="pres">
      <dgm:prSet presAssocID="{8BF549B8-291A-474C-9C1D-BBBB2E0A31E3}" presName="hierRoot1" presStyleCnt="0">
        <dgm:presLayoutVars>
          <dgm:hierBranch val="init"/>
        </dgm:presLayoutVars>
      </dgm:prSet>
      <dgm:spPr/>
    </dgm:pt>
    <dgm:pt modelId="{F025DC7F-8BE6-4127-A7A5-A656D5FDBF38}" type="pres">
      <dgm:prSet presAssocID="{8BF549B8-291A-474C-9C1D-BBBB2E0A31E3}" presName="rootComposite1" presStyleCnt="0"/>
      <dgm:spPr/>
    </dgm:pt>
    <dgm:pt modelId="{3CFAE537-F8DB-4E40-90E5-67D39C328B9D}" type="pres">
      <dgm:prSet presAssocID="{8BF549B8-291A-474C-9C1D-BBBB2E0A31E3}" presName="rootText1" presStyleLbl="node0" presStyleIdx="1" presStyleCnt="2" custScaleX="260344" custLinFactNeighborX="23581" custLinFactNeighborY="-76">
        <dgm:presLayoutVars>
          <dgm:chPref val="3"/>
        </dgm:presLayoutVars>
      </dgm:prSet>
      <dgm:spPr/>
      <dgm:t>
        <a:bodyPr/>
        <a:lstStyle/>
        <a:p>
          <a:endParaRPr lang="zh-TW" altLang="en-US"/>
        </a:p>
      </dgm:t>
    </dgm:pt>
    <dgm:pt modelId="{003E1E3D-328F-4630-9A5C-CDA89D4BDE21}" type="pres">
      <dgm:prSet presAssocID="{8BF549B8-291A-474C-9C1D-BBBB2E0A31E3}" presName="rootConnector1" presStyleLbl="node1" presStyleIdx="0" presStyleCnt="0"/>
      <dgm:spPr/>
      <dgm:t>
        <a:bodyPr/>
        <a:lstStyle/>
        <a:p>
          <a:endParaRPr lang="zh-TW" altLang="en-US"/>
        </a:p>
      </dgm:t>
    </dgm:pt>
    <dgm:pt modelId="{DAD36289-9551-4BFC-A2BE-E0417BD82A84}" type="pres">
      <dgm:prSet presAssocID="{8BF549B8-291A-474C-9C1D-BBBB2E0A31E3}" presName="hierChild2" presStyleCnt="0"/>
      <dgm:spPr/>
    </dgm:pt>
    <dgm:pt modelId="{B3AD7BD4-3C57-4194-882D-3AFE05B0B6B6}" type="pres">
      <dgm:prSet presAssocID="{8BF549B8-291A-474C-9C1D-BBBB2E0A31E3}" presName="hierChild3" presStyleCnt="0"/>
      <dgm:spPr/>
    </dgm:pt>
  </dgm:ptLst>
  <dgm:cxnLst>
    <dgm:cxn modelId="{383453BC-A919-4FE8-87F2-5FFE766B2F29}" type="presOf" srcId="{8BF549B8-291A-474C-9C1D-BBBB2E0A31E3}" destId="{3CFAE537-F8DB-4E40-90E5-67D39C328B9D}" srcOrd="0" destOrd="0" presId="urn:microsoft.com/office/officeart/2005/8/layout/orgChart1"/>
    <dgm:cxn modelId="{ACCC464E-E8D3-4A4C-8F1D-8DA8F62ADEC1}" type="presOf" srcId="{2289791F-0B73-47D1-8BEA-4E98A59367A6}" destId="{A8045C05-94C1-40DC-9DD6-B63D41F94CCA}" srcOrd="0" destOrd="0" presId="urn:microsoft.com/office/officeart/2005/8/layout/orgChart1"/>
    <dgm:cxn modelId="{DA1C09AD-2690-47A0-BC53-E7D79B367D4B}" type="presOf" srcId="{2289791F-0B73-47D1-8BEA-4E98A59367A6}" destId="{D318A9BC-9139-4F00-93FA-DFEDCFC11E9D}" srcOrd="1" destOrd="0" presId="urn:microsoft.com/office/officeart/2005/8/layout/orgChart1"/>
    <dgm:cxn modelId="{236C83E1-152B-42A6-95C6-8BC3A5E0BDD8}" type="presOf" srcId="{C4815296-96E7-4977-A1EC-D58F617EFAA7}" destId="{B669D732-23E5-4BB8-A20E-C6C6A492BE11}" srcOrd="0" destOrd="0" presId="urn:microsoft.com/office/officeart/2005/8/layout/orgChart1"/>
    <dgm:cxn modelId="{08D06503-3CD6-4416-B9F8-DCF81521B94A}" srcId="{EF9AB016-D23E-487E-B3D1-778BAFC1253B}" destId="{F9ECAE68-4E0A-4BA1-9748-D61D0678CA8F}" srcOrd="0" destOrd="0" parTransId="{C4815296-96E7-4977-A1EC-D58F617EFAA7}" sibTransId="{71CB79C4-6285-4039-B9DA-B45872F75715}"/>
    <dgm:cxn modelId="{BAB6C421-032C-4454-97F2-E13B8621F9A9}" type="presOf" srcId="{F9ECAE68-4E0A-4BA1-9748-D61D0678CA8F}" destId="{84AE1919-C463-40CF-AAF5-A28C0E4F5EBC}" srcOrd="0" destOrd="0" presId="urn:microsoft.com/office/officeart/2005/8/layout/orgChart1"/>
    <dgm:cxn modelId="{8C0FA1AC-572B-46A9-8FD7-85FED2EF2DC4}" srcId="{723B94C2-518B-4331-A630-FA62D3A4212E}" destId="{8BF549B8-291A-474C-9C1D-BBBB2E0A31E3}" srcOrd="1" destOrd="0" parTransId="{7AFA914B-6EB3-4250-AFFF-D213219F2423}" sibTransId="{C4D5C398-A5F6-4F68-B8FC-419F98009C5B}"/>
    <dgm:cxn modelId="{81E76A28-AA0F-4332-A4BF-DCB6D9F7BCA2}" srcId="{723B94C2-518B-4331-A630-FA62D3A4212E}" destId="{EF9AB016-D23E-487E-B3D1-778BAFC1253B}" srcOrd="0" destOrd="0" parTransId="{F7942A3A-F1A2-4E7C-8396-BB4BAC6A2D38}" sibTransId="{1E0E5CC4-58EC-4EDC-9CC3-96C8672FA84B}"/>
    <dgm:cxn modelId="{D479A5BE-6CEC-41CB-BF6E-51B23670D8DF}" type="presOf" srcId="{6549DB03-4FB2-4484-BB22-2DBE834C4431}" destId="{69F89C52-24EF-46F6-B728-0F002D27870D}" srcOrd="0" destOrd="0" presId="urn:microsoft.com/office/officeart/2005/8/layout/orgChart1"/>
    <dgm:cxn modelId="{22521B00-E1D2-424D-8EBA-E8C9E97E55F5}" type="presOf" srcId="{8BF549B8-291A-474C-9C1D-BBBB2E0A31E3}" destId="{003E1E3D-328F-4630-9A5C-CDA89D4BDE21}" srcOrd="1" destOrd="0" presId="urn:microsoft.com/office/officeart/2005/8/layout/orgChart1"/>
    <dgm:cxn modelId="{E60CF76B-905D-4DBA-AC08-CE420DCE0845}" type="presOf" srcId="{9B9F5FBC-14A9-468D-9CD9-CC54214D102A}" destId="{DB926CC8-83FE-466F-BADD-E6A120E19C00}" srcOrd="0" destOrd="0" presId="urn:microsoft.com/office/officeart/2005/8/layout/orgChart1"/>
    <dgm:cxn modelId="{894FCD3B-0235-4EA9-9F25-6CC557E69797}" type="presOf" srcId="{6549DB03-4FB2-4484-BB22-2DBE834C4431}" destId="{298C8ADE-5839-4897-B93E-2F68827CD289}" srcOrd="1" destOrd="0" presId="urn:microsoft.com/office/officeart/2005/8/layout/orgChart1"/>
    <dgm:cxn modelId="{736C76B0-4F50-44A6-ADA7-7EB597369C58}" type="presOf" srcId="{F9ECAE68-4E0A-4BA1-9748-D61D0678CA8F}" destId="{F2FEDD83-EA71-4EDE-B2FD-4A450682B1A4}" srcOrd="1" destOrd="0" presId="urn:microsoft.com/office/officeart/2005/8/layout/orgChart1"/>
    <dgm:cxn modelId="{E4811D2F-DE13-4543-A828-ACFC6FB995BB}" type="presOf" srcId="{33F55318-AF95-4835-9C79-8D578FFDD6A5}" destId="{1C59CECE-F1CF-46FD-8968-8DCF66DDBB12}" srcOrd="0" destOrd="0" presId="urn:microsoft.com/office/officeart/2005/8/layout/orgChart1"/>
    <dgm:cxn modelId="{B1FB2C72-6186-4351-A585-48C7F805786D}" type="presOf" srcId="{723B94C2-518B-4331-A630-FA62D3A4212E}" destId="{AF474CD3-8B4B-45E4-B99E-3A0FCE4B610D}" srcOrd="0" destOrd="0" presId="urn:microsoft.com/office/officeart/2005/8/layout/orgChart1"/>
    <dgm:cxn modelId="{9545B2B8-474F-40A4-BFDB-B724DB90B68F}" srcId="{EF9AB016-D23E-487E-B3D1-778BAFC1253B}" destId="{6549DB03-4FB2-4484-BB22-2DBE834C4431}" srcOrd="1" destOrd="0" parTransId="{9B9F5FBC-14A9-468D-9CD9-CC54214D102A}" sibTransId="{D72E74CE-D49C-4513-8B4B-78F9D432E19B}"/>
    <dgm:cxn modelId="{10DF86AF-7554-48BD-B6FE-C013C240A683}" type="presOf" srcId="{EF9AB016-D23E-487E-B3D1-778BAFC1253B}" destId="{0859C794-98AF-4895-A0A5-EBA27035E6DF}" srcOrd="1" destOrd="0" presId="urn:microsoft.com/office/officeart/2005/8/layout/orgChart1"/>
    <dgm:cxn modelId="{CA931E84-8E04-4E5E-834B-9489C2D4EBBD}" type="presOf" srcId="{EF9AB016-D23E-487E-B3D1-778BAFC1253B}" destId="{FBA19C39-1847-4924-9C0D-0E073137D643}" srcOrd="0" destOrd="0" presId="urn:microsoft.com/office/officeart/2005/8/layout/orgChart1"/>
    <dgm:cxn modelId="{F4643971-9B4C-4B48-A3F3-01F9228F721A}" srcId="{EF9AB016-D23E-487E-B3D1-778BAFC1253B}" destId="{2289791F-0B73-47D1-8BEA-4E98A59367A6}" srcOrd="2" destOrd="0" parTransId="{33F55318-AF95-4835-9C79-8D578FFDD6A5}" sibTransId="{6FE1CA5E-C48E-4000-8E79-8AD10E2547E1}"/>
    <dgm:cxn modelId="{EB2C9C86-5037-4ADB-BD74-1DF9705A5B5A}" type="presParOf" srcId="{AF474CD3-8B4B-45E4-B99E-3A0FCE4B610D}" destId="{24BBB759-6E33-4955-A96D-B8299F9CF388}" srcOrd="0" destOrd="0" presId="urn:microsoft.com/office/officeart/2005/8/layout/orgChart1"/>
    <dgm:cxn modelId="{1D4245EF-5B60-4FFD-9F6C-B9CB40764C9B}" type="presParOf" srcId="{24BBB759-6E33-4955-A96D-B8299F9CF388}" destId="{7F64493C-83CA-4621-A29A-AC8DAE69CF22}" srcOrd="0" destOrd="0" presId="urn:microsoft.com/office/officeart/2005/8/layout/orgChart1"/>
    <dgm:cxn modelId="{C141A6C1-5609-4738-8535-17DBDB99244A}" type="presParOf" srcId="{7F64493C-83CA-4621-A29A-AC8DAE69CF22}" destId="{FBA19C39-1847-4924-9C0D-0E073137D643}" srcOrd="0" destOrd="0" presId="urn:microsoft.com/office/officeart/2005/8/layout/orgChart1"/>
    <dgm:cxn modelId="{3FC18A74-4624-437D-9320-D3CEA44EB7EE}" type="presParOf" srcId="{7F64493C-83CA-4621-A29A-AC8DAE69CF22}" destId="{0859C794-98AF-4895-A0A5-EBA27035E6DF}" srcOrd="1" destOrd="0" presId="urn:microsoft.com/office/officeart/2005/8/layout/orgChart1"/>
    <dgm:cxn modelId="{CA467FF1-013F-4D24-A5A2-541486CB1E8E}" type="presParOf" srcId="{24BBB759-6E33-4955-A96D-B8299F9CF388}" destId="{16EE6F8B-BB4F-4A0C-AA49-827EC39DD4D2}" srcOrd="1" destOrd="0" presId="urn:microsoft.com/office/officeart/2005/8/layout/orgChart1"/>
    <dgm:cxn modelId="{A229C78E-5BC9-4278-8BF2-EF1D683D4BAC}" type="presParOf" srcId="{16EE6F8B-BB4F-4A0C-AA49-827EC39DD4D2}" destId="{B669D732-23E5-4BB8-A20E-C6C6A492BE11}" srcOrd="0" destOrd="0" presId="urn:microsoft.com/office/officeart/2005/8/layout/orgChart1"/>
    <dgm:cxn modelId="{674CE73D-7F1E-4A7E-A197-38A79FDF5592}" type="presParOf" srcId="{16EE6F8B-BB4F-4A0C-AA49-827EC39DD4D2}" destId="{04A52C7E-F8A1-41DB-926A-CE1095FB9440}" srcOrd="1" destOrd="0" presId="urn:microsoft.com/office/officeart/2005/8/layout/orgChart1"/>
    <dgm:cxn modelId="{71853F9D-3822-4FB1-AE79-A1FCDB4691F2}" type="presParOf" srcId="{04A52C7E-F8A1-41DB-926A-CE1095FB9440}" destId="{3782D0C8-9B94-4F04-A88A-52FFF6BEF20D}" srcOrd="0" destOrd="0" presId="urn:microsoft.com/office/officeart/2005/8/layout/orgChart1"/>
    <dgm:cxn modelId="{3F1F6473-2FB0-42E7-9859-F5DE4FFFC02D}" type="presParOf" srcId="{3782D0C8-9B94-4F04-A88A-52FFF6BEF20D}" destId="{84AE1919-C463-40CF-AAF5-A28C0E4F5EBC}" srcOrd="0" destOrd="0" presId="urn:microsoft.com/office/officeart/2005/8/layout/orgChart1"/>
    <dgm:cxn modelId="{4B229496-7658-4665-A018-134DC703AE61}" type="presParOf" srcId="{3782D0C8-9B94-4F04-A88A-52FFF6BEF20D}" destId="{F2FEDD83-EA71-4EDE-B2FD-4A450682B1A4}" srcOrd="1" destOrd="0" presId="urn:microsoft.com/office/officeart/2005/8/layout/orgChart1"/>
    <dgm:cxn modelId="{60CDC7CB-1B12-43B2-9FE9-6C08BA847153}" type="presParOf" srcId="{04A52C7E-F8A1-41DB-926A-CE1095FB9440}" destId="{452B4F6C-C8AA-4071-A24B-0AF71DDA8624}" srcOrd="1" destOrd="0" presId="urn:microsoft.com/office/officeart/2005/8/layout/orgChart1"/>
    <dgm:cxn modelId="{D40E7204-8718-448D-A4E5-50183FCF40E7}" type="presParOf" srcId="{04A52C7E-F8A1-41DB-926A-CE1095FB9440}" destId="{A59581C5-3AE1-4CE2-BCD5-25CA1893025D}" srcOrd="2" destOrd="0" presId="urn:microsoft.com/office/officeart/2005/8/layout/orgChart1"/>
    <dgm:cxn modelId="{724491F9-192B-48B3-BC1C-7D99A1DA3D97}" type="presParOf" srcId="{16EE6F8B-BB4F-4A0C-AA49-827EC39DD4D2}" destId="{DB926CC8-83FE-466F-BADD-E6A120E19C00}" srcOrd="2" destOrd="0" presId="urn:microsoft.com/office/officeart/2005/8/layout/orgChart1"/>
    <dgm:cxn modelId="{36B8CE74-5819-428B-B609-F5C32881117B}" type="presParOf" srcId="{16EE6F8B-BB4F-4A0C-AA49-827EC39DD4D2}" destId="{F7B54972-50D8-4CF7-897C-C0FF02EB85E6}" srcOrd="3" destOrd="0" presId="urn:microsoft.com/office/officeart/2005/8/layout/orgChart1"/>
    <dgm:cxn modelId="{DA7286F3-7B31-434E-AC88-8F70522B457A}" type="presParOf" srcId="{F7B54972-50D8-4CF7-897C-C0FF02EB85E6}" destId="{F07F41C1-40A7-4628-8748-7347DB2497BF}" srcOrd="0" destOrd="0" presId="urn:microsoft.com/office/officeart/2005/8/layout/orgChart1"/>
    <dgm:cxn modelId="{CE32785C-F517-40A9-B682-54CD33611853}" type="presParOf" srcId="{F07F41C1-40A7-4628-8748-7347DB2497BF}" destId="{69F89C52-24EF-46F6-B728-0F002D27870D}" srcOrd="0" destOrd="0" presId="urn:microsoft.com/office/officeart/2005/8/layout/orgChart1"/>
    <dgm:cxn modelId="{5FF7D25E-9459-4194-87D3-810DBE747589}" type="presParOf" srcId="{F07F41C1-40A7-4628-8748-7347DB2497BF}" destId="{298C8ADE-5839-4897-B93E-2F68827CD289}" srcOrd="1" destOrd="0" presId="urn:microsoft.com/office/officeart/2005/8/layout/orgChart1"/>
    <dgm:cxn modelId="{B09E3967-1F29-4F11-ADD6-345C4BEA99ED}" type="presParOf" srcId="{F7B54972-50D8-4CF7-897C-C0FF02EB85E6}" destId="{EEE9D1E9-475B-4166-9A84-0B82F84F96E9}" srcOrd="1" destOrd="0" presId="urn:microsoft.com/office/officeart/2005/8/layout/orgChart1"/>
    <dgm:cxn modelId="{5990C0EC-A7E0-4213-8289-D9A015282DB4}" type="presParOf" srcId="{F7B54972-50D8-4CF7-897C-C0FF02EB85E6}" destId="{7E3BDEC7-C3CC-4850-A7CF-A2507F0247BE}" srcOrd="2" destOrd="0" presId="urn:microsoft.com/office/officeart/2005/8/layout/orgChart1"/>
    <dgm:cxn modelId="{739643E5-A107-4922-BC1D-676D9A3556A9}" type="presParOf" srcId="{16EE6F8B-BB4F-4A0C-AA49-827EC39DD4D2}" destId="{1C59CECE-F1CF-46FD-8968-8DCF66DDBB12}" srcOrd="4" destOrd="0" presId="urn:microsoft.com/office/officeart/2005/8/layout/orgChart1"/>
    <dgm:cxn modelId="{0E62A77C-FA22-4E39-A4AD-02257D55BB86}" type="presParOf" srcId="{16EE6F8B-BB4F-4A0C-AA49-827EC39DD4D2}" destId="{DFEECE2E-98BC-4E31-934D-909DC26714E0}" srcOrd="5" destOrd="0" presId="urn:microsoft.com/office/officeart/2005/8/layout/orgChart1"/>
    <dgm:cxn modelId="{B0C0BE1F-2627-4ABF-9AC6-E68114EE541D}" type="presParOf" srcId="{DFEECE2E-98BC-4E31-934D-909DC26714E0}" destId="{B262F967-2E01-4C8E-A3D3-6ED59EF2438D}" srcOrd="0" destOrd="0" presId="urn:microsoft.com/office/officeart/2005/8/layout/orgChart1"/>
    <dgm:cxn modelId="{FFC7EDAC-E981-4C97-B5A7-C3814B5C615D}" type="presParOf" srcId="{B262F967-2E01-4C8E-A3D3-6ED59EF2438D}" destId="{A8045C05-94C1-40DC-9DD6-B63D41F94CCA}" srcOrd="0" destOrd="0" presId="urn:microsoft.com/office/officeart/2005/8/layout/orgChart1"/>
    <dgm:cxn modelId="{F4AA989D-0B84-4D91-88ED-DE962B33289E}" type="presParOf" srcId="{B262F967-2E01-4C8E-A3D3-6ED59EF2438D}" destId="{D318A9BC-9139-4F00-93FA-DFEDCFC11E9D}" srcOrd="1" destOrd="0" presId="urn:microsoft.com/office/officeart/2005/8/layout/orgChart1"/>
    <dgm:cxn modelId="{936C3C7C-F195-439D-913D-E7C5FB257E03}" type="presParOf" srcId="{DFEECE2E-98BC-4E31-934D-909DC26714E0}" destId="{0C276C67-D0E7-4BC9-B8F4-801429DA067B}" srcOrd="1" destOrd="0" presId="urn:microsoft.com/office/officeart/2005/8/layout/orgChart1"/>
    <dgm:cxn modelId="{2C9C4DE7-FD19-42EA-A460-1995CC0B64EB}" type="presParOf" srcId="{DFEECE2E-98BC-4E31-934D-909DC26714E0}" destId="{DACDDBF0-54C0-4604-9AC9-6F5BF9F26196}" srcOrd="2" destOrd="0" presId="urn:microsoft.com/office/officeart/2005/8/layout/orgChart1"/>
    <dgm:cxn modelId="{58B6DA31-539C-4560-A056-C74A01CC61A7}" type="presParOf" srcId="{24BBB759-6E33-4955-A96D-B8299F9CF388}" destId="{C3EFF543-AA9D-4B3F-9BDC-383C4E08AA7E}" srcOrd="2" destOrd="0" presId="urn:microsoft.com/office/officeart/2005/8/layout/orgChart1"/>
    <dgm:cxn modelId="{0A911D10-6BA9-4948-8F76-DE798DBAC588}" type="presParOf" srcId="{AF474CD3-8B4B-45E4-B99E-3A0FCE4B610D}" destId="{CD1F70D7-1DAF-44B0-A82B-06CA3C41BB81}" srcOrd="1" destOrd="0" presId="urn:microsoft.com/office/officeart/2005/8/layout/orgChart1"/>
    <dgm:cxn modelId="{32686C98-08D1-48D5-BA0B-19CA8263359D}" type="presParOf" srcId="{CD1F70D7-1DAF-44B0-A82B-06CA3C41BB81}" destId="{F025DC7F-8BE6-4127-A7A5-A656D5FDBF38}" srcOrd="0" destOrd="0" presId="urn:microsoft.com/office/officeart/2005/8/layout/orgChart1"/>
    <dgm:cxn modelId="{6704E0CB-157D-46FE-A794-048079E2FFE4}" type="presParOf" srcId="{F025DC7F-8BE6-4127-A7A5-A656D5FDBF38}" destId="{3CFAE537-F8DB-4E40-90E5-67D39C328B9D}" srcOrd="0" destOrd="0" presId="urn:microsoft.com/office/officeart/2005/8/layout/orgChart1"/>
    <dgm:cxn modelId="{78A3280F-7DA9-44DE-A961-EFF589C4D4EE}" type="presParOf" srcId="{F025DC7F-8BE6-4127-A7A5-A656D5FDBF38}" destId="{003E1E3D-328F-4630-9A5C-CDA89D4BDE21}" srcOrd="1" destOrd="0" presId="urn:microsoft.com/office/officeart/2005/8/layout/orgChart1"/>
    <dgm:cxn modelId="{CF021AEB-3726-4E63-BE41-F86DF4E695C5}" type="presParOf" srcId="{CD1F70D7-1DAF-44B0-A82B-06CA3C41BB81}" destId="{DAD36289-9551-4BFC-A2BE-E0417BD82A84}" srcOrd="1" destOrd="0" presId="urn:microsoft.com/office/officeart/2005/8/layout/orgChart1"/>
    <dgm:cxn modelId="{7D8D369D-87F8-4C6C-860A-C8283C1EB207}" type="presParOf" srcId="{CD1F70D7-1DAF-44B0-A82B-06CA3C41BB81}" destId="{B3AD7BD4-3C57-4194-882D-3AFE05B0B6B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D97769-19F3-4663-9ED9-5DF9614106EB}" type="doc">
      <dgm:prSet loTypeId="urn:microsoft.com/office/officeart/2005/8/layout/hProcess9" loCatId="process" qsTypeId="urn:microsoft.com/office/officeart/2005/8/quickstyle/simple1#1" qsCatId="simple" csTypeId="urn:microsoft.com/office/officeart/2005/8/colors/accent1_2#5" csCatId="accent1" phldr="1"/>
      <dgm:spPr/>
      <dgm:t>
        <a:bodyPr/>
        <a:lstStyle/>
        <a:p>
          <a:endParaRPr lang="zh-TW" altLang="en-US"/>
        </a:p>
      </dgm:t>
    </dgm:pt>
    <dgm:pt modelId="{74CD3FB7-7359-49FD-8F79-DDB2087725F7}">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1%</a:t>
          </a:r>
          <a:endParaRPr lang="zh-TW" altLang="en-US" b="1" dirty="0">
            <a:solidFill>
              <a:schemeClr val="tx1"/>
            </a:solidFill>
          </a:endParaRPr>
        </a:p>
      </dgm:t>
    </dgm:pt>
    <dgm:pt modelId="{772AEDE7-6CF8-41E9-BB8F-5F7E216A0F64}" type="parTrans" cxnId="{8CBC909B-1124-4C94-9DAE-3A3FB7A814B4}">
      <dgm:prSet/>
      <dgm:spPr/>
      <dgm:t>
        <a:bodyPr/>
        <a:lstStyle/>
        <a:p>
          <a:endParaRPr lang="zh-TW" altLang="en-US"/>
        </a:p>
      </dgm:t>
    </dgm:pt>
    <dgm:pt modelId="{C11C10B7-9796-46EC-BC7E-0AA7298FFBD5}" type="sibTrans" cxnId="{8CBC909B-1124-4C94-9DAE-3A3FB7A814B4}">
      <dgm:prSet/>
      <dgm:spPr/>
      <dgm:t>
        <a:bodyPr/>
        <a:lstStyle/>
        <a:p>
          <a:endParaRPr lang="zh-TW" altLang="en-US"/>
        </a:p>
      </dgm:t>
    </dgm:pt>
    <dgm:pt modelId="{87B769EF-A5A1-4B4A-B4A8-2D14D9AC55FE}">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2%</a:t>
          </a:r>
          <a:endParaRPr lang="zh-TW" altLang="en-US" b="1" dirty="0">
            <a:solidFill>
              <a:schemeClr val="tx1"/>
            </a:solidFill>
          </a:endParaRPr>
        </a:p>
      </dgm:t>
    </dgm:pt>
    <dgm:pt modelId="{A03997D6-9934-4A1B-B7A4-FCCFF980926A}" type="parTrans" cxnId="{F72FBCF7-74B2-4C84-BB3B-9DEE531ED00B}">
      <dgm:prSet/>
      <dgm:spPr/>
      <dgm:t>
        <a:bodyPr/>
        <a:lstStyle/>
        <a:p>
          <a:endParaRPr lang="zh-TW" altLang="en-US"/>
        </a:p>
      </dgm:t>
    </dgm:pt>
    <dgm:pt modelId="{4AAEB7A6-3000-49B4-A0B0-0CE67A420FC4}" type="sibTrans" cxnId="{F72FBCF7-74B2-4C84-BB3B-9DEE531ED00B}">
      <dgm:prSet/>
      <dgm:spPr/>
      <dgm:t>
        <a:bodyPr/>
        <a:lstStyle/>
        <a:p>
          <a:endParaRPr lang="zh-TW" altLang="en-US"/>
        </a:p>
      </dgm:t>
    </dgm:pt>
    <dgm:pt modelId="{CC4D33E8-6599-4484-B3C1-1780643382A1}">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3%</a:t>
          </a:r>
          <a:endParaRPr lang="zh-TW" altLang="en-US" b="1" dirty="0">
            <a:solidFill>
              <a:schemeClr val="tx1"/>
            </a:solidFill>
          </a:endParaRPr>
        </a:p>
      </dgm:t>
    </dgm:pt>
    <dgm:pt modelId="{5BFE9BF9-5673-4CF0-A2B9-65F4758B6905}" type="parTrans" cxnId="{FE842AF9-75EE-4EE8-8BE1-5B189306C314}">
      <dgm:prSet/>
      <dgm:spPr/>
      <dgm:t>
        <a:bodyPr/>
        <a:lstStyle/>
        <a:p>
          <a:endParaRPr lang="zh-TW" altLang="en-US"/>
        </a:p>
      </dgm:t>
    </dgm:pt>
    <dgm:pt modelId="{6E0D2595-6DA8-4AE3-B788-166196146B54}" type="sibTrans" cxnId="{FE842AF9-75EE-4EE8-8BE1-5B189306C314}">
      <dgm:prSet/>
      <dgm:spPr/>
      <dgm:t>
        <a:bodyPr/>
        <a:lstStyle/>
        <a:p>
          <a:endParaRPr lang="zh-TW" altLang="en-US"/>
        </a:p>
      </dgm:t>
    </dgm:pt>
    <dgm:pt modelId="{D74EB67D-22FE-4FAB-BFB0-57F8A1C9CE8E}">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4%</a:t>
          </a:r>
          <a:endParaRPr lang="zh-TW" altLang="en-US" b="1" dirty="0">
            <a:solidFill>
              <a:schemeClr val="tx1"/>
            </a:solidFill>
          </a:endParaRPr>
        </a:p>
      </dgm:t>
    </dgm:pt>
    <dgm:pt modelId="{84EC8FD1-3E82-4A2E-9543-84DB5DCF3DFE}" type="parTrans" cxnId="{67608C0D-BC25-404A-A0FC-1E0B5117A700}">
      <dgm:prSet/>
      <dgm:spPr/>
      <dgm:t>
        <a:bodyPr/>
        <a:lstStyle/>
        <a:p>
          <a:endParaRPr lang="zh-TW" altLang="en-US"/>
        </a:p>
      </dgm:t>
    </dgm:pt>
    <dgm:pt modelId="{176226A9-48A9-4867-8328-4906174944BE}" type="sibTrans" cxnId="{67608C0D-BC25-404A-A0FC-1E0B5117A700}">
      <dgm:prSet/>
      <dgm:spPr/>
      <dgm:t>
        <a:bodyPr/>
        <a:lstStyle/>
        <a:p>
          <a:endParaRPr lang="zh-TW" altLang="en-US"/>
        </a:p>
      </dgm:t>
    </dgm:pt>
    <dgm:pt modelId="{26A2287B-A8C3-481B-BA2B-992A7D393C3F}">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5%</a:t>
          </a:r>
          <a:endParaRPr lang="zh-TW" altLang="en-US" b="1" dirty="0">
            <a:solidFill>
              <a:schemeClr val="tx1"/>
            </a:solidFill>
          </a:endParaRPr>
        </a:p>
      </dgm:t>
    </dgm:pt>
    <dgm:pt modelId="{3425BADC-3F99-4088-8B4E-70B0A976E7C0}" type="parTrans" cxnId="{592E7DE7-7B12-421C-8888-596606E04950}">
      <dgm:prSet/>
      <dgm:spPr/>
      <dgm:t>
        <a:bodyPr/>
        <a:lstStyle/>
        <a:p>
          <a:endParaRPr lang="zh-TW" altLang="en-US"/>
        </a:p>
      </dgm:t>
    </dgm:pt>
    <dgm:pt modelId="{D375CA3C-2459-43AE-A3C3-0E87F87A638B}" type="sibTrans" cxnId="{592E7DE7-7B12-421C-8888-596606E04950}">
      <dgm:prSet/>
      <dgm:spPr/>
      <dgm:t>
        <a:bodyPr/>
        <a:lstStyle/>
        <a:p>
          <a:endParaRPr lang="zh-TW" altLang="en-US"/>
        </a:p>
      </dgm:t>
    </dgm:pt>
    <dgm:pt modelId="{B9904461-0493-40EE-8A5E-2215B0DB56C9}">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6%</a:t>
          </a:r>
          <a:endParaRPr lang="zh-TW" altLang="en-US" b="1" dirty="0">
            <a:solidFill>
              <a:schemeClr val="tx1"/>
            </a:solidFill>
          </a:endParaRPr>
        </a:p>
      </dgm:t>
    </dgm:pt>
    <dgm:pt modelId="{677FEA55-714C-4785-B617-219B0DCBF52E}" type="parTrans" cxnId="{655C1C72-8550-4891-9E17-02D357139018}">
      <dgm:prSet/>
      <dgm:spPr/>
      <dgm:t>
        <a:bodyPr/>
        <a:lstStyle/>
        <a:p>
          <a:endParaRPr lang="zh-TW" altLang="en-US"/>
        </a:p>
      </dgm:t>
    </dgm:pt>
    <dgm:pt modelId="{0047D9C7-DA6A-4A0C-A085-09B90C3A9355}" type="sibTrans" cxnId="{655C1C72-8550-4891-9E17-02D357139018}">
      <dgm:prSet/>
      <dgm:spPr/>
      <dgm:t>
        <a:bodyPr/>
        <a:lstStyle/>
        <a:p>
          <a:endParaRPr lang="zh-TW" altLang="en-US"/>
        </a:p>
      </dgm:t>
    </dgm:pt>
    <dgm:pt modelId="{847A1273-91BD-4108-AC2B-43585D5730A1}">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7%</a:t>
          </a:r>
          <a:endParaRPr lang="zh-TW" altLang="en-US" b="1" dirty="0">
            <a:solidFill>
              <a:schemeClr val="tx1"/>
            </a:solidFill>
          </a:endParaRPr>
        </a:p>
      </dgm:t>
    </dgm:pt>
    <dgm:pt modelId="{BD87721F-8D24-46E2-B717-27953574A224}" type="parTrans" cxnId="{9424B6E9-09A1-454C-BF9B-296B13A4312A}">
      <dgm:prSet/>
      <dgm:spPr/>
      <dgm:t>
        <a:bodyPr/>
        <a:lstStyle/>
        <a:p>
          <a:endParaRPr lang="zh-TW" altLang="en-US"/>
        </a:p>
      </dgm:t>
    </dgm:pt>
    <dgm:pt modelId="{CF0B9E40-F017-488D-ACD8-B3C9B57A311A}" type="sibTrans" cxnId="{9424B6E9-09A1-454C-BF9B-296B13A4312A}">
      <dgm:prSet/>
      <dgm:spPr/>
      <dgm:t>
        <a:bodyPr/>
        <a:lstStyle/>
        <a:p>
          <a:endParaRPr lang="zh-TW" altLang="en-US"/>
        </a:p>
      </dgm:t>
    </dgm:pt>
    <dgm:pt modelId="{AE01C452-21CD-404D-A6DC-1A0DC9D8BD79}">
      <dgm:prSet phldrT="[文字]"/>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altLang="zh-TW" b="1" dirty="0" smtClean="0">
              <a:solidFill>
                <a:schemeClr val="tx1"/>
              </a:solidFill>
            </a:rPr>
            <a:t>8%</a:t>
          </a:r>
          <a:endParaRPr lang="zh-TW" altLang="en-US" b="1" dirty="0">
            <a:solidFill>
              <a:schemeClr val="tx1"/>
            </a:solidFill>
          </a:endParaRPr>
        </a:p>
      </dgm:t>
    </dgm:pt>
    <dgm:pt modelId="{1C034243-A1B5-4593-A7EA-3FFA671BA1B2}" type="parTrans" cxnId="{9660149C-50F9-470B-B671-750C281705E7}">
      <dgm:prSet/>
      <dgm:spPr/>
      <dgm:t>
        <a:bodyPr/>
        <a:lstStyle/>
        <a:p>
          <a:endParaRPr lang="zh-TW" altLang="en-US"/>
        </a:p>
      </dgm:t>
    </dgm:pt>
    <dgm:pt modelId="{A7F7C5FA-1392-47FD-B6C2-D89279918652}" type="sibTrans" cxnId="{9660149C-50F9-470B-B671-750C281705E7}">
      <dgm:prSet/>
      <dgm:spPr/>
      <dgm:t>
        <a:bodyPr/>
        <a:lstStyle/>
        <a:p>
          <a:endParaRPr lang="zh-TW" altLang="en-US"/>
        </a:p>
      </dgm:t>
    </dgm:pt>
    <dgm:pt modelId="{D4D2BEB8-8A71-4144-B35C-2FA056923695}" type="pres">
      <dgm:prSet presAssocID="{0FD97769-19F3-4663-9ED9-5DF9614106EB}" presName="CompostProcess" presStyleCnt="0">
        <dgm:presLayoutVars>
          <dgm:dir/>
          <dgm:resizeHandles val="exact"/>
        </dgm:presLayoutVars>
      </dgm:prSet>
      <dgm:spPr/>
      <dgm:t>
        <a:bodyPr/>
        <a:lstStyle/>
        <a:p>
          <a:endParaRPr lang="zh-TW" altLang="en-US"/>
        </a:p>
      </dgm:t>
    </dgm:pt>
    <dgm:pt modelId="{ADC34B1C-36F3-4B40-9DE0-8F81C7A89B45}" type="pres">
      <dgm:prSet presAssocID="{0FD97769-19F3-4663-9ED9-5DF9614106EB}" presName="arrow" presStyleLbl="bgShp" presStyleIdx="0" presStyleCnt="1"/>
      <dgm:spPr>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7518809E-73F6-4D86-88D4-4FEED3DB6E0D}" type="pres">
      <dgm:prSet presAssocID="{0FD97769-19F3-4663-9ED9-5DF9614106EB}" presName="linearProcess" presStyleCnt="0"/>
      <dgm:spPr/>
    </dgm:pt>
    <dgm:pt modelId="{B8EC411C-DA01-4417-871C-A14CCBA61029}" type="pres">
      <dgm:prSet presAssocID="{74CD3FB7-7359-49FD-8F79-DDB2087725F7}" presName="textNode" presStyleLbl="node1" presStyleIdx="0" presStyleCnt="8">
        <dgm:presLayoutVars>
          <dgm:bulletEnabled val="1"/>
        </dgm:presLayoutVars>
      </dgm:prSet>
      <dgm:spPr/>
      <dgm:t>
        <a:bodyPr/>
        <a:lstStyle/>
        <a:p>
          <a:endParaRPr lang="zh-TW" altLang="en-US"/>
        </a:p>
      </dgm:t>
    </dgm:pt>
    <dgm:pt modelId="{78767001-8A0E-448E-BA5A-0A489CD70CC7}" type="pres">
      <dgm:prSet presAssocID="{C11C10B7-9796-46EC-BC7E-0AA7298FFBD5}" presName="sibTrans" presStyleCnt="0"/>
      <dgm:spPr/>
    </dgm:pt>
    <dgm:pt modelId="{7FC27A7C-93ED-4577-9785-1622AE6CED9C}" type="pres">
      <dgm:prSet presAssocID="{87B769EF-A5A1-4B4A-B4A8-2D14D9AC55FE}" presName="textNode" presStyleLbl="node1" presStyleIdx="1" presStyleCnt="8">
        <dgm:presLayoutVars>
          <dgm:bulletEnabled val="1"/>
        </dgm:presLayoutVars>
      </dgm:prSet>
      <dgm:spPr/>
      <dgm:t>
        <a:bodyPr/>
        <a:lstStyle/>
        <a:p>
          <a:endParaRPr lang="zh-TW" altLang="en-US"/>
        </a:p>
      </dgm:t>
    </dgm:pt>
    <dgm:pt modelId="{6486F92C-C0BF-4AC5-88B6-87A3B147327A}" type="pres">
      <dgm:prSet presAssocID="{4AAEB7A6-3000-49B4-A0B0-0CE67A420FC4}" presName="sibTrans" presStyleCnt="0"/>
      <dgm:spPr/>
    </dgm:pt>
    <dgm:pt modelId="{848384B6-3C94-4788-9296-FF7D049720FF}" type="pres">
      <dgm:prSet presAssocID="{CC4D33E8-6599-4484-B3C1-1780643382A1}" presName="textNode" presStyleLbl="node1" presStyleIdx="2" presStyleCnt="8">
        <dgm:presLayoutVars>
          <dgm:bulletEnabled val="1"/>
        </dgm:presLayoutVars>
      </dgm:prSet>
      <dgm:spPr/>
      <dgm:t>
        <a:bodyPr/>
        <a:lstStyle/>
        <a:p>
          <a:endParaRPr lang="zh-TW" altLang="en-US"/>
        </a:p>
      </dgm:t>
    </dgm:pt>
    <dgm:pt modelId="{90ECB165-9B6B-4145-B7F5-99FCC5C7AAC4}" type="pres">
      <dgm:prSet presAssocID="{6E0D2595-6DA8-4AE3-B788-166196146B54}" presName="sibTrans" presStyleCnt="0"/>
      <dgm:spPr/>
    </dgm:pt>
    <dgm:pt modelId="{6AEAA591-C1F5-4FF9-9111-7737B03B1171}" type="pres">
      <dgm:prSet presAssocID="{D74EB67D-22FE-4FAB-BFB0-57F8A1C9CE8E}" presName="textNode" presStyleLbl="node1" presStyleIdx="3" presStyleCnt="8">
        <dgm:presLayoutVars>
          <dgm:bulletEnabled val="1"/>
        </dgm:presLayoutVars>
      </dgm:prSet>
      <dgm:spPr/>
      <dgm:t>
        <a:bodyPr/>
        <a:lstStyle/>
        <a:p>
          <a:endParaRPr lang="zh-TW" altLang="en-US"/>
        </a:p>
      </dgm:t>
    </dgm:pt>
    <dgm:pt modelId="{D2B340AA-4CED-473C-954C-D26D8F604463}" type="pres">
      <dgm:prSet presAssocID="{176226A9-48A9-4867-8328-4906174944BE}" presName="sibTrans" presStyleCnt="0"/>
      <dgm:spPr/>
    </dgm:pt>
    <dgm:pt modelId="{57AD4CD2-A57D-420D-80D1-5D644B0C0D6C}" type="pres">
      <dgm:prSet presAssocID="{26A2287B-A8C3-481B-BA2B-992A7D393C3F}" presName="textNode" presStyleLbl="node1" presStyleIdx="4" presStyleCnt="8">
        <dgm:presLayoutVars>
          <dgm:bulletEnabled val="1"/>
        </dgm:presLayoutVars>
      </dgm:prSet>
      <dgm:spPr/>
      <dgm:t>
        <a:bodyPr/>
        <a:lstStyle/>
        <a:p>
          <a:endParaRPr lang="zh-TW" altLang="en-US"/>
        </a:p>
      </dgm:t>
    </dgm:pt>
    <dgm:pt modelId="{C272C596-B11B-4337-B182-BDD86EFD7213}" type="pres">
      <dgm:prSet presAssocID="{D375CA3C-2459-43AE-A3C3-0E87F87A638B}" presName="sibTrans" presStyleCnt="0"/>
      <dgm:spPr/>
    </dgm:pt>
    <dgm:pt modelId="{6E61E85D-0221-4B17-82D2-E6463E9B6E9C}" type="pres">
      <dgm:prSet presAssocID="{B9904461-0493-40EE-8A5E-2215B0DB56C9}" presName="textNode" presStyleLbl="node1" presStyleIdx="5" presStyleCnt="8">
        <dgm:presLayoutVars>
          <dgm:bulletEnabled val="1"/>
        </dgm:presLayoutVars>
      </dgm:prSet>
      <dgm:spPr/>
      <dgm:t>
        <a:bodyPr/>
        <a:lstStyle/>
        <a:p>
          <a:endParaRPr lang="zh-TW" altLang="en-US"/>
        </a:p>
      </dgm:t>
    </dgm:pt>
    <dgm:pt modelId="{E9B3FBD4-6979-4AE9-8AE2-D92E7470FEC1}" type="pres">
      <dgm:prSet presAssocID="{0047D9C7-DA6A-4A0C-A085-09B90C3A9355}" presName="sibTrans" presStyleCnt="0"/>
      <dgm:spPr/>
    </dgm:pt>
    <dgm:pt modelId="{CAFDFA24-C135-40A4-94ED-DB6E2D8E7C4E}" type="pres">
      <dgm:prSet presAssocID="{847A1273-91BD-4108-AC2B-43585D5730A1}" presName="textNode" presStyleLbl="node1" presStyleIdx="6" presStyleCnt="8">
        <dgm:presLayoutVars>
          <dgm:bulletEnabled val="1"/>
        </dgm:presLayoutVars>
      </dgm:prSet>
      <dgm:spPr/>
      <dgm:t>
        <a:bodyPr/>
        <a:lstStyle/>
        <a:p>
          <a:endParaRPr lang="zh-TW" altLang="en-US"/>
        </a:p>
      </dgm:t>
    </dgm:pt>
    <dgm:pt modelId="{335C191C-C0DB-45C8-A073-9E8D47FA92CB}" type="pres">
      <dgm:prSet presAssocID="{CF0B9E40-F017-488D-ACD8-B3C9B57A311A}" presName="sibTrans" presStyleCnt="0"/>
      <dgm:spPr/>
    </dgm:pt>
    <dgm:pt modelId="{E1E9DE44-942D-459B-9621-5226519DCA68}" type="pres">
      <dgm:prSet presAssocID="{AE01C452-21CD-404D-A6DC-1A0DC9D8BD79}" presName="textNode" presStyleLbl="node1" presStyleIdx="7" presStyleCnt="8">
        <dgm:presLayoutVars>
          <dgm:bulletEnabled val="1"/>
        </dgm:presLayoutVars>
      </dgm:prSet>
      <dgm:spPr/>
      <dgm:t>
        <a:bodyPr/>
        <a:lstStyle/>
        <a:p>
          <a:endParaRPr lang="zh-TW" altLang="en-US"/>
        </a:p>
      </dgm:t>
    </dgm:pt>
  </dgm:ptLst>
  <dgm:cxnLst>
    <dgm:cxn modelId="{592E7DE7-7B12-421C-8888-596606E04950}" srcId="{0FD97769-19F3-4663-9ED9-5DF9614106EB}" destId="{26A2287B-A8C3-481B-BA2B-992A7D393C3F}" srcOrd="4" destOrd="0" parTransId="{3425BADC-3F99-4088-8B4E-70B0A976E7C0}" sibTransId="{D375CA3C-2459-43AE-A3C3-0E87F87A638B}"/>
    <dgm:cxn modelId="{95AF9A68-0CD7-4471-A3E2-FA60EA26280E}" type="presOf" srcId="{74CD3FB7-7359-49FD-8F79-DDB2087725F7}" destId="{B8EC411C-DA01-4417-871C-A14CCBA61029}" srcOrd="0" destOrd="0" presId="urn:microsoft.com/office/officeart/2005/8/layout/hProcess9"/>
    <dgm:cxn modelId="{8CBC909B-1124-4C94-9DAE-3A3FB7A814B4}" srcId="{0FD97769-19F3-4663-9ED9-5DF9614106EB}" destId="{74CD3FB7-7359-49FD-8F79-DDB2087725F7}" srcOrd="0" destOrd="0" parTransId="{772AEDE7-6CF8-41E9-BB8F-5F7E216A0F64}" sibTransId="{C11C10B7-9796-46EC-BC7E-0AA7298FFBD5}"/>
    <dgm:cxn modelId="{42A9CF99-24B9-464D-A316-99E4FD55ACF5}" type="presOf" srcId="{26A2287B-A8C3-481B-BA2B-992A7D393C3F}" destId="{57AD4CD2-A57D-420D-80D1-5D644B0C0D6C}" srcOrd="0" destOrd="0" presId="urn:microsoft.com/office/officeart/2005/8/layout/hProcess9"/>
    <dgm:cxn modelId="{995C546C-91DA-464D-A24E-F78ED3B750E6}" type="presOf" srcId="{B9904461-0493-40EE-8A5E-2215B0DB56C9}" destId="{6E61E85D-0221-4B17-82D2-E6463E9B6E9C}" srcOrd="0" destOrd="0" presId="urn:microsoft.com/office/officeart/2005/8/layout/hProcess9"/>
    <dgm:cxn modelId="{A1D5EE23-F61E-46E9-8C68-4D1E35D58EB1}" type="presOf" srcId="{CC4D33E8-6599-4484-B3C1-1780643382A1}" destId="{848384B6-3C94-4788-9296-FF7D049720FF}" srcOrd="0" destOrd="0" presId="urn:microsoft.com/office/officeart/2005/8/layout/hProcess9"/>
    <dgm:cxn modelId="{EA83444F-E837-40A0-85BA-33E2D8D7543D}" type="presOf" srcId="{87B769EF-A5A1-4B4A-B4A8-2D14D9AC55FE}" destId="{7FC27A7C-93ED-4577-9785-1622AE6CED9C}" srcOrd="0" destOrd="0" presId="urn:microsoft.com/office/officeart/2005/8/layout/hProcess9"/>
    <dgm:cxn modelId="{9660149C-50F9-470B-B671-750C281705E7}" srcId="{0FD97769-19F3-4663-9ED9-5DF9614106EB}" destId="{AE01C452-21CD-404D-A6DC-1A0DC9D8BD79}" srcOrd="7" destOrd="0" parTransId="{1C034243-A1B5-4593-A7EA-3FFA671BA1B2}" sibTransId="{A7F7C5FA-1392-47FD-B6C2-D89279918652}"/>
    <dgm:cxn modelId="{FE842AF9-75EE-4EE8-8BE1-5B189306C314}" srcId="{0FD97769-19F3-4663-9ED9-5DF9614106EB}" destId="{CC4D33E8-6599-4484-B3C1-1780643382A1}" srcOrd="2" destOrd="0" parTransId="{5BFE9BF9-5673-4CF0-A2B9-65F4758B6905}" sibTransId="{6E0D2595-6DA8-4AE3-B788-166196146B54}"/>
    <dgm:cxn modelId="{655C1C72-8550-4891-9E17-02D357139018}" srcId="{0FD97769-19F3-4663-9ED9-5DF9614106EB}" destId="{B9904461-0493-40EE-8A5E-2215B0DB56C9}" srcOrd="5" destOrd="0" parTransId="{677FEA55-714C-4785-B617-219B0DCBF52E}" sibTransId="{0047D9C7-DA6A-4A0C-A085-09B90C3A9355}"/>
    <dgm:cxn modelId="{F4BC779D-CDE2-4AA0-A76B-B228008D720D}" type="presOf" srcId="{AE01C452-21CD-404D-A6DC-1A0DC9D8BD79}" destId="{E1E9DE44-942D-459B-9621-5226519DCA68}" srcOrd="0" destOrd="0" presId="urn:microsoft.com/office/officeart/2005/8/layout/hProcess9"/>
    <dgm:cxn modelId="{88B7236D-D44C-4E6D-B074-6C378C8B0285}" type="presOf" srcId="{D74EB67D-22FE-4FAB-BFB0-57F8A1C9CE8E}" destId="{6AEAA591-C1F5-4FF9-9111-7737B03B1171}" srcOrd="0" destOrd="0" presId="urn:microsoft.com/office/officeart/2005/8/layout/hProcess9"/>
    <dgm:cxn modelId="{9424B6E9-09A1-454C-BF9B-296B13A4312A}" srcId="{0FD97769-19F3-4663-9ED9-5DF9614106EB}" destId="{847A1273-91BD-4108-AC2B-43585D5730A1}" srcOrd="6" destOrd="0" parTransId="{BD87721F-8D24-46E2-B717-27953574A224}" sibTransId="{CF0B9E40-F017-488D-ACD8-B3C9B57A311A}"/>
    <dgm:cxn modelId="{67608C0D-BC25-404A-A0FC-1E0B5117A700}" srcId="{0FD97769-19F3-4663-9ED9-5DF9614106EB}" destId="{D74EB67D-22FE-4FAB-BFB0-57F8A1C9CE8E}" srcOrd="3" destOrd="0" parTransId="{84EC8FD1-3E82-4A2E-9543-84DB5DCF3DFE}" sibTransId="{176226A9-48A9-4867-8328-4906174944BE}"/>
    <dgm:cxn modelId="{9807530A-6F92-4808-BEC1-4D7F01C776B8}" type="presOf" srcId="{847A1273-91BD-4108-AC2B-43585D5730A1}" destId="{CAFDFA24-C135-40A4-94ED-DB6E2D8E7C4E}" srcOrd="0" destOrd="0" presId="urn:microsoft.com/office/officeart/2005/8/layout/hProcess9"/>
    <dgm:cxn modelId="{97BBF36A-973A-4C62-ACA4-B1CAD2EEFC2D}" type="presOf" srcId="{0FD97769-19F3-4663-9ED9-5DF9614106EB}" destId="{D4D2BEB8-8A71-4144-B35C-2FA056923695}" srcOrd="0" destOrd="0" presId="urn:microsoft.com/office/officeart/2005/8/layout/hProcess9"/>
    <dgm:cxn modelId="{F72FBCF7-74B2-4C84-BB3B-9DEE531ED00B}" srcId="{0FD97769-19F3-4663-9ED9-5DF9614106EB}" destId="{87B769EF-A5A1-4B4A-B4A8-2D14D9AC55FE}" srcOrd="1" destOrd="0" parTransId="{A03997D6-9934-4A1B-B7A4-FCCFF980926A}" sibTransId="{4AAEB7A6-3000-49B4-A0B0-0CE67A420FC4}"/>
    <dgm:cxn modelId="{83E51567-0AE3-450E-844E-E02335EAC9E4}" type="presParOf" srcId="{D4D2BEB8-8A71-4144-B35C-2FA056923695}" destId="{ADC34B1C-36F3-4B40-9DE0-8F81C7A89B45}" srcOrd="0" destOrd="0" presId="urn:microsoft.com/office/officeart/2005/8/layout/hProcess9"/>
    <dgm:cxn modelId="{F6D526CC-9BA1-4CCA-9F7A-9E96DEC97AEE}" type="presParOf" srcId="{D4D2BEB8-8A71-4144-B35C-2FA056923695}" destId="{7518809E-73F6-4D86-88D4-4FEED3DB6E0D}" srcOrd="1" destOrd="0" presId="urn:microsoft.com/office/officeart/2005/8/layout/hProcess9"/>
    <dgm:cxn modelId="{9E4F106B-EC24-44DE-B871-9C651C843ADD}" type="presParOf" srcId="{7518809E-73F6-4D86-88D4-4FEED3DB6E0D}" destId="{B8EC411C-DA01-4417-871C-A14CCBA61029}" srcOrd="0" destOrd="0" presId="urn:microsoft.com/office/officeart/2005/8/layout/hProcess9"/>
    <dgm:cxn modelId="{3AC50905-5419-4E63-A112-FCE9656D4A9C}" type="presParOf" srcId="{7518809E-73F6-4D86-88D4-4FEED3DB6E0D}" destId="{78767001-8A0E-448E-BA5A-0A489CD70CC7}" srcOrd="1" destOrd="0" presId="urn:microsoft.com/office/officeart/2005/8/layout/hProcess9"/>
    <dgm:cxn modelId="{825B06BE-7997-492B-8254-473AD5BD9B13}" type="presParOf" srcId="{7518809E-73F6-4D86-88D4-4FEED3DB6E0D}" destId="{7FC27A7C-93ED-4577-9785-1622AE6CED9C}" srcOrd="2" destOrd="0" presId="urn:microsoft.com/office/officeart/2005/8/layout/hProcess9"/>
    <dgm:cxn modelId="{AEA128BF-6E03-455E-AD5F-EBB08DA7949B}" type="presParOf" srcId="{7518809E-73F6-4D86-88D4-4FEED3DB6E0D}" destId="{6486F92C-C0BF-4AC5-88B6-87A3B147327A}" srcOrd="3" destOrd="0" presId="urn:microsoft.com/office/officeart/2005/8/layout/hProcess9"/>
    <dgm:cxn modelId="{708AD4CF-A65F-409F-9954-F953E3A8F75C}" type="presParOf" srcId="{7518809E-73F6-4D86-88D4-4FEED3DB6E0D}" destId="{848384B6-3C94-4788-9296-FF7D049720FF}" srcOrd="4" destOrd="0" presId="urn:microsoft.com/office/officeart/2005/8/layout/hProcess9"/>
    <dgm:cxn modelId="{60DF7B28-CDA2-4668-BC77-3060900A593A}" type="presParOf" srcId="{7518809E-73F6-4D86-88D4-4FEED3DB6E0D}" destId="{90ECB165-9B6B-4145-B7F5-99FCC5C7AAC4}" srcOrd="5" destOrd="0" presId="urn:microsoft.com/office/officeart/2005/8/layout/hProcess9"/>
    <dgm:cxn modelId="{92FC2D46-688B-466D-87A9-FB2EB1F5F74F}" type="presParOf" srcId="{7518809E-73F6-4D86-88D4-4FEED3DB6E0D}" destId="{6AEAA591-C1F5-4FF9-9111-7737B03B1171}" srcOrd="6" destOrd="0" presId="urn:microsoft.com/office/officeart/2005/8/layout/hProcess9"/>
    <dgm:cxn modelId="{B7F15803-5C74-48A8-9C85-185CE6FA8098}" type="presParOf" srcId="{7518809E-73F6-4D86-88D4-4FEED3DB6E0D}" destId="{D2B340AA-4CED-473C-954C-D26D8F604463}" srcOrd="7" destOrd="0" presId="urn:microsoft.com/office/officeart/2005/8/layout/hProcess9"/>
    <dgm:cxn modelId="{6FDE2FD7-AB24-4C37-8A1F-41CDBC354417}" type="presParOf" srcId="{7518809E-73F6-4D86-88D4-4FEED3DB6E0D}" destId="{57AD4CD2-A57D-420D-80D1-5D644B0C0D6C}" srcOrd="8" destOrd="0" presId="urn:microsoft.com/office/officeart/2005/8/layout/hProcess9"/>
    <dgm:cxn modelId="{FBC483DF-B122-49DA-97CC-51B30A9B350D}" type="presParOf" srcId="{7518809E-73F6-4D86-88D4-4FEED3DB6E0D}" destId="{C272C596-B11B-4337-B182-BDD86EFD7213}" srcOrd="9" destOrd="0" presId="urn:microsoft.com/office/officeart/2005/8/layout/hProcess9"/>
    <dgm:cxn modelId="{6915EA52-F5F9-408D-A5AA-87C5818E04E8}" type="presParOf" srcId="{7518809E-73F6-4D86-88D4-4FEED3DB6E0D}" destId="{6E61E85D-0221-4B17-82D2-E6463E9B6E9C}" srcOrd="10" destOrd="0" presId="urn:microsoft.com/office/officeart/2005/8/layout/hProcess9"/>
    <dgm:cxn modelId="{2A700A67-E1F7-418D-9C96-EFE4BD0B6780}" type="presParOf" srcId="{7518809E-73F6-4D86-88D4-4FEED3DB6E0D}" destId="{E9B3FBD4-6979-4AE9-8AE2-D92E7470FEC1}" srcOrd="11" destOrd="0" presId="urn:microsoft.com/office/officeart/2005/8/layout/hProcess9"/>
    <dgm:cxn modelId="{AF03D956-8373-4DA1-9C31-F79067C54D35}" type="presParOf" srcId="{7518809E-73F6-4D86-88D4-4FEED3DB6E0D}" destId="{CAFDFA24-C135-40A4-94ED-DB6E2D8E7C4E}" srcOrd="12" destOrd="0" presId="urn:microsoft.com/office/officeart/2005/8/layout/hProcess9"/>
    <dgm:cxn modelId="{31DAABF5-7FCB-4BCB-A6D7-0E6D8EE8B362}" type="presParOf" srcId="{7518809E-73F6-4D86-88D4-4FEED3DB6E0D}" destId="{335C191C-C0DB-45C8-A073-9E8D47FA92CB}" srcOrd="13" destOrd="0" presId="urn:microsoft.com/office/officeart/2005/8/layout/hProcess9"/>
    <dgm:cxn modelId="{E3F210F7-9175-41D5-B1F9-D8321F27126E}" type="presParOf" srcId="{7518809E-73F6-4D86-88D4-4FEED3DB6E0D}" destId="{E1E9DE44-942D-459B-9621-5226519DCA68}" srcOrd="1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59CECE-F1CF-46FD-8968-8DCF66DDBB12}">
      <dsp:nvSpPr>
        <dsp:cNvPr id="0" name=""/>
        <dsp:cNvSpPr/>
      </dsp:nvSpPr>
      <dsp:spPr>
        <a:xfrm>
          <a:off x="2196392" y="594609"/>
          <a:ext cx="4553542" cy="197477"/>
        </a:xfrm>
        <a:custGeom>
          <a:avLst/>
          <a:gdLst/>
          <a:ahLst/>
          <a:cxnLst/>
          <a:rect l="0" t="0" r="0" b="0"/>
          <a:pathLst>
            <a:path>
              <a:moveTo>
                <a:pt x="0" y="0"/>
              </a:moveTo>
              <a:lnTo>
                <a:pt x="0" y="72609"/>
              </a:lnTo>
              <a:lnTo>
                <a:pt x="4553542" y="72609"/>
              </a:lnTo>
              <a:lnTo>
                <a:pt x="4553542" y="197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26CC8-83FE-466F-BADD-E6A120E19C00}">
      <dsp:nvSpPr>
        <dsp:cNvPr id="0" name=""/>
        <dsp:cNvSpPr/>
      </dsp:nvSpPr>
      <dsp:spPr>
        <a:xfrm>
          <a:off x="2196392" y="594609"/>
          <a:ext cx="1296794" cy="197477"/>
        </a:xfrm>
        <a:custGeom>
          <a:avLst/>
          <a:gdLst/>
          <a:ahLst/>
          <a:cxnLst/>
          <a:rect l="0" t="0" r="0" b="0"/>
          <a:pathLst>
            <a:path>
              <a:moveTo>
                <a:pt x="0" y="0"/>
              </a:moveTo>
              <a:lnTo>
                <a:pt x="0" y="72609"/>
              </a:lnTo>
              <a:lnTo>
                <a:pt x="1296794" y="72609"/>
              </a:lnTo>
              <a:lnTo>
                <a:pt x="1296794" y="197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69D732-23E5-4BB8-A20E-C6C6A492BE11}">
      <dsp:nvSpPr>
        <dsp:cNvPr id="0" name=""/>
        <dsp:cNvSpPr/>
      </dsp:nvSpPr>
      <dsp:spPr>
        <a:xfrm>
          <a:off x="701537" y="594609"/>
          <a:ext cx="1494855" cy="197477"/>
        </a:xfrm>
        <a:custGeom>
          <a:avLst/>
          <a:gdLst/>
          <a:ahLst/>
          <a:cxnLst/>
          <a:rect l="0" t="0" r="0" b="0"/>
          <a:pathLst>
            <a:path>
              <a:moveTo>
                <a:pt x="1494855" y="0"/>
              </a:moveTo>
              <a:lnTo>
                <a:pt x="1494855" y="72609"/>
              </a:lnTo>
              <a:lnTo>
                <a:pt x="0" y="72609"/>
              </a:lnTo>
              <a:lnTo>
                <a:pt x="0" y="1974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A19C39-1847-4924-9C0D-0E073137D643}">
      <dsp:nvSpPr>
        <dsp:cNvPr id="0" name=""/>
        <dsp:cNvSpPr/>
      </dsp:nvSpPr>
      <dsp:spPr>
        <a:xfrm>
          <a:off x="720085" y="0"/>
          <a:ext cx="2952614" cy="594609"/>
        </a:xfrm>
        <a:prstGeom prst="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100" b="1" i="0" u="none" strike="noStrike" kern="1200" cap="none" normalizeH="0" baseline="0" dirty="0" smtClean="0">
              <a:ln>
                <a:noFill/>
              </a:ln>
              <a:solidFill>
                <a:srgbClr val="000000"/>
              </a:solidFill>
              <a:effectLst/>
              <a:latin typeface="華康流隸體" pitchFamily="49" charset="-120"/>
              <a:ea typeface="華康流隸體" pitchFamily="49" charset="-120"/>
            </a:rPr>
            <a:t>大學甄選入學委員會</a:t>
          </a:r>
        </a:p>
      </dsp:txBody>
      <dsp:txXfrm>
        <a:off x="720085" y="0"/>
        <a:ext cx="2952614" cy="594609"/>
      </dsp:txXfrm>
    </dsp:sp>
    <dsp:sp modelId="{84AE1919-C463-40CF-AAF5-A28C0E4F5EBC}">
      <dsp:nvSpPr>
        <dsp:cNvPr id="0" name=""/>
        <dsp:cNvSpPr/>
      </dsp:nvSpPr>
      <dsp:spPr>
        <a:xfrm>
          <a:off x="0" y="792086"/>
          <a:ext cx="1403075" cy="594609"/>
        </a:xfrm>
        <a:prstGeom prst="rect">
          <a:avLst/>
        </a:prstGeom>
        <a:solidFill>
          <a:srgbClr val="003366"/>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100" b="1" i="0" u="none" strike="noStrike" kern="1200" cap="none" normalizeH="0" baseline="0" dirty="0" smtClean="0">
              <a:ln>
                <a:noFill/>
              </a:ln>
              <a:solidFill>
                <a:schemeClr val="bg1"/>
              </a:solidFill>
              <a:effectLst/>
              <a:latin typeface="Times New Roman" pitchFamily="18" charset="0"/>
              <a:ea typeface="全真中圓體" pitchFamily="49" charset="-120"/>
            </a:rPr>
            <a:t>繁星推薦</a:t>
          </a:r>
        </a:p>
      </dsp:txBody>
      <dsp:txXfrm>
        <a:off x="0" y="792086"/>
        <a:ext cx="1403075" cy="594609"/>
      </dsp:txXfrm>
    </dsp:sp>
    <dsp:sp modelId="{69F89C52-24EF-46F6-B728-0F002D27870D}">
      <dsp:nvSpPr>
        <dsp:cNvPr id="0" name=""/>
        <dsp:cNvSpPr/>
      </dsp:nvSpPr>
      <dsp:spPr>
        <a:xfrm>
          <a:off x="2664296" y="792086"/>
          <a:ext cx="1657781" cy="594609"/>
        </a:xfrm>
        <a:prstGeom prst="rect">
          <a:avLst/>
        </a:prstGeom>
        <a:solidFill>
          <a:srgbClr val="003366"/>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100" b="1" i="0" u="none" strike="noStrike" kern="1200" cap="none" normalizeH="0" baseline="0" dirty="0" smtClean="0">
              <a:ln>
                <a:noFill/>
              </a:ln>
              <a:solidFill>
                <a:schemeClr val="bg1"/>
              </a:solidFill>
              <a:effectLst/>
              <a:latin typeface="Times New Roman" pitchFamily="18" charset="0"/>
              <a:ea typeface="全真中圓體" pitchFamily="49" charset="-120"/>
            </a:rPr>
            <a:t>個人申請</a:t>
          </a:r>
        </a:p>
      </dsp:txBody>
      <dsp:txXfrm>
        <a:off x="2664296" y="792086"/>
        <a:ext cx="1657781" cy="594609"/>
      </dsp:txXfrm>
    </dsp:sp>
    <dsp:sp modelId="{A8045C05-94C1-40DC-9DD6-B63D41F94CCA}">
      <dsp:nvSpPr>
        <dsp:cNvPr id="0" name=""/>
        <dsp:cNvSpPr/>
      </dsp:nvSpPr>
      <dsp:spPr>
        <a:xfrm>
          <a:off x="5651269" y="792086"/>
          <a:ext cx="2197330" cy="594609"/>
        </a:xfrm>
        <a:prstGeom prst="rect">
          <a:avLst/>
        </a:prstGeom>
        <a:solidFill>
          <a:srgbClr val="C00000"/>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100" b="1" i="0" u="none" strike="noStrike" kern="1200" cap="none" normalizeH="0" baseline="0" dirty="0" smtClean="0">
              <a:ln>
                <a:noFill/>
              </a:ln>
              <a:solidFill>
                <a:schemeClr val="bg1"/>
              </a:solidFill>
              <a:effectLst/>
              <a:latin typeface="Times New Roman" pitchFamily="18" charset="0"/>
              <a:ea typeface="全真中圓體" pitchFamily="49" charset="-120"/>
            </a:rPr>
            <a:t>考試分發</a:t>
          </a:r>
        </a:p>
      </dsp:txBody>
      <dsp:txXfrm>
        <a:off x="5651269" y="792086"/>
        <a:ext cx="2197330" cy="594609"/>
      </dsp:txXfrm>
    </dsp:sp>
    <dsp:sp modelId="{3CFAE537-F8DB-4E40-90E5-67D39C328B9D}">
      <dsp:nvSpPr>
        <dsp:cNvPr id="0" name=""/>
        <dsp:cNvSpPr/>
      </dsp:nvSpPr>
      <dsp:spPr>
        <a:xfrm>
          <a:off x="4752542" y="2"/>
          <a:ext cx="3096057" cy="594609"/>
        </a:xfrm>
        <a:prstGeom prst="rect">
          <a:avLst/>
        </a:prstGeom>
        <a:solidFill>
          <a:schemeClr val="accent1">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R="0" lvl="0" algn="ctr" defTabSz="933450" rtl="0" eaLnBrk="1" fontAlgn="base" latinLnBrk="0" hangingPunct="1">
            <a:lnSpc>
              <a:spcPct val="90000"/>
            </a:lnSpc>
            <a:spcBef>
              <a:spcPct val="0"/>
            </a:spcBef>
            <a:spcAft>
              <a:spcPct val="35000"/>
            </a:spcAft>
            <a:buClrTx/>
            <a:buSzTx/>
            <a:buFontTx/>
            <a:tabLst/>
          </a:pPr>
          <a:r>
            <a:rPr kumimoji="1" lang="zh-TW" altLang="en-US" sz="2100" b="1" i="0" u="none" strike="noStrike" kern="1200" cap="none" normalizeH="0" baseline="0" dirty="0" smtClean="0">
              <a:ln>
                <a:noFill/>
              </a:ln>
              <a:solidFill>
                <a:srgbClr val="000000"/>
              </a:solidFill>
              <a:effectLst/>
              <a:latin typeface="華康流隸體" pitchFamily="49" charset="-120"/>
              <a:ea typeface="華康流隸體" pitchFamily="49" charset="-120"/>
            </a:rPr>
            <a:t>大學入學考試分發委員會</a:t>
          </a:r>
        </a:p>
      </dsp:txBody>
      <dsp:txXfrm>
        <a:off x="4752542" y="2"/>
        <a:ext cx="3096057" cy="59460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C34B1C-36F3-4B40-9DE0-8F81C7A89B45}">
      <dsp:nvSpPr>
        <dsp:cNvPr id="0" name=""/>
        <dsp:cNvSpPr/>
      </dsp:nvSpPr>
      <dsp:spPr>
        <a:xfrm>
          <a:off x="662939" y="0"/>
          <a:ext cx="7513320" cy="5105400"/>
        </a:xfrm>
        <a:prstGeom prst="rightArrow">
          <a:avLst/>
        </a:prstGeom>
        <a:solidFill>
          <a:srgbClr val="FFFF0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1">
          <a:scrgbClr r="0" g="0" b="0"/>
        </a:fillRef>
        <a:effectRef idx="0">
          <a:scrgbClr r="0" g="0" b="0"/>
        </a:effectRef>
        <a:fontRef idx="minor"/>
      </dsp:style>
    </dsp:sp>
    <dsp:sp modelId="{B8EC411C-DA01-4417-871C-A14CCBA61029}">
      <dsp:nvSpPr>
        <dsp:cNvPr id="0" name=""/>
        <dsp:cNvSpPr/>
      </dsp:nvSpPr>
      <dsp:spPr>
        <a:xfrm>
          <a:off x="4316"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1%</a:t>
          </a:r>
          <a:endParaRPr lang="zh-TW" altLang="en-US" sz="4200" b="1" kern="1200" dirty="0">
            <a:solidFill>
              <a:schemeClr val="tx1"/>
            </a:solidFill>
          </a:endParaRPr>
        </a:p>
      </dsp:txBody>
      <dsp:txXfrm>
        <a:off x="4316" y="1531620"/>
        <a:ext cx="963334" cy="2042160"/>
      </dsp:txXfrm>
    </dsp:sp>
    <dsp:sp modelId="{7FC27A7C-93ED-4577-9785-1622AE6CED9C}">
      <dsp:nvSpPr>
        <dsp:cNvPr id="0" name=""/>
        <dsp:cNvSpPr/>
      </dsp:nvSpPr>
      <dsp:spPr>
        <a:xfrm>
          <a:off x="1128206"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2%</a:t>
          </a:r>
          <a:endParaRPr lang="zh-TW" altLang="en-US" sz="4200" b="1" kern="1200" dirty="0">
            <a:solidFill>
              <a:schemeClr val="tx1"/>
            </a:solidFill>
          </a:endParaRPr>
        </a:p>
      </dsp:txBody>
      <dsp:txXfrm>
        <a:off x="1128206" y="1531620"/>
        <a:ext cx="963334" cy="2042160"/>
      </dsp:txXfrm>
    </dsp:sp>
    <dsp:sp modelId="{848384B6-3C94-4788-9296-FF7D049720FF}">
      <dsp:nvSpPr>
        <dsp:cNvPr id="0" name=""/>
        <dsp:cNvSpPr/>
      </dsp:nvSpPr>
      <dsp:spPr>
        <a:xfrm>
          <a:off x="2252096"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3%</a:t>
          </a:r>
          <a:endParaRPr lang="zh-TW" altLang="en-US" sz="4200" b="1" kern="1200" dirty="0">
            <a:solidFill>
              <a:schemeClr val="tx1"/>
            </a:solidFill>
          </a:endParaRPr>
        </a:p>
      </dsp:txBody>
      <dsp:txXfrm>
        <a:off x="2252096" y="1531620"/>
        <a:ext cx="963334" cy="2042160"/>
      </dsp:txXfrm>
    </dsp:sp>
    <dsp:sp modelId="{6AEAA591-C1F5-4FF9-9111-7737B03B1171}">
      <dsp:nvSpPr>
        <dsp:cNvPr id="0" name=""/>
        <dsp:cNvSpPr/>
      </dsp:nvSpPr>
      <dsp:spPr>
        <a:xfrm>
          <a:off x="3375987"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4%</a:t>
          </a:r>
          <a:endParaRPr lang="zh-TW" altLang="en-US" sz="4200" b="1" kern="1200" dirty="0">
            <a:solidFill>
              <a:schemeClr val="tx1"/>
            </a:solidFill>
          </a:endParaRPr>
        </a:p>
      </dsp:txBody>
      <dsp:txXfrm>
        <a:off x="3375987" y="1531620"/>
        <a:ext cx="963334" cy="2042160"/>
      </dsp:txXfrm>
    </dsp:sp>
    <dsp:sp modelId="{57AD4CD2-A57D-420D-80D1-5D644B0C0D6C}">
      <dsp:nvSpPr>
        <dsp:cNvPr id="0" name=""/>
        <dsp:cNvSpPr/>
      </dsp:nvSpPr>
      <dsp:spPr>
        <a:xfrm>
          <a:off x="4499877"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5%</a:t>
          </a:r>
          <a:endParaRPr lang="zh-TW" altLang="en-US" sz="4200" b="1" kern="1200" dirty="0">
            <a:solidFill>
              <a:schemeClr val="tx1"/>
            </a:solidFill>
          </a:endParaRPr>
        </a:p>
      </dsp:txBody>
      <dsp:txXfrm>
        <a:off x="4499877" y="1531620"/>
        <a:ext cx="963334" cy="2042160"/>
      </dsp:txXfrm>
    </dsp:sp>
    <dsp:sp modelId="{6E61E85D-0221-4B17-82D2-E6463E9B6E9C}">
      <dsp:nvSpPr>
        <dsp:cNvPr id="0" name=""/>
        <dsp:cNvSpPr/>
      </dsp:nvSpPr>
      <dsp:spPr>
        <a:xfrm>
          <a:off x="5623768"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6%</a:t>
          </a:r>
          <a:endParaRPr lang="zh-TW" altLang="en-US" sz="4200" b="1" kern="1200" dirty="0">
            <a:solidFill>
              <a:schemeClr val="tx1"/>
            </a:solidFill>
          </a:endParaRPr>
        </a:p>
      </dsp:txBody>
      <dsp:txXfrm>
        <a:off x="5623768" y="1531620"/>
        <a:ext cx="963334" cy="2042160"/>
      </dsp:txXfrm>
    </dsp:sp>
    <dsp:sp modelId="{CAFDFA24-C135-40A4-94ED-DB6E2D8E7C4E}">
      <dsp:nvSpPr>
        <dsp:cNvPr id="0" name=""/>
        <dsp:cNvSpPr/>
      </dsp:nvSpPr>
      <dsp:spPr>
        <a:xfrm>
          <a:off x="6747658"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7%</a:t>
          </a:r>
          <a:endParaRPr lang="zh-TW" altLang="en-US" sz="4200" b="1" kern="1200" dirty="0">
            <a:solidFill>
              <a:schemeClr val="tx1"/>
            </a:solidFill>
          </a:endParaRPr>
        </a:p>
      </dsp:txBody>
      <dsp:txXfrm>
        <a:off x="6747658" y="1531620"/>
        <a:ext cx="963334" cy="2042160"/>
      </dsp:txXfrm>
    </dsp:sp>
    <dsp:sp modelId="{E1E9DE44-942D-459B-9621-5226519DCA68}">
      <dsp:nvSpPr>
        <dsp:cNvPr id="0" name=""/>
        <dsp:cNvSpPr/>
      </dsp:nvSpPr>
      <dsp:spPr>
        <a:xfrm>
          <a:off x="7871549" y="1531620"/>
          <a:ext cx="963334" cy="2042160"/>
        </a:xfrm>
        <a:prstGeom prst="roundRect">
          <a:avLst/>
        </a:prstGeom>
        <a:solidFill>
          <a:schemeClr val="accent1">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altLang="zh-TW" sz="4200" b="1" kern="1200" dirty="0" smtClean="0">
              <a:solidFill>
                <a:schemeClr val="tx1"/>
              </a:solidFill>
            </a:rPr>
            <a:t>8%</a:t>
          </a:r>
          <a:endParaRPr lang="zh-TW" altLang="en-US" sz="4200" b="1" kern="1200" dirty="0">
            <a:solidFill>
              <a:schemeClr val="tx1"/>
            </a:solidFill>
          </a:endParaRPr>
        </a:p>
      </dsp:txBody>
      <dsp:txXfrm>
        <a:off x="7871549" y="1531620"/>
        <a:ext cx="963334" cy="20421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8375CEDA-DFCA-4656-9491-12E773C60035}" type="datetimeFigureOut">
              <a:rPr lang="zh-TW" altLang="en-US"/>
              <a:pPr>
                <a:defRPr/>
              </a:pPr>
              <a:t>2010/9/14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076D63E7-9085-4091-BFDA-EC37825476B0}"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pPr>
              <a:defRPr/>
            </a:pPr>
            <a:endParaRPr lang="en-US" altLang="zh-TW"/>
          </a:p>
        </p:txBody>
      </p:sp>
      <p:sp>
        <p:nvSpPr>
          <p:cNvPr id="17" name="頁尾版面配置區 16"/>
          <p:cNvSpPr>
            <a:spLocks noGrp="1"/>
          </p:cNvSpPr>
          <p:nvPr>
            <p:ph type="ftr" sz="quarter" idx="11"/>
          </p:nvPr>
        </p:nvSpPr>
        <p:spPr bwMode="auto">
          <a:xfrm rot="5400000">
            <a:off x="7077269" y="4181669"/>
            <a:ext cx="3657600" cy="384048"/>
          </a:xfrm>
        </p:spPr>
        <p:txBody>
          <a:bodyPr/>
          <a:lstStyle/>
          <a:p>
            <a:pPr>
              <a:defRPr/>
            </a:pPr>
            <a:endParaRPr lang="en-US" altLang="zh-TW"/>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pPr>
              <a:defRPr/>
            </a:pPr>
            <a:fld id="{9F63AB7B-30A5-4F14-8D4E-4612307D84C5}" type="slidenum">
              <a:rPr lang="en-US" altLang="zh-TW" smtClean="0"/>
              <a:pPr>
                <a:defRPr/>
              </a:pPr>
              <a:t>‹#›</a:t>
            </a:fld>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fld id="{38464C2F-C268-4B26-9A42-E67F5D6029A2}" type="slidenum">
              <a:rPr lang="en-US" altLang="zh-TW" smtClean="0"/>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fld id="{D1653424-B86E-4194-95DA-F1A5E9EDD815}" type="slidenum">
              <a:rPr lang="en-US" altLang="zh-TW" smtClean="0"/>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820863" y="152400"/>
            <a:ext cx="7170737" cy="1143000"/>
          </a:xfrm>
        </p:spPr>
        <p:txBody>
          <a:bodyPr/>
          <a:lstStyle/>
          <a:p>
            <a:r>
              <a:rPr lang="zh-TW" altLang="en-US"/>
              <a:t>按一下以編輯母片標題樣式</a:t>
            </a:r>
          </a:p>
        </p:txBody>
      </p:sp>
      <p:sp>
        <p:nvSpPr>
          <p:cNvPr id="3" name="表格版面配置區 2"/>
          <p:cNvSpPr>
            <a:spLocks noGrp="1"/>
          </p:cNvSpPr>
          <p:nvPr>
            <p:ph type="tbl" idx="1"/>
          </p:nvPr>
        </p:nvSpPr>
        <p:spPr>
          <a:xfrm>
            <a:off x="152400" y="1600200"/>
            <a:ext cx="8839200" cy="5105400"/>
          </a:xfrm>
        </p:spPr>
        <p:txBody>
          <a:bodyPr/>
          <a:lstStyle/>
          <a:p>
            <a:pPr lvl="0"/>
            <a:endParaRPr lang="zh-TW" altLang="en-US" noProof="0"/>
          </a:p>
        </p:txBody>
      </p:sp>
      <p:sp>
        <p:nvSpPr>
          <p:cNvPr id="4" name="Rectangle 16"/>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7"/>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8"/>
          <p:cNvSpPr>
            <a:spLocks noGrp="1" noChangeArrowheads="1"/>
          </p:cNvSpPr>
          <p:nvPr>
            <p:ph type="sldNum" sz="quarter" idx="12"/>
          </p:nvPr>
        </p:nvSpPr>
        <p:spPr>
          <a:ln/>
        </p:spPr>
        <p:txBody>
          <a:bodyPr/>
          <a:lstStyle>
            <a:lvl1pPr>
              <a:defRPr/>
            </a:lvl1pPr>
          </a:lstStyle>
          <a:p>
            <a:pPr>
              <a:defRPr/>
            </a:pPr>
            <a:fld id="{0CA36C1D-5305-48E1-A432-2FB08F54F408}" type="slidenum">
              <a:rPr lang="en-US" altLang="zh-TW"/>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820863" y="152400"/>
            <a:ext cx="7170737"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152400" y="1600200"/>
            <a:ext cx="4343400" cy="5105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343400" cy="5105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6"/>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7"/>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8"/>
          <p:cNvSpPr>
            <a:spLocks noGrp="1" noChangeArrowheads="1"/>
          </p:cNvSpPr>
          <p:nvPr>
            <p:ph type="sldNum" sz="quarter" idx="12"/>
          </p:nvPr>
        </p:nvSpPr>
        <p:spPr>
          <a:ln/>
        </p:spPr>
        <p:txBody>
          <a:bodyPr/>
          <a:lstStyle>
            <a:lvl1pPr>
              <a:defRPr/>
            </a:lvl1pPr>
          </a:lstStyle>
          <a:p>
            <a:pPr>
              <a:defRPr/>
            </a:pPr>
            <a:fld id="{E63A8B26-2A70-4D31-A165-57AF83804952}"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pPr>
              <a:defRPr/>
            </a:pPr>
            <a:endParaRPr lang="en-US" altLang="zh-TW"/>
          </a:p>
        </p:txBody>
      </p:sp>
      <p:sp>
        <p:nvSpPr>
          <p:cNvPr id="9" name="投影片編號版面配置區 8"/>
          <p:cNvSpPr>
            <a:spLocks noGrp="1"/>
          </p:cNvSpPr>
          <p:nvPr>
            <p:ph type="sldNum" sz="quarter" idx="15"/>
          </p:nvPr>
        </p:nvSpPr>
        <p:spPr/>
        <p:txBody>
          <a:bodyPr rtlCol="0"/>
          <a:lstStyle/>
          <a:p>
            <a:pPr>
              <a:defRPr/>
            </a:pPr>
            <a:fld id="{D7D19CEE-6DBF-4527-BD69-B1FE422D66C2}" type="slidenum">
              <a:rPr lang="en-US" altLang="zh-TW" smtClean="0"/>
              <a:pPr>
                <a:defRPr/>
              </a:pPr>
              <a:t>‹#›</a:t>
            </a:fld>
            <a:endParaRPr lang="en-US" altLang="zh-TW"/>
          </a:p>
        </p:txBody>
      </p:sp>
      <p:sp>
        <p:nvSpPr>
          <p:cNvPr id="10" name="頁尾版面配置區 9"/>
          <p:cNvSpPr>
            <a:spLocks noGrp="1"/>
          </p:cNvSpPr>
          <p:nvPr>
            <p:ph type="ftr" sz="quarter" idx="16"/>
          </p:nvPr>
        </p:nvSpPr>
        <p:spPr/>
        <p:txBody>
          <a:bodyPr rtlCol="0"/>
          <a:lstStyle/>
          <a:p>
            <a:pPr>
              <a:defRPr/>
            </a:pPr>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pPr>
              <a:defRPr/>
            </a:pPr>
            <a:endParaRPr lang="en-US" altLang="zh-TW"/>
          </a:p>
        </p:txBody>
      </p:sp>
      <p:sp>
        <p:nvSpPr>
          <p:cNvPr id="5" name="頁尾版面配置區 4"/>
          <p:cNvSpPr>
            <a:spLocks noGrp="1"/>
          </p:cNvSpPr>
          <p:nvPr>
            <p:ph type="ftr" sz="quarter" idx="11"/>
          </p:nvPr>
        </p:nvSpPr>
        <p:spPr bwMode="auto">
          <a:xfrm rot="5400000">
            <a:off x="7077456" y="4178808"/>
            <a:ext cx="3657600" cy="384048"/>
          </a:xfrm>
        </p:spPr>
        <p:txBody>
          <a:bodyPr/>
          <a:lstStyle/>
          <a:p>
            <a:pPr>
              <a:defRPr/>
            </a:pPr>
            <a:endParaRPr lang="en-US" altLang="zh-TW"/>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pPr>
              <a:defRPr/>
            </a:pPr>
            <a:fld id="{A776501E-2A64-4662-B983-1D2D04D90974}" type="slidenum">
              <a:rPr lang="en-US" altLang="zh-TW" smtClean="0"/>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fld id="{99CFD938-039F-4B55-AC4B-361C66C0CFBC}" type="slidenum">
              <a:rPr lang="en-US" altLang="zh-TW" smtClean="0"/>
              <a:pPr>
                <a:defRPr/>
              </a:pPr>
              <a:t>‹#›</a:t>
            </a:fld>
            <a:endParaRPr lang="en-US" altLang="zh-TW"/>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pPr>
              <a:defRPr/>
            </a:pPr>
            <a:endParaRPr lang="en-US" altLang="zh-TW"/>
          </a:p>
        </p:txBody>
      </p:sp>
      <p:sp>
        <p:nvSpPr>
          <p:cNvPr id="8" name="頁尾版面配置區 7"/>
          <p:cNvSpPr>
            <a:spLocks noGrp="1"/>
          </p:cNvSpPr>
          <p:nvPr>
            <p:ph type="ftr" sz="quarter" idx="11"/>
          </p:nvPr>
        </p:nvSpPr>
        <p:spPr/>
        <p:txBody>
          <a:bodyPr/>
          <a:lstStyle/>
          <a:p>
            <a:pPr>
              <a:defRPr/>
            </a:pPr>
            <a:endParaRPr lang="en-US" altLang="zh-TW"/>
          </a:p>
        </p:txBody>
      </p:sp>
      <p:sp>
        <p:nvSpPr>
          <p:cNvPr id="9" name="投影片編號版面配置區 8"/>
          <p:cNvSpPr>
            <a:spLocks noGrp="1"/>
          </p:cNvSpPr>
          <p:nvPr>
            <p:ph type="sldNum" sz="quarter" idx="12"/>
          </p:nvPr>
        </p:nvSpPr>
        <p:spPr/>
        <p:txBody>
          <a:bodyPr/>
          <a:lstStyle/>
          <a:p>
            <a:pPr>
              <a:defRPr/>
            </a:pPr>
            <a:fld id="{41E657E0-5B80-42A4-BAD9-FCA06AB1B5C4}" type="slidenum">
              <a:rPr lang="en-US" altLang="zh-TW" smtClean="0"/>
              <a:pPr>
                <a:defRPr/>
              </a:pPr>
              <a:t>‹#›</a:t>
            </a:fld>
            <a:endParaRPr lang="en-US" altLang="zh-TW"/>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pPr>
              <a:defRPr/>
            </a:pPr>
            <a:endParaRPr lang="en-US" altLang="zh-TW"/>
          </a:p>
        </p:txBody>
      </p:sp>
      <p:sp>
        <p:nvSpPr>
          <p:cNvPr id="7" name="投影片編號版面配置區 6"/>
          <p:cNvSpPr>
            <a:spLocks noGrp="1"/>
          </p:cNvSpPr>
          <p:nvPr>
            <p:ph type="sldNum" sz="quarter" idx="11"/>
          </p:nvPr>
        </p:nvSpPr>
        <p:spPr/>
        <p:txBody>
          <a:bodyPr rtlCol="0"/>
          <a:lstStyle/>
          <a:p>
            <a:pPr>
              <a:defRPr/>
            </a:pPr>
            <a:fld id="{486DA01E-7B98-40AD-BD0E-CF36EB08230D}" type="slidenum">
              <a:rPr lang="en-US" altLang="zh-TW" smtClean="0"/>
              <a:pPr>
                <a:defRPr/>
              </a:pPr>
              <a:t>‹#›</a:t>
            </a:fld>
            <a:endParaRPr lang="en-US" altLang="zh-TW"/>
          </a:p>
        </p:txBody>
      </p:sp>
      <p:sp>
        <p:nvSpPr>
          <p:cNvPr id="8" name="頁尾版面配置區 7"/>
          <p:cNvSpPr>
            <a:spLocks noGrp="1"/>
          </p:cNvSpPr>
          <p:nvPr>
            <p:ph type="ftr" sz="quarter" idx="12"/>
          </p:nvPr>
        </p:nvSpPr>
        <p:spPr/>
        <p:txBody>
          <a:bodyPr rtlCol="0"/>
          <a:lstStyle/>
          <a:p>
            <a:pPr>
              <a:defRPr/>
            </a:pPr>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a:p>
        </p:txBody>
      </p:sp>
      <p:sp>
        <p:nvSpPr>
          <p:cNvPr id="4" name="投影片編號版面配置區 3"/>
          <p:cNvSpPr>
            <a:spLocks noGrp="1"/>
          </p:cNvSpPr>
          <p:nvPr>
            <p:ph type="sldNum" sz="quarter" idx="12"/>
          </p:nvPr>
        </p:nvSpPr>
        <p:spPr/>
        <p:txBody>
          <a:bodyPr/>
          <a:lstStyle/>
          <a:p>
            <a:pPr>
              <a:defRPr/>
            </a:pPr>
            <a:fld id="{9605C4CC-4D2A-4A55-8EAD-D9C32372A661}" type="slidenum">
              <a:rPr lang="en-US" altLang="zh-TW" smtClean="0"/>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pPr>
              <a:defRPr/>
            </a:pPr>
            <a:endParaRPr lang="en-US" altLang="zh-TW"/>
          </a:p>
        </p:txBody>
      </p:sp>
      <p:sp>
        <p:nvSpPr>
          <p:cNvPr id="22" name="投影片編號版面配置區 21"/>
          <p:cNvSpPr>
            <a:spLocks noGrp="1"/>
          </p:cNvSpPr>
          <p:nvPr>
            <p:ph type="sldNum" sz="quarter" idx="15"/>
          </p:nvPr>
        </p:nvSpPr>
        <p:spPr/>
        <p:txBody>
          <a:bodyPr rtlCol="0"/>
          <a:lstStyle/>
          <a:p>
            <a:pPr>
              <a:defRPr/>
            </a:pPr>
            <a:fld id="{1B3F2F2A-F052-4977-ADD7-D393038AEC24}" type="slidenum">
              <a:rPr lang="en-US" altLang="zh-TW" smtClean="0"/>
              <a:pPr>
                <a:defRPr/>
              </a:pPr>
              <a:t>‹#›</a:t>
            </a:fld>
            <a:endParaRPr lang="en-US" altLang="zh-TW"/>
          </a:p>
        </p:txBody>
      </p:sp>
      <p:sp>
        <p:nvSpPr>
          <p:cNvPr id="23" name="頁尾版面配置區 22"/>
          <p:cNvSpPr>
            <a:spLocks noGrp="1"/>
          </p:cNvSpPr>
          <p:nvPr>
            <p:ph type="ftr" sz="quarter" idx="16"/>
          </p:nvPr>
        </p:nvSpPr>
        <p:spPr/>
        <p:txBody>
          <a:bodyPr rtlCol="0"/>
          <a:lstStyle/>
          <a:p>
            <a:pPr>
              <a:defRPr/>
            </a:pPr>
            <a:endParaRPr lang="en-US" altLang="zh-TW"/>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pPr>
              <a:defRPr/>
            </a:pPr>
            <a:endParaRPr lang="en-US" altLang="zh-TW"/>
          </a:p>
        </p:txBody>
      </p:sp>
      <p:sp>
        <p:nvSpPr>
          <p:cNvPr id="18" name="投影片編號版面配置區 17"/>
          <p:cNvSpPr>
            <a:spLocks noGrp="1"/>
          </p:cNvSpPr>
          <p:nvPr>
            <p:ph type="sldNum" sz="quarter" idx="11"/>
          </p:nvPr>
        </p:nvSpPr>
        <p:spPr/>
        <p:txBody>
          <a:bodyPr rtlCol="0"/>
          <a:lstStyle/>
          <a:p>
            <a:pPr>
              <a:defRPr/>
            </a:pPr>
            <a:fld id="{B4A6F128-E5CB-4487-AEBC-C110D711AC0E}" type="slidenum">
              <a:rPr lang="en-US" altLang="zh-TW" smtClean="0"/>
              <a:pPr>
                <a:defRPr/>
              </a:pPr>
              <a:t>‹#›</a:t>
            </a:fld>
            <a:endParaRPr lang="en-US" altLang="zh-TW"/>
          </a:p>
        </p:txBody>
      </p:sp>
      <p:sp>
        <p:nvSpPr>
          <p:cNvPr id="21" name="頁尾版面配置區 20"/>
          <p:cNvSpPr>
            <a:spLocks noGrp="1"/>
          </p:cNvSpPr>
          <p:nvPr>
            <p:ph type="ftr" sz="quarter" idx="12"/>
          </p:nvPr>
        </p:nvSpPr>
        <p:spPr/>
        <p:txBody>
          <a:bodyPr rtlCol="0"/>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ltLang="zh-TW"/>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ltLang="zh-TW"/>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A776501E-2A64-4662-B983-1D2D04D90974}" type="slidenum">
              <a:rPr lang="en-US" altLang="zh-TW" smtClean="0"/>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標題 1"/>
          <p:cNvSpPr>
            <a:spLocks/>
          </p:cNvSpPr>
          <p:nvPr/>
        </p:nvSpPr>
        <p:spPr bwMode="auto">
          <a:xfrm rot="300000">
            <a:off x="810105" y="1450329"/>
            <a:ext cx="7612636" cy="3236082"/>
          </a:xfrm>
          <a:prstGeom prst="rect">
            <a:avLst/>
          </a:prstGeom>
          <a:solidFill>
            <a:srgbClr val="FFFFFF"/>
          </a:solidFill>
          <a:ln w="34925">
            <a:noFill/>
            <a:miter lim="800000"/>
            <a:headEnd/>
            <a:tailEnd/>
          </a:ln>
          <a:effectLst>
            <a:glow rad="228600">
              <a:schemeClr val="accent6">
                <a:satMod val="175000"/>
                <a:alpha val="40000"/>
              </a:schemeClr>
            </a:glow>
            <a:outerShdw blurRad="57785" dist="33020" dir="3180000" algn="ctr">
              <a:srgbClr val="000000">
                <a:alpha val="30000"/>
              </a:srgbClr>
            </a:outerShdw>
          </a:effectLst>
          <a:scene3d>
            <a:camera prst="orthographicFront"/>
            <a:lightRig rig="brightRoom" dir="t">
              <a:rot lat="0" lon="0" rev="600000"/>
            </a:lightRig>
          </a:scene3d>
          <a:sp3d prstMaterial="metal">
            <a:bevelT w="38100" h="57150" prst="angle"/>
          </a:sp3d>
        </p:spPr>
        <p:txBody>
          <a:bodyPr anchor="ctr"/>
          <a:lstStyle/>
          <a:p>
            <a:pPr algn="ctr"/>
            <a:r>
              <a:rPr lang="zh-TW" altLang="zh-TW" sz="4800" dirty="0">
                <a:latin typeface="標楷體" pitchFamily="65" charset="-120"/>
                <a:ea typeface="標楷體" pitchFamily="65" charset="-120"/>
              </a:rPr>
              <a:t>從大學多元入學制度</a:t>
            </a:r>
            <a:r>
              <a:rPr lang="en-US" altLang="zh-TW" sz="4800" dirty="0">
                <a:latin typeface="標楷體" pitchFamily="65" charset="-120"/>
                <a:ea typeface="標楷體" pitchFamily="65" charset="-120"/>
              </a:rPr>
              <a:t>-</a:t>
            </a:r>
            <a:endParaRPr lang="zh-TW" altLang="zh-TW" sz="4800" dirty="0">
              <a:latin typeface="標楷體" pitchFamily="65" charset="-120"/>
              <a:ea typeface="標楷體" pitchFamily="65" charset="-120"/>
            </a:endParaRPr>
          </a:p>
          <a:p>
            <a:pPr algn="ctr"/>
            <a:r>
              <a:rPr lang="zh-TW" altLang="zh-TW" sz="5400" dirty="0">
                <a:latin typeface="標楷體" pitchFamily="65" charset="-120"/>
                <a:ea typeface="標楷體" pitchFamily="65" charset="-120"/>
              </a:rPr>
              <a:t>談本校學生如何</a:t>
            </a:r>
            <a:r>
              <a:rPr lang="zh-TW" altLang="zh-TW" sz="5400" dirty="0" smtClean="0">
                <a:latin typeface="標楷體" pitchFamily="65" charset="-120"/>
                <a:ea typeface="標楷體" pitchFamily="65" charset="-120"/>
              </a:rPr>
              <a:t>準備</a:t>
            </a:r>
            <a:endParaRPr lang="en-US" altLang="zh-TW" sz="5400" dirty="0" smtClean="0">
              <a:latin typeface="標楷體" pitchFamily="65" charset="-120"/>
              <a:ea typeface="標楷體" pitchFamily="65" charset="-120"/>
            </a:endParaRPr>
          </a:p>
          <a:p>
            <a:pPr algn="ctr"/>
            <a:r>
              <a:rPr lang="zh-TW" altLang="zh-TW" sz="5400" dirty="0" smtClean="0">
                <a:latin typeface="標楷體" pitchFamily="65" charset="-120"/>
                <a:ea typeface="標楷體" pitchFamily="65" charset="-120"/>
              </a:rPr>
              <a:t>未來</a:t>
            </a:r>
            <a:r>
              <a:rPr lang="zh-TW" altLang="zh-TW" sz="5400" dirty="0">
                <a:latin typeface="標楷體" pitchFamily="65" charset="-120"/>
                <a:ea typeface="標楷體" pitchFamily="65" charset="-120"/>
              </a:rPr>
              <a:t>學習</a:t>
            </a:r>
            <a:r>
              <a:rPr lang="zh-TW" altLang="zh-TW" sz="5400" dirty="0" smtClean="0">
                <a:latin typeface="標楷體" pitchFamily="65" charset="-120"/>
                <a:ea typeface="標楷體" pitchFamily="65" charset="-120"/>
              </a:rPr>
              <a:t>生活</a:t>
            </a:r>
            <a:endParaRPr lang="zh-TW" altLang="en-US" sz="5400" dirty="0">
              <a:latin typeface="標楷體" pitchFamily="65" charset="-120"/>
              <a:ea typeface="標楷體" pitchFamily="65" charset="-120"/>
            </a:endParaRPr>
          </a:p>
        </p:txBody>
      </p:sp>
      <p:sp>
        <p:nvSpPr>
          <p:cNvPr id="3077" name="Text Box 5"/>
          <p:cNvSpPr txBox="1">
            <a:spLocks noChangeArrowheads="1"/>
          </p:cNvSpPr>
          <p:nvPr/>
        </p:nvSpPr>
        <p:spPr bwMode="auto">
          <a:xfrm>
            <a:off x="3203848" y="5445224"/>
            <a:ext cx="4824536" cy="78483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spAutoFit/>
          </a:bodyPr>
          <a:lstStyle/>
          <a:p>
            <a:pPr algn="ctr">
              <a:spcBef>
                <a:spcPct val="50000"/>
              </a:spcBef>
            </a:pPr>
            <a:r>
              <a:rPr lang="zh-TW" altLang="en-US" sz="1800" b="1" dirty="0" smtClean="0">
                <a:solidFill>
                  <a:srgbClr val="000000"/>
                </a:solidFill>
                <a:latin typeface="華康古印體" pitchFamily="65" charset="-120"/>
                <a:ea typeface="華康古印體" pitchFamily="65" charset="-120"/>
              </a:rPr>
              <a:t>國立臺中文</a:t>
            </a:r>
            <a:r>
              <a:rPr lang="zh-TW" altLang="en-US" sz="1800" b="1" dirty="0">
                <a:solidFill>
                  <a:srgbClr val="000000"/>
                </a:solidFill>
                <a:latin typeface="華康古印體" pitchFamily="65" charset="-120"/>
                <a:ea typeface="華康古印體" pitchFamily="65" charset="-120"/>
              </a:rPr>
              <a:t>華高中輔導</a:t>
            </a:r>
            <a:r>
              <a:rPr lang="zh-TW" altLang="en-US" sz="1800" b="1" dirty="0" smtClean="0">
                <a:solidFill>
                  <a:srgbClr val="000000"/>
                </a:solidFill>
                <a:latin typeface="華康古印體" pitchFamily="65" charset="-120"/>
                <a:ea typeface="華康古印體" pitchFamily="65" charset="-120"/>
              </a:rPr>
              <a:t>室</a:t>
            </a:r>
            <a:endParaRPr lang="en-US" altLang="zh-TW" sz="1800" b="1" dirty="0" smtClean="0">
              <a:solidFill>
                <a:srgbClr val="000000"/>
              </a:solidFill>
              <a:latin typeface="華康古印體" pitchFamily="65" charset="-120"/>
              <a:ea typeface="華康古印體" pitchFamily="65" charset="-120"/>
            </a:endParaRPr>
          </a:p>
          <a:p>
            <a:pPr algn="ctr">
              <a:spcBef>
                <a:spcPct val="50000"/>
              </a:spcBef>
            </a:pPr>
            <a:r>
              <a:rPr lang="zh-TW" altLang="en-US" sz="1800" b="1" dirty="0" smtClean="0">
                <a:solidFill>
                  <a:srgbClr val="000000"/>
                </a:solidFill>
                <a:latin typeface="華康古印體" pitchFamily="65" charset="-120"/>
                <a:ea typeface="華康古印體" pitchFamily="65" charset="-120"/>
              </a:rPr>
              <a:t>  報告人  李炎儒主任   </a:t>
            </a:r>
            <a:r>
              <a:rPr lang="en-US" altLang="zh-TW" sz="1800" b="1" dirty="0" smtClean="0">
                <a:solidFill>
                  <a:srgbClr val="000000"/>
                </a:solidFill>
                <a:latin typeface="華康古印體" pitchFamily="65" charset="-120"/>
                <a:ea typeface="華康古印體" pitchFamily="65" charset="-120"/>
              </a:rPr>
              <a:t>99.09.25</a:t>
            </a:r>
            <a:endParaRPr lang="en-US" altLang="zh-TW" sz="1800" b="1" dirty="0">
              <a:solidFill>
                <a:srgbClr val="000000"/>
              </a:solidFill>
              <a:latin typeface="華康古印體" pitchFamily="65" charset="-120"/>
              <a:ea typeface="華康古印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323528" y="1124744"/>
            <a:ext cx="8460432" cy="3745011"/>
          </a:xfrm>
          <a:solidFill>
            <a:srgbClr val="FFFFFF"/>
          </a:solidFill>
          <a:ln w="28575">
            <a:solidFill>
              <a:srgbClr val="92D050"/>
            </a:solidFill>
          </a:ln>
          <a:effectLst>
            <a:outerShdw blurRad="149987" dist="250190" dir="8460000" algn="ctr">
              <a:srgbClr val="000000">
                <a:alpha val="28000"/>
              </a:srgbClr>
            </a:outerShdw>
          </a:effectLst>
          <a:scene3d>
            <a:camera prst="perspectiveRelaxedModerately"/>
            <a:lightRig rig="contrasting" dir="t">
              <a:rot lat="0" lon="0" rev="1500000"/>
            </a:lightRig>
          </a:scene3d>
          <a:sp3d prstMaterial="metal">
            <a:bevelT w="88900" h="88900"/>
          </a:sp3d>
        </p:spPr>
        <p:txBody>
          <a:bodyPr/>
          <a:lstStyle/>
          <a:p>
            <a:pPr algn="ctr">
              <a:defRPr/>
            </a:pPr>
            <a:r>
              <a:rPr lang="zh-TW" altLang="en-US" sz="6500" b="1" dirty="0" smtClean="0">
                <a:solidFill>
                  <a:srgbClr val="000000"/>
                </a:solidFill>
                <a:ea typeface="華康粗黑體" pitchFamily="49" charset="-120"/>
              </a:rPr>
              <a:t>大學入學的考試與招生</a:t>
            </a:r>
            <a:r>
              <a:rPr lang="en-US" altLang="zh-TW" sz="6500" dirty="0" smtClean="0">
                <a:solidFill>
                  <a:srgbClr val="000000"/>
                </a:solidFill>
                <a:ea typeface="華康粗黑體" pitchFamily="49" charset="-120"/>
              </a:rPr>
              <a:t/>
            </a:r>
            <a:br>
              <a:rPr lang="en-US" altLang="zh-TW" sz="6500" dirty="0" smtClean="0">
                <a:solidFill>
                  <a:srgbClr val="000000"/>
                </a:solidFill>
                <a:ea typeface="華康粗黑體" pitchFamily="49" charset="-120"/>
              </a:rPr>
            </a:br>
            <a:r>
              <a:rPr lang="en-US" altLang="zh-TW" sz="6500" dirty="0" smtClean="0">
                <a:solidFill>
                  <a:srgbClr val="000000"/>
                </a:solidFill>
                <a:ea typeface="華康粗黑體" pitchFamily="49" charset="-120"/>
              </a:rPr>
              <a:t>-</a:t>
            </a:r>
            <a:r>
              <a:rPr lang="zh-TW" altLang="en-US" sz="6500" b="1" dirty="0" smtClean="0">
                <a:solidFill>
                  <a:srgbClr val="C00000"/>
                </a:solidFill>
                <a:effectLst>
                  <a:outerShdw blurRad="38100" dist="38100" dir="2700000" algn="tl">
                    <a:srgbClr val="000000">
                      <a:alpha val="43137"/>
                    </a:srgbClr>
                  </a:outerShdw>
                </a:effectLst>
                <a:ea typeface="華康粗黑體" pitchFamily="49" charset="-120"/>
              </a:rPr>
              <a:t>考試篇</a:t>
            </a:r>
            <a:r>
              <a:rPr lang="en-US" altLang="zh-TW" sz="7200" b="1" dirty="0" smtClean="0">
                <a:solidFill>
                  <a:srgbClr val="C00000"/>
                </a:solidFill>
                <a:effectLst>
                  <a:outerShdw blurRad="38100" dist="38100" dir="2700000" algn="tl">
                    <a:srgbClr val="000000">
                      <a:alpha val="43137"/>
                    </a:srgbClr>
                  </a:outerShdw>
                </a:effectLst>
                <a:ea typeface="華康粗黑體" pitchFamily="49" charset="-120"/>
              </a:rPr>
              <a:t/>
            </a:r>
            <a:br>
              <a:rPr lang="en-US" altLang="zh-TW" sz="7200" b="1" dirty="0" smtClean="0">
                <a:solidFill>
                  <a:srgbClr val="C00000"/>
                </a:solidFill>
                <a:effectLst>
                  <a:outerShdw blurRad="38100" dist="38100" dir="2700000" algn="tl">
                    <a:srgbClr val="000000">
                      <a:alpha val="43137"/>
                    </a:srgbClr>
                  </a:outerShdw>
                </a:effectLst>
                <a:ea typeface="華康粗黑體" pitchFamily="49" charset="-120"/>
              </a:rPr>
            </a:br>
            <a:r>
              <a:rPr lang="zh-TW" altLang="en-US" sz="3200" b="1" dirty="0" smtClean="0">
                <a:solidFill>
                  <a:srgbClr val="000000"/>
                </a:solidFill>
                <a:latin typeface="微軟正黑體" pitchFamily="34" charset="-120"/>
                <a:ea typeface="微軟正黑體" pitchFamily="34" charset="-120"/>
              </a:rPr>
              <a:t>術科考試</a:t>
            </a:r>
            <a:r>
              <a:rPr lang="en-US" altLang="zh-TW" sz="3200" b="1" dirty="0" smtClean="0">
                <a:solidFill>
                  <a:srgbClr val="000000"/>
                </a:solidFill>
                <a:latin typeface="微軟正黑體" pitchFamily="34" charset="-120"/>
                <a:ea typeface="微軟正黑體" pitchFamily="34" charset="-120"/>
              </a:rPr>
              <a:t>-</a:t>
            </a:r>
            <a:r>
              <a:rPr lang="zh-TW" altLang="en-US" sz="3200" b="1" dirty="0" smtClean="0">
                <a:solidFill>
                  <a:srgbClr val="000000"/>
                </a:solidFill>
                <a:latin typeface="微軟正黑體" pitchFamily="34" charset="-120"/>
                <a:ea typeface="微軟正黑體" pitchFamily="34" charset="-120"/>
              </a:rPr>
              <a:t>每年二至三月</a:t>
            </a:r>
          </a:p>
        </p:txBody>
      </p:sp>
      <p:sp>
        <p:nvSpPr>
          <p:cNvPr id="16387" name="Text Box 4"/>
          <p:cNvSpPr txBox="1">
            <a:spLocks noChangeArrowheads="1"/>
          </p:cNvSpPr>
          <p:nvPr/>
        </p:nvSpPr>
        <p:spPr bwMode="auto">
          <a:xfrm>
            <a:off x="323850" y="1700213"/>
            <a:ext cx="8351838" cy="457200"/>
          </a:xfrm>
          <a:prstGeom prst="rect">
            <a:avLst/>
          </a:prstGeom>
          <a:noFill/>
          <a:ln w="9525">
            <a:noFill/>
            <a:miter lim="800000"/>
            <a:headEnd/>
            <a:tailEnd/>
          </a:ln>
        </p:spPr>
        <p:txBody>
          <a:bodyPr>
            <a:spAutoFit/>
          </a:bodyPr>
          <a:lstStyle/>
          <a:p>
            <a:pPr>
              <a:spcBef>
                <a:spcPct val="50000"/>
              </a:spcBef>
            </a:pPr>
            <a:endParaRPr lang="zh-TW" altLang="en-US"/>
          </a:p>
        </p:txBody>
      </p:sp>
      <p:sp>
        <p:nvSpPr>
          <p:cNvPr id="4" name="文字方塊 3"/>
          <p:cNvSpPr txBox="1"/>
          <p:nvPr/>
        </p:nvSpPr>
        <p:spPr>
          <a:xfrm>
            <a:off x="323528" y="5373216"/>
            <a:ext cx="8280920" cy="707886"/>
          </a:xfrm>
          <a:prstGeom prst="rect">
            <a:avLst/>
          </a:prstGeom>
          <a:noFill/>
        </p:spPr>
        <p:txBody>
          <a:bodyPr wrap="square" rtlCol="0">
            <a:spAutoFit/>
          </a:bodyPr>
          <a:lstStyle/>
          <a:p>
            <a:pPr algn="ctr"/>
            <a:r>
              <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負責考試單位：大學術科考試委員會聯合會 </a:t>
            </a:r>
            <a:r>
              <a:rPr kumimoji="0" lang="en-US" altLang="zh-TW"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http://www.cape.edu.tw/</a:t>
            </a:r>
            <a:endPar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endParaRPr lang="zh-TW" altLang="en-US" sz="2000"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43808" y="548680"/>
            <a:ext cx="3759249" cy="746720"/>
          </a:xfrm>
          <a:solidFill>
            <a:srgbClr val="C0C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eaLnBrk="1" hangingPunct="1"/>
            <a:r>
              <a:rPr lang="en-US" altLang="zh-TW" b="1" dirty="0" smtClean="0">
                <a:solidFill>
                  <a:schemeClr val="tx1"/>
                </a:solidFill>
                <a:latin typeface="微軟正黑體" pitchFamily="34" charset="-120"/>
                <a:ea typeface="微軟正黑體" pitchFamily="34" charset="-120"/>
              </a:rPr>
              <a:t>100</a:t>
            </a:r>
            <a:r>
              <a:rPr lang="zh-TW" altLang="en-US" b="1" dirty="0" smtClean="0">
                <a:solidFill>
                  <a:schemeClr val="tx1"/>
                </a:solidFill>
                <a:latin typeface="微軟正黑體" pitchFamily="34" charset="-120"/>
                <a:ea typeface="微軟正黑體" pitchFamily="34" charset="-120"/>
              </a:rPr>
              <a:t>學年度術科考試</a:t>
            </a:r>
          </a:p>
        </p:txBody>
      </p:sp>
      <p:graphicFrame>
        <p:nvGraphicFramePr>
          <p:cNvPr id="18453" name="Group 21"/>
          <p:cNvGraphicFramePr>
            <a:graphicFrameLocks noGrp="1"/>
          </p:cNvGraphicFramePr>
          <p:nvPr>
            <p:ph type="tbl" idx="1"/>
          </p:nvPr>
        </p:nvGraphicFramePr>
        <p:xfrm>
          <a:off x="323528" y="1628800"/>
          <a:ext cx="8064896" cy="4825419"/>
        </p:xfrm>
        <a:graphic>
          <a:graphicData uri="http://schemas.openxmlformats.org/drawingml/2006/table">
            <a:tbl>
              <a:tblPr/>
              <a:tblGrid>
                <a:gridCol w="1944216"/>
                <a:gridCol w="6120680"/>
              </a:tblGrid>
              <a:tr h="72008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標楷體" pitchFamily="65" charset="-120"/>
                          <a:ea typeface="標楷體" pitchFamily="65" charset="-120"/>
                        </a:rPr>
                        <a:t>考試科目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標楷體" pitchFamily="65" charset="-120"/>
                          <a:ea typeface="標楷體" pitchFamily="65" charset="-120"/>
                        </a:rPr>
                        <a:t>考試日期與項目</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5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標楷體" pitchFamily="65" charset="-120"/>
                          <a:ea typeface="標楷體" pitchFamily="65" charset="-120"/>
                        </a:rPr>
                        <a:t>美術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標楷體" pitchFamily="65" charset="-120"/>
                          <a:ea typeface="標楷體" pitchFamily="65" charset="-120"/>
                        </a:rPr>
                        <a:t>2/12-2/13</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素描、彩繪技法、創意表現、水墨書畫、</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美術鑑賞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標楷體" pitchFamily="65" charset="-120"/>
                          <a:ea typeface="標楷體" pitchFamily="65" charset="-120"/>
                        </a:rPr>
                        <a:t>音樂</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標楷體" pitchFamily="65" charset="-120"/>
                          <a:ea typeface="標楷體" pitchFamily="65" charset="-120"/>
                        </a:rPr>
                        <a:t>2/15-2/19</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主修、副修、樂理、聽寫、視唱 </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標楷體" pitchFamily="65" charset="-120"/>
                          <a:ea typeface="標楷體" pitchFamily="65" charset="-120"/>
                        </a:rPr>
                        <a:t>體育</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標楷體" pitchFamily="65" charset="-120"/>
                          <a:ea typeface="標楷體" pitchFamily="65" charset="-120"/>
                        </a:rPr>
                        <a:t>2/19-2/21</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rPr>
                        <a:t>60</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公尺立姿快跑、</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rPr>
                        <a:t>20</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秒反覆側步、一分鐘屈膝仰臥起坐、立定連續三次跳、</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rPr>
                        <a:t>1600</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公尺跑走 </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23528" y="1124744"/>
            <a:ext cx="8352928" cy="4176464"/>
          </a:xfrm>
          <a:prstGeom prst="rect">
            <a:avLst/>
          </a:prstGeom>
          <a:solidFill>
            <a:srgbClr val="FFFFFF"/>
          </a:solidFill>
          <a:ln w="28575">
            <a:solidFill>
              <a:srgbClr val="92D050"/>
            </a:solidFill>
          </a:ln>
          <a:effectLst>
            <a:outerShdw blurRad="149987" dist="250190" dir="8460000" algn="ctr">
              <a:srgbClr val="000000">
                <a:alpha val="28000"/>
              </a:srgbClr>
            </a:outerShdw>
          </a:effectLst>
          <a:scene3d>
            <a:camera prst="perspectiveRelaxedModerately"/>
            <a:lightRig rig="contrasting" dir="t">
              <a:rot lat="0" lon="0" rev="1500000"/>
            </a:lightRig>
          </a:scene3d>
          <a:sp3d prstMaterial="metal">
            <a:bevelT w="88900" h="88900"/>
          </a:sp3d>
        </p:spPr>
        <p:txBody>
          <a:bodyPr/>
          <a:lstStyle/>
          <a:p>
            <a:pPr marL="0" marR="0" lvl="0" indent="0" algn="ctr" defTabSz="914400" rtl="0" eaLnBrk="1" fontAlgn="auto" latinLnBrk="0" hangingPunct="1">
              <a:lnSpc>
                <a:spcPct val="100000"/>
              </a:lnSpc>
              <a:spcBef>
                <a:spcPts val="1200"/>
              </a:spcBef>
              <a:spcAft>
                <a:spcPts val="600"/>
              </a:spcAft>
              <a:buClrTx/>
              <a:buSzTx/>
              <a:buFontTx/>
              <a:buNone/>
              <a:tabLst/>
              <a:defRPr/>
            </a:pPr>
            <a:r>
              <a:rPr kumimoji="0" lang="zh-TW" altLang="en-US" sz="6000" b="1" i="0" u="none" strike="noStrike" kern="1200" cap="small" spc="0" normalizeH="0" baseline="0" noProof="0" dirty="0" smtClean="0">
                <a:ln>
                  <a:noFill/>
                </a:ln>
                <a:solidFill>
                  <a:srgbClr val="000000"/>
                </a:solidFill>
                <a:effectLst/>
                <a:uLnTx/>
                <a:uFillTx/>
                <a:latin typeface="+mj-lt"/>
                <a:ea typeface="華康粗黑體" pitchFamily="49" charset="-120"/>
                <a:cs typeface="+mj-cs"/>
              </a:rPr>
              <a:t>大學入學的考試與招生</a:t>
            </a:r>
            <a: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t/>
            </a:r>
            <a:b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br>
            <a: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t>-</a:t>
            </a:r>
            <a:r>
              <a:rPr kumimoji="0" lang="zh-TW" altLang="en-US" sz="65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t>招生篇</a:t>
            </a:r>
            <a:r>
              <a:rPr kumimoji="0" lang="en-US" altLang="zh-TW" sz="7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t/>
            </a:r>
            <a:br>
              <a:rPr kumimoji="0" lang="en-US" altLang="zh-TW" sz="7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br>
            <a:endParaRPr kumimoji="0" lang="en-US" altLang="zh-TW" sz="1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4000" b="1" i="0" u="none" strike="noStrike" kern="1200" cap="small" spc="0" normalizeH="0" baseline="0" noProof="0" dirty="0" smtClean="0">
                <a:ln>
                  <a:noFill/>
                </a:ln>
                <a:effectLst>
                  <a:outerShdw blurRad="38100" dist="38100" dir="2700000" algn="tl">
                    <a:srgbClr val="000000">
                      <a:alpha val="43137"/>
                    </a:srgbClr>
                  </a:outerShdw>
                </a:effectLst>
                <a:uLnTx/>
                <a:uFillTx/>
                <a:latin typeface="微軟正黑體" pitchFamily="34" charset="-120"/>
                <a:ea typeface="微軟正黑體" pitchFamily="34" charset="-120"/>
                <a:cs typeface="+mj-cs"/>
              </a:rPr>
              <a:t>繁星推薦</a:t>
            </a:r>
            <a:endParaRPr kumimoji="0" lang="en-US" altLang="zh-TW" sz="4000" b="1" i="0" u="none" strike="noStrike" kern="1200" cap="small" spc="0" normalizeH="0" baseline="0" noProof="0" dirty="0" smtClean="0">
              <a:ln>
                <a:noFill/>
              </a:ln>
              <a:effectLst>
                <a:outerShdw blurRad="38100" dist="38100" dir="2700000" algn="tl">
                  <a:srgbClr val="000000">
                    <a:alpha val="43137"/>
                  </a:srgbClr>
                </a:outerShdw>
              </a:effectLst>
              <a:uLnTx/>
              <a:uFillTx/>
              <a:latin typeface="微軟正黑體" pitchFamily="34" charset="-120"/>
              <a:ea typeface="微軟正黑體" pitchFamily="34" charset="-120"/>
              <a:cs typeface="+mj-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4000" b="1" cap="small" dirty="0">
                <a:effectLst>
                  <a:outerShdw blurRad="38100" dist="38100" dir="2700000" algn="tl">
                    <a:srgbClr val="000000">
                      <a:alpha val="43137"/>
                    </a:srgbClr>
                  </a:outerShdw>
                </a:effectLst>
                <a:latin typeface="微軟正黑體" pitchFamily="34" charset="-120"/>
                <a:ea typeface="微軟正黑體" pitchFamily="34" charset="-120"/>
                <a:cs typeface="+mj-cs"/>
              </a:rPr>
              <a:t>個人申請</a:t>
            </a:r>
            <a:endParaRPr kumimoji="0" lang="zh-TW" altLang="en-US" sz="4000" b="1" i="0" u="none" strike="noStrike" kern="1200" cap="small" spc="0" normalizeH="0" baseline="0" noProof="0" dirty="0" smtClean="0">
              <a:ln>
                <a:noFill/>
              </a:ln>
              <a:effectLst/>
              <a:uLnTx/>
              <a:uFillTx/>
              <a:latin typeface="微軟正黑體" pitchFamily="34" charset="-120"/>
              <a:ea typeface="微軟正黑體" pitchFamily="34" charset="-120"/>
              <a:cs typeface="+mj-cs"/>
            </a:endParaRPr>
          </a:p>
        </p:txBody>
      </p:sp>
      <p:sp>
        <p:nvSpPr>
          <p:cNvPr id="5" name="Text Box 4"/>
          <p:cNvSpPr txBox="1">
            <a:spLocks noChangeArrowheads="1"/>
          </p:cNvSpPr>
          <p:nvPr/>
        </p:nvSpPr>
        <p:spPr bwMode="auto">
          <a:xfrm>
            <a:off x="4355976" y="1844824"/>
            <a:ext cx="8351838" cy="457200"/>
          </a:xfrm>
          <a:prstGeom prst="rect">
            <a:avLst/>
          </a:prstGeom>
          <a:noFill/>
          <a:ln w="9525">
            <a:noFill/>
            <a:miter lim="800000"/>
            <a:headEnd/>
            <a:tailEnd/>
          </a:ln>
        </p:spPr>
        <p:txBody>
          <a:bodyPr>
            <a:spAutoFit/>
          </a:bodyPr>
          <a:lstStyle/>
          <a:p>
            <a:pPr>
              <a:spcBef>
                <a:spcPct val="50000"/>
              </a:spcBef>
            </a:pPr>
            <a:endParaRPr lang="zh-TW" altLang="en-US"/>
          </a:p>
        </p:txBody>
      </p:sp>
      <p:sp>
        <p:nvSpPr>
          <p:cNvPr id="6" name="文字方塊 5"/>
          <p:cNvSpPr txBox="1"/>
          <p:nvPr/>
        </p:nvSpPr>
        <p:spPr>
          <a:xfrm>
            <a:off x="323528" y="5527104"/>
            <a:ext cx="8280920" cy="400110"/>
          </a:xfrm>
          <a:prstGeom prst="rect">
            <a:avLst/>
          </a:prstGeom>
          <a:solidFill>
            <a:schemeClr val="tx1"/>
          </a:solidFill>
        </p:spPr>
        <p:txBody>
          <a:bodyPr wrap="square" rtlCol="0" anchor="ctr">
            <a:spAutoFit/>
          </a:bodyPr>
          <a:lstStyle/>
          <a:p>
            <a:pPr algn="ctr"/>
            <a:r>
              <a:rPr lang="zh-TW" altLang="en-US" sz="20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負責招生單位：大學甄選入學委員會</a:t>
            </a:r>
            <a:r>
              <a:rPr kumimoji="0" lang="en-US" altLang="zh-TW" sz="20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http://www.caac.ccu.edu.tw/</a:t>
            </a:r>
            <a:endParaRPr lang="zh-TW" altLang="en-US" sz="20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5576" y="692696"/>
            <a:ext cx="7211144" cy="936104"/>
          </a:xfrm>
          <a:solidFill>
            <a:srgbClr val="C0C0C0"/>
          </a:solidFill>
          <a:effectLst>
            <a:innerShdw blurRad="63500" dist="50800" dir="13500000">
              <a:prstClr val="black">
                <a:alpha val="50000"/>
              </a:prstClr>
            </a:innerShdw>
          </a:effectLst>
        </p:spPr>
        <p:txBody>
          <a:bodyPr>
            <a:noAutofit/>
          </a:bodyPr>
          <a:lstStyle/>
          <a:p>
            <a:pPr algn="ctr" eaLnBrk="1" hangingPunct="1"/>
            <a:r>
              <a:rPr lang="en-US" altLang="zh-TW" sz="4800" b="1" dirty="0" smtClean="0">
                <a:solidFill>
                  <a:schemeClr val="tx1"/>
                </a:solidFill>
                <a:latin typeface="微軟正黑體" pitchFamily="34" charset="-120"/>
                <a:ea typeface="微軟正黑體" pitchFamily="34" charset="-120"/>
              </a:rPr>
              <a:t>100</a:t>
            </a:r>
            <a:r>
              <a:rPr lang="zh-TW" altLang="en-US" sz="4800" b="1" dirty="0" smtClean="0">
                <a:solidFill>
                  <a:schemeClr val="tx1"/>
                </a:solidFill>
                <a:latin typeface="微軟正黑體" pitchFamily="34" charset="-120"/>
                <a:ea typeface="微軟正黑體" pitchFamily="34" charset="-120"/>
              </a:rPr>
              <a:t>學年度繁星推薦</a:t>
            </a:r>
          </a:p>
        </p:txBody>
      </p:sp>
      <p:sp>
        <p:nvSpPr>
          <p:cNvPr id="34818" name="Rectangle 3"/>
          <p:cNvSpPr>
            <a:spLocks noGrp="1" noChangeArrowheads="1"/>
          </p:cNvSpPr>
          <p:nvPr>
            <p:ph sz="quarter" idx="1"/>
          </p:nvPr>
        </p:nvSpPr>
        <p:spPr>
          <a:xfrm>
            <a:off x="827584" y="2132856"/>
            <a:ext cx="8784976" cy="3312368"/>
          </a:xfrm>
          <a:solidFill>
            <a:srgbClr val="FFFF00"/>
          </a:solidFill>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a:bodyPr>
          <a:lstStyle/>
          <a:p>
            <a:pPr eaLnBrk="1" hangingPunct="1">
              <a:buClr>
                <a:srgbClr val="003300"/>
              </a:buClr>
              <a:defRPr/>
            </a:pPr>
            <a:endParaRPr lang="en-US" altLang="zh-TW" sz="4000" b="1" dirty="0" smtClean="0">
              <a:latin typeface="華康仿宋體W6" pitchFamily="49" charset="-120"/>
              <a:ea typeface="華康仿宋體W6" pitchFamily="49" charset="-120"/>
            </a:endParaRPr>
          </a:p>
          <a:p>
            <a:pPr eaLnBrk="1" hangingPunct="1">
              <a:buClr>
                <a:srgbClr val="003300"/>
              </a:buClr>
              <a:defRPr/>
            </a:pPr>
            <a:r>
              <a:rPr lang="zh-TW" altLang="en-US" sz="4000" b="1" dirty="0" smtClean="0">
                <a:latin typeface="華康仿宋體W6" pitchFamily="49" charset="-120"/>
                <a:ea typeface="華康仿宋體W6" pitchFamily="49" charset="-120"/>
              </a:rPr>
              <a:t>預計總額約</a:t>
            </a:r>
            <a:r>
              <a:rPr lang="en-US" altLang="zh-TW" sz="4000" b="1" dirty="0" smtClean="0">
                <a:latin typeface="華康仿宋體W6" pitchFamily="49" charset="-120"/>
                <a:ea typeface="華康仿宋體W6" pitchFamily="49" charset="-120"/>
              </a:rPr>
              <a:t>8000</a:t>
            </a:r>
            <a:r>
              <a:rPr lang="zh-TW" altLang="en-US" sz="4000" b="1" dirty="0" smtClean="0">
                <a:latin typeface="華康仿宋體W6" pitchFamily="49" charset="-120"/>
                <a:ea typeface="華康仿宋體W6" pitchFamily="49" charset="-120"/>
              </a:rPr>
              <a:t>名</a:t>
            </a:r>
          </a:p>
          <a:p>
            <a:pPr eaLnBrk="1" hangingPunct="1">
              <a:buClr>
                <a:srgbClr val="003300"/>
              </a:buClr>
              <a:defRPr/>
            </a:pPr>
            <a:r>
              <a:rPr lang="zh-TW" altLang="en-US" sz="4000" b="1" dirty="0" smtClean="0">
                <a:latin typeface="華康仿宋體W6" pitchFamily="49" charset="-120"/>
                <a:ea typeface="華康仿宋體W6" pitchFamily="49" charset="-120"/>
              </a:rPr>
              <a:t>大學校系得另訂原住民外加名額</a:t>
            </a:r>
            <a:endParaRPr lang="en-US" altLang="zh-TW" sz="4000" b="1" dirty="0" smtClean="0">
              <a:latin typeface="華康仿宋體W6" pitchFamily="49" charset="-120"/>
              <a:ea typeface="華康仿宋體W6" pitchFamily="49" charset="-120"/>
            </a:endParaRPr>
          </a:p>
          <a:p>
            <a:pPr eaLnBrk="1" hangingPunct="1">
              <a:buClr>
                <a:srgbClr val="003300"/>
              </a:buClr>
              <a:defRPr/>
            </a:pPr>
            <a:endParaRPr lang="zh-TW" altLang="en-US" sz="4000" b="1" dirty="0" smtClean="0">
              <a:latin typeface="華康仿宋體W6" pitchFamily="49" charset="-120"/>
              <a:ea typeface="華康仿宋體W6" pitchFamily="49"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20863" y="404664"/>
            <a:ext cx="3687241" cy="890736"/>
          </a:xfrm>
        </p:spPr>
        <p:txBody>
          <a:bodyPr/>
          <a:lstStyle/>
          <a:p>
            <a:pPr eaLnBrk="1" hangingPunct="1"/>
            <a:r>
              <a:rPr lang="zh-TW" altLang="en-US" sz="4800" b="1" dirty="0" smtClean="0">
                <a:solidFill>
                  <a:schemeClr val="tx1"/>
                </a:solidFill>
                <a:latin typeface="微軟正黑體" pitchFamily="34" charset="-120"/>
                <a:ea typeface="微軟正黑體" pitchFamily="34" charset="-120"/>
              </a:rPr>
              <a:t>依學群推薦</a:t>
            </a:r>
          </a:p>
        </p:txBody>
      </p:sp>
      <p:sp>
        <p:nvSpPr>
          <p:cNvPr id="22531" name="Rectangle 3"/>
          <p:cNvSpPr>
            <a:spLocks noGrp="1" noChangeArrowheads="1"/>
          </p:cNvSpPr>
          <p:nvPr>
            <p:ph type="body" sz="half" idx="1"/>
          </p:nvPr>
        </p:nvSpPr>
        <p:spPr>
          <a:xfrm>
            <a:off x="179512" y="1556792"/>
            <a:ext cx="8524056" cy="5105400"/>
          </a:xfrm>
        </p:spPr>
        <p:txBody>
          <a:bodyPr/>
          <a:lstStyle/>
          <a:p>
            <a:pPr eaLnBrk="1" hangingPunct="1">
              <a:lnSpc>
                <a:spcPct val="90000"/>
              </a:lnSpc>
              <a:buClr>
                <a:srgbClr val="003300"/>
              </a:buClr>
            </a:pPr>
            <a:r>
              <a:rPr lang="zh-TW" altLang="en-US" b="1" dirty="0" smtClean="0">
                <a:latin typeface="標楷體" pitchFamily="65" charset="-120"/>
                <a:ea typeface="標楷體" pitchFamily="65" charset="-120"/>
              </a:rPr>
              <a:t>大學依學系之性質分學群招生，由高中向大學依學群推薦符合推薦條件之應屆畢業學生</a:t>
            </a:r>
          </a:p>
          <a:p>
            <a:pPr eaLnBrk="1" hangingPunct="1">
              <a:lnSpc>
                <a:spcPct val="90000"/>
              </a:lnSpc>
              <a:buClr>
                <a:srgbClr val="003300"/>
              </a:buClr>
            </a:pPr>
            <a:endParaRPr lang="zh-TW" altLang="en-US" b="1" dirty="0" smtClean="0">
              <a:latin typeface="標楷體" pitchFamily="65" charset="-120"/>
              <a:ea typeface="標楷體" pitchFamily="65" charset="-120"/>
            </a:endParaRPr>
          </a:p>
          <a:p>
            <a:pPr eaLnBrk="1" hangingPunct="1">
              <a:lnSpc>
                <a:spcPct val="90000"/>
              </a:lnSpc>
              <a:buClr>
                <a:srgbClr val="003300"/>
              </a:buClr>
            </a:pPr>
            <a:endParaRPr lang="zh-TW" altLang="en-US" b="1" dirty="0" smtClean="0">
              <a:latin typeface="標楷體" pitchFamily="65" charset="-120"/>
              <a:ea typeface="標楷體" pitchFamily="65" charset="-120"/>
            </a:endParaRPr>
          </a:p>
        </p:txBody>
      </p:sp>
      <p:graphicFrame>
        <p:nvGraphicFramePr>
          <p:cNvPr id="6" name="Group 128"/>
          <p:cNvGraphicFramePr>
            <a:graphicFrameLocks noGrp="1"/>
          </p:cNvGraphicFramePr>
          <p:nvPr>
            <p:ph sz="half" idx="2"/>
          </p:nvPr>
        </p:nvGraphicFramePr>
        <p:xfrm>
          <a:off x="251520" y="2924175"/>
          <a:ext cx="8568952" cy="3481893"/>
        </p:xfrm>
        <a:graphic>
          <a:graphicData uri="http://schemas.openxmlformats.org/drawingml/2006/table">
            <a:tbl>
              <a:tblPr/>
              <a:tblGrid>
                <a:gridCol w="1728192"/>
                <a:gridCol w="6840760"/>
              </a:tblGrid>
              <a:tr h="4492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第一類學群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文、法、商、社會科學、教育、管理等學系</a:t>
                      </a:r>
                      <a:r>
                        <a:rPr kumimoji="1" lang="en-US" altLang="zh-TW"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r>
              <a:tr h="51413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第二類學群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理、工等學系</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r>
              <a:tr h="497041">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第三類學群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醫、生命科學、農等學系</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r>
              <a:tr h="511071">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第四類學群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音樂相關學系</a:t>
                      </a:r>
                      <a:r>
                        <a:rPr kumimoji="1" lang="en-US" altLang="zh-TW"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405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第五類學群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美術相關學系</a:t>
                      </a:r>
                      <a:r>
                        <a:rPr kumimoji="1" lang="en-US" altLang="zh-TW"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405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第六類學群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舞蹈相關學系</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75000"/>
                      </a:schemeClr>
                    </a:solidFill>
                  </a:tcPr>
                </a:tc>
              </a:tr>
              <a:tr h="494337">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第七類學群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體育相關學系</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學程</a:t>
                      </a:r>
                      <a:r>
                        <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TW" altLang="en-US" sz="4800" b="1" dirty="0" smtClean="0">
                <a:solidFill>
                  <a:schemeClr val="tx1"/>
                </a:solidFill>
                <a:latin typeface="微軟正黑體" pitchFamily="34" charset="-120"/>
                <a:ea typeface="微軟正黑體" pitchFamily="34" charset="-120"/>
              </a:rPr>
              <a:t>依學群推薦</a:t>
            </a:r>
          </a:p>
        </p:txBody>
      </p:sp>
      <p:sp>
        <p:nvSpPr>
          <p:cNvPr id="23555" name="Rectangle 3"/>
          <p:cNvSpPr>
            <a:spLocks noGrp="1" noChangeArrowheads="1"/>
          </p:cNvSpPr>
          <p:nvPr>
            <p:ph type="body" sz="half" idx="1"/>
          </p:nvPr>
        </p:nvSpPr>
        <p:spPr>
          <a:xfrm>
            <a:off x="539552" y="1556792"/>
            <a:ext cx="7875984" cy="4176464"/>
          </a:xfrm>
        </p:spPr>
        <p:txBody>
          <a:bodyPr>
            <a:normAutofit fontScale="92500" lnSpcReduction="10000"/>
          </a:bodyPr>
          <a:lstStyle/>
          <a:p>
            <a:pPr eaLnBrk="1" hangingPunct="1">
              <a:lnSpc>
                <a:spcPct val="90000"/>
              </a:lnSpc>
              <a:spcBef>
                <a:spcPts val="1200"/>
              </a:spcBef>
              <a:spcAft>
                <a:spcPts val="1200"/>
              </a:spcAft>
              <a:buClr>
                <a:srgbClr val="003300"/>
              </a:buClr>
            </a:pPr>
            <a:r>
              <a:rPr lang="zh-TW" altLang="en-US" sz="2800" b="1" dirty="0" smtClean="0">
                <a:latin typeface="標楷體" pitchFamily="65" charset="-120"/>
                <a:ea typeface="標楷體" pitchFamily="65" charset="-120"/>
              </a:rPr>
              <a:t>高中對大學</a:t>
            </a:r>
            <a:r>
              <a:rPr lang="zh-TW" altLang="en-US" sz="2800" b="1" dirty="0" smtClean="0">
                <a:solidFill>
                  <a:srgbClr val="FF0000"/>
                </a:solidFill>
                <a:latin typeface="標楷體" pitchFamily="65" charset="-120"/>
                <a:ea typeface="標楷體" pitchFamily="65" charset="-120"/>
              </a:rPr>
              <a:t>每個學群至多推薦</a:t>
            </a:r>
            <a:r>
              <a:rPr lang="en-US" altLang="zh-TW" sz="2800" b="1" dirty="0" smtClean="0">
                <a:solidFill>
                  <a:srgbClr val="FF0000"/>
                </a:solidFill>
                <a:latin typeface="標楷體" pitchFamily="65" charset="-120"/>
                <a:ea typeface="標楷體" pitchFamily="65" charset="-120"/>
              </a:rPr>
              <a:t>2</a:t>
            </a:r>
            <a:r>
              <a:rPr lang="zh-TW" altLang="en-US" sz="2800" b="1" dirty="0" smtClean="0">
                <a:solidFill>
                  <a:srgbClr val="FF0000"/>
                </a:solidFill>
                <a:latin typeface="標楷體" pitchFamily="65" charset="-120"/>
                <a:ea typeface="標楷體" pitchFamily="65" charset="-120"/>
              </a:rPr>
              <a:t>名</a:t>
            </a:r>
            <a:endParaRPr lang="en-US" altLang="zh-TW" sz="2800" b="1" dirty="0" smtClean="0">
              <a:solidFill>
                <a:srgbClr val="FF0000"/>
              </a:solidFill>
              <a:latin typeface="標楷體" pitchFamily="65" charset="-120"/>
              <a:ea typeface="標楷體" pitchFamily="65" charset="-120"/>
            </a:endParaRPr>
          </a:p>
          <a:p>
            <a:pPr lvl="0">
              <a:lnSpc>
                <a:spcPct val="90000"/>
              </a:lnSpc>
              <a:spcBef>
                <a:spcPts val="1200"/>
              </a:spcBef>
              <a:spcAft>
                <a:spcPts val="1200"/>
              </a:spcAft>
              <a:buClr>
                <a:srgbClr val="003300"/>
              </a:buClr>
              <a:buNone/>
            </a:pP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校內作業辦法由教務處提供</a:t>
            </a:r>
            <a:r>
              <a:rPr lang="en-US" altLang="zh-TW" sz="2800" b="1" dirty="0" smtClean="0">
                <a:latin typeface="標楷體" pitchFamily="65" charset="-120"/>
                <a:ea typeface="標楷體" pitchFamily="65" charset="-120"/>
              </a:rPr>
              <a:t>)</a:t>
            </a:r>
          </a:p>
          <a:p>
            <a:pPr eaLnBrk="1" hangingPunct="1">
              <a:lnSpc>
                <a:spcPct val="90000"/>
              </a:lnSpc>
              <a:spcBef>
                <a:spcPts val="1200"/>
              </a:spcBef>
              <a:spcAft>
                <a:spcPts val="1200"/>
              </a:spcAft>
              <a:buClr>
                <a:srgbClr val="003300"/>
              </a:buClr>
            </a:pPr>
            <a:r>
              <a:rPr lang="zh-TW" altLang="en-US" sz="2800" b="1" dirty="0" smtClean="0">
                <a:latin typeface="標楷體" pitchFamily="65" charset="-120"/>
                <a:ea typeface="標楷體" pitchFamily="65" charset="-120"/>
              </a:rPr>
              <a:t>如高中</a:t>
            </a:r>
            <a:r>
              <a:rPr lang="zh-TW" altLang="en-US" sz="2800" b="1" dirty="0" smtClean="0">
                <a:solidFill>
                  <a:srgbClr val="FF0000"/>
                </a:solidFill>
                <a:latin typeface="標楷體" pitchFamily="65" charset="-120"/>
                <a:ea typeface="標楷體" pitchFamily="65" charset="-120"/>
              </a:rPr>
              <a:t>對同一大學推薦超過</a:t>
            </a:r>
            <a:r>
              <a:rPr lang="en-US" altLang="zh-TW" sz="2800" b="1" dirty="0" smtClean="0">
                <a:solidFill>
                  <a:srgbClr val="FF0000"/>
                </a:solidFill>
                <a:latin typeface="標楷體" pitchFamily="65" charset="-120"/>
                <a:ea typeface="標楷體" pitchFamily="65" charset="-120"/>
              </a:rPr>
              <a:t>1</a:t>
            </a:r>
            <a:r>
              <a:rPr lang="zh-TW" altLang="en-US" sz="2800" b="1" dirty="0" smtClean="0">
                <a:solidFill>
                  <a:srgbClr val="FF0000"/>
                </a:solidFill>
                <a:latin typeface="標楷體" pitchFamily="65" charset="-120"/>
                <a:ea typeface="標楷體" pitchFamily="65" charset="-120"/>
              </a:rPr>
              <a:t>名學生</a:t>
            </a:r>
            <a:r>
              <a:rPr lang="zh-TW" altLang="en-US" sz="2800" b="1" dirty="0" smtClean="0">
                <a:latin typeface="標楷體" pitchFamily="65" charset="-120"/>
                <a:ea typeface="標楷體" pitchFamily="65" charset="-120"/>
              </a:rPr>
              <a:t>時，</a:t>
            </a:r>
            <a:r>
              <a:rPr lang="zh-TW" altLang="en-US" sz="4000" b="1" dirty="0" smtClean="0">
                <a:solidFill>
                  <a:srgbClr val="0000FF"/>
                </a:solidFill>
                <a:latin typeface="標楷體" pitchFamily="65" charset="-120"/>
                <a:ea typeface="標楷體" pitchFamily="65" charset="-120"/>
              </a:rPr>
              <a:t>必須排定其學生推薦順序</a:t>
            </a:r>
            <a:r>
              <a:rPr lang="zh-TW" altLang="en-US" sz="2800" b="1" dirty="0" smtClean="0">
                <a:latin typeface="標楷體" pitchFamily="65" charset="-120"/>
                <a:ea typeface="標楷體" pitchFamily="65" charset="-120"/>
              </a:rPr>
              <a:t>，甄選入學委員會分發時即依高中排定的推薦順序分發</a:t>
            </a:r>
            <a:endParaRPr lang="en-US" altLang="zh-TW" sz="2800" b="1" dirty="0" smtClean="0">
              <a:latin typeface="標楷體" pitchFamily="65" charset="-120"/>
              <a:ea typeface="標楷體" pitchFamily="65" charset="-120"/>
            </a:endParaRPr>
          </a:p>
          <a:p>
            <a:pPr eaLnBrk="1" hangingPunct="1">
              <a:lnSpc>
                <a:spcPct val="90000"/>
              </a:lnSpc>
              <a:spcBef>
                <a:spcPts val="1200"/>
              </a:spcBef>
              <a:spcAft>
                <a:spcPts val="1200"/>
              </a:spcAft>
              <a:buClr>
                <a:srgbClr val="003300"/>
              </a:buClr>
            </a:pPr>
            <a:r>
              <a:rPr lang="zh-TW" altLang="en-US" sz="2800" b="1" dirty="0" smtClean="0">
                <a:latin typeface="標楷體" pitchFamily="65" charset="-120"/>
                <a:ea typeface="標楷體" pitchFamily="65" charset="-120"/>
              </a:rPr>
              <a:t>音樂班、美術班、舞蹈班等藝術才能班及體育班之學生僅限被推薦至大學第四～第七類與學生在校所學相關之學群</a:t>
            </a:r>
          </a:p>
          <a:p>
            <a:pPr eaLnBrk="1" hangingPunct="1">
              <a:lnSpc>
                <a:spcPct val="90000"/>
              </a:lnSpc>
              <a:spcBef>
                <a:spcPts val="1200"/>
              </a:spcBef>
              <a:spcAft>
                <a:spcPts val="1200"/>
              </a:spcAft>
              <a:buClr>
                <a:srgbClr val="003300"/>
              </a:buClr>
            </a:pPr>
            <a:endParaRPr lang="zh-TW" altLang="en-US" sz="2800" b="1" dirty="0" smtClean="0">
              <a:latin typeface="標楷體" pitchFamily="65" charset="-120"/>
              <a:ea typeface="標楷體" pitchFamily="65" charset="-120"/>
            </a:endParaRPr>
          </a:p>
        </p:txBody>
      </p:sp>
      <p:sp>
        <p:nvSpPr>
          <p:cNvPr id="4" name="直線圖說文字 1 3"/>
          <p:cNvSpPr/>
          <p:nvPr/>
        </p:nvSpPr>
        <p:spPr>
          <a:xfrm>
            <a:off x="6588224" y="1124744"/>
            <a:ext cx="2016224" cy="1368152"/>
          </a:xfrm>
          <a:prstGeom prst="borderCallout1">
            <a:avLst>
              <a:gd name="adj1" fmla="val 51372"/>
              <a:gd name="adj2" fmla="val -7793"/>
              <a:gd name="adj3" fmla="val 123042"/>
              <a:gd name="adj4" fmla="val -38105"/>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b="1" dirty="0" smtClean="0">
                <a:latin typeface="華康古印體" pitchFamily="65" charset="-120"/>
                <a:ea typeface="華康古印體" pitchFamily="65" charset="-120"/>
              </a:rPr>
              <a:t>本校推薦同一大學最多</a:t>
            </a:r>
            <a:r>
              <a:rPr lang="en-US" altLang="zh-TW" b="1" dirty="0" smtClean="0">
                <a:latin typeface="華康古印體" pitchFamily="65" charset="-120"/>
                <a:ea typeface="華康古印體" pitchFamily="65" charset="-120"/>
              </a:rPr>
              <a:t>8</a:t>
            </a:r>
            <a:r>
              <a:rPr lang="zh-TW" altLang="en-US" b="1" dirty="0" smtClean="0">
                <a:latin typeface="華康古印體" pitchFamily="65" charset="-120"/>
                <a:ea typeface="華康古印體" pitchFamily="65" charset="-120"/>
              </a:rPr>
              <a:t>人，原住民另計</a:t>
            </a:r>
            <a:endParaRPr lang="zh-TW" altLang="en-US" b="1" dirty="0">
              <a:latin typeface="華康古印體" pitchFamily="65" charset="-120"/>
              <a:ea typeface="華康古印體" pitchFamily="65"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zh-TW" altLang="en-US" sz="4800" b="1" dirty="0" smtClean="0">
                <a:solidFill>
                  <a:schemeClr val="tx1"/>
                </a:solidFill>
                <a:latin typeface="微軟正黑體" pitchFamily="34" charset="-120"/>
                <a:ea typeface="微軟正黑體" pitchFamily="34" charset="-120"/>
              </a:rPr>
              <a:t>推薦條件 </a:t>
            </a:r>
          </a:p>
        </p:txBody>
      </p:sp>
      <p:sp>
        <p:nvSpPr>
          <p:cNvPr id="24579" name="Rectangle 3"/>
          <p:cNvSpPr>
            <a:spLocks noGrp="1" noChangeArrowheads="1"/>
          </p:cNvSpPr>
          <p:nvPr>
            <p:ph sz="quarter" idx="1"/>
          </p:nvPr>
        </p:nvSpPr>
        <p:spPr/>
        <p:txBody>
          <a:bodyPr/>
          <a:lstStyle/>
          <a:p>
            <a:pPr eaLnBrk="1" hangingPunct="1">
              <a:buClr>
                <a:srgbClr val="003300"/>
              </a:buClr>
            </a:pPr>
            <a:r>
              <a:rPr lang="zh-TW" altLang="en-US" b="1" dirty="0" smtClean="0">
                <a:latin typeface="標楷體" pitchFamily="65" charset="-120"/>
                <a:ea typeface="標楷體" pitchFamily="65" charset="-120"/>
              </a:rPr>
              <a:t>符合繁星推薦資格之高級中等學校</a:t>
            </a:r>
          </a:p>
          <a:p>
            <a:pPr eaLnBrk="1" hangingPunct="1">
              <a:buClr>
                <a:srgbClr val="003300"/>
              </a:buClr>
            </a:pPr>
            <a:r>
              <a:rPr lang="zh-TW" altLang="en-US" b="1" dirty="0" smtClean="0">
                <a:solidFill>
                  <a:srgbClr val="FF0000"/>
                </a:solidFill>
                <a:latin typeface="標楷體" pitchFamily="65" charset="-120"/>
                <a:ea typeface="標楷體" pitchFamily="65" charset="-120"/>
              </a:rPr>
              <a:t>全程就讀同一所高中</a:t>
            </a:r>
          </a:p>
          <a:p>
            <a:pPr eaLnBrk="1" hangingPunct="1">
              <a:buClr>
                <a:srgbClr val="003300"/>
              </a:buClr>
            </a:pPr>
            <a:r>
              <a:rPr lang="zh-TW" altLang="en-US" b="1" dirty="0" smtClean="0">
                <a:latin typeface="標楷體" pitchFamily="65" charset="-120"/>
                <a:ea typeface="標楷體" pitchFamily="65" charset="-120"/>
              </a:rPr>
              <a:t>修滿高一、高二各學期之</a:t>
            </a:r>
            <a:r>
              <a:rPr lang="zh-TW" altLang="en-US" b="1" dirty="0" smtClean="0">
                <a:solidFill>
                  <a:srgbClr val="FF0000"/>
                </a:solidFill>
                <a:latin typeface="標楷體" pitchFamily="65" charset="-120"/>
                <a:ea typeface="標楷體" pitchFamily="65" charset="-120"/>
              </a:rPr>
              <a:t>應屆畢業生</a:t>
            </a:r>
          </a:p>
          <a:p>
            <a:pPr eaLnBrk="1" hangingPunct="1">
              <a:buClr>
                <a:srgbClr val="003300"/>
              </a:buClr>
            </a:pPr>
            <a:r>
              <a:rPr lang="zh-TW" altLang="en-US" b="1" dirty="0" smtClean="0">
                <a:latin typeface="標楷體" pitchFamily="65" charset="-120"/>
                <a:ea typeface="標楷體" pitchFamily="65" charset="-120"/>
              </a:rPr>
              <a:t>且</a:t>
            </a:r>
            <a:r>
              <a:rPr lang="zh-TW" altLang="en-US" b="1" dirty="0" smtClean="0">
                <a:solidFill>
                  <a:srgbClr val="FF0000"/>
                </a:solidFill>
                <a:latin typeface="標楷體" pitchFamily="65" charset="-120"/>
                <a:ea typeface="標楷體" pitchFamily="65" charset="-120"/>
              </a:rPr>
              <a:t>高中</a:t>
            </a:r>
            <a:r>
              <a:rPr lang="zh-TW" altLang="en-US" sz="4000" b="1" dirty="0" smtClean="0">
                <a:solidFill>
                  <a:srgbClr val="FF0000"/>
                </a:solidFill>
                <a:latin typeface="標楷體" pitchFamily="65" charset="-120"/>
                <a:ea typeface="標楷體" pitchFamily="65" charset="-120"/>
              </a:rPr>
              <a:t>前四個學期</a:t>
            </a:r>
            <a:r>
              <a:rPr lang="zh-TW" altLang="en-US" b="1" dirty="0" smtClean="0">
                <a:solidFill>
                  <a:srgbClr val="FF0000"/>
                </a:solidFill>
                <a:latin typeface="標楷體" pitchFamily="65" charset="-120"/>
                <a:ea typeface="標楷體" pitchFamily="65" charset="-120"/>
              </a:rPr>
              <a:t>學業成績總平均</a:t>
            </a:r>
            <a:r>
              <a:rPr lang="zh-TW" altLang="en-US" b="1" dirty="0" smtClean="0">
                <a:latin typeface="標楷體" pitchFamily="65" charset="-120"/>
                <a:ea typeface="標楷體" pitchFamily="65" charset="-120"/>
              </a:rPr>
              <a:t>全校排名百分比符合大學之規定</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校排百分比前</a:t>
            </a:r>
            <a:r>
              <a:rPr lang="en-US" altLang="zh-TW" b="1" dirty="0" smtClean="0">
                <a:latin typeface="標楷體" pitchFamily="65" charset="-120"/>
                <a:ea typeface="標楷體" pitchFamily="65" charset="-120"/>
              </a:rPr>
              <a:t>20</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30</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40</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50</a:t>
            </a:r>
            <a:r>
              <a:rPr lang="zh-TW" altLang="en-US" b="1" dirty="0" smtClean="0">
                <a:latin typeface="標楷體" pitchFamily="65" charset="-120"/>
                <a:ea typeface="標楷體" pitchFamily="65" charset="-120"/>
              </a:rPr>
              <a:t>％</a:t>
            </a:r>
            <a:r>
              <a:rPr lang="en-US" altLang="zh-TW" b="1" dirty="0" smtClean="0">
                <a:latin typeface="標楷體" pitchFamily="65" charset="-120"/>
                <a:ea typeface="標楷體" pitchFamily="65" charset="-120"/>
              </a:rPr>
              <a:t>)</a:t>
            </a:r>
            <a:endParaRPr lang="zh-TW" altLang="en-US" b="1" dirty="0" smtClean="0">
              <a:latin typeface="標楷體" pitchFamily="65" charset="-120"/>
              <a:ea typeface="標楷體" pitchFamily="65" charset="-120"/>
            </a:endParaRPr>
          </a:p>
          <a:p>
            <a:pPr eaLnBrk="1" hangingPunct="1">
              <a:buClr>
                <a:srgbClr val="003300"/>
              </a:buClr>
            </a:pPr>
            <a:r>
              <a:rPr lang="zh-TW" altLang="en-US" b="1" dirty="0" smtClean="0">
                <a:latin typeface="標楷體" pitchFamily="65" charset="-120"/>
                <a:ea typeface="標楷體" pitchFamily="65" charset="-120"/>
              </a:rPr>
              <a:t>學科能力測驗成績</a:t>
            </a:r>
            <a:r>
              <a:rPr lang="zh-TW" altLang="en-US" b="1" dirty="0" smtClean="0">
                <a:solidFill>
                  <a:srgbClr val="FF0000"/>
                </a:solidFill>
                <a:latin typeface="標楷體" pitchFamily="65" charset="-120"/>
                <a:ea typeface="標楷體" pitchFamily="65" charset="-120"/>
              </a:rPr>
              <a:t>通過校系之檢定標準 </a:t>
            </a:r>
          </a:p>
        </p:txBody>
      </p:sp>
      <p:sp>
        <p:nvSpPr>
          <p:cNvPr id="4" name="圓角矩形圖說文字 3"/>
          <p:cNvSpPr/>
          <p:nvPr/>
        </p:nvSpPr>
        <p:spPr>
          <a:xfrm>
            <a:off x="5796136" y="764704"/>
            <a:ext cx="3131840" cy="1368152"/>
          </a:xfrm>
          <a:prstGeom prst="wedgeRoundRectCallout">
            <a:avLst>
              <a:gd name="adj1" fmla="val -45691"/>
              <a:gd name="adj2" fmla="val 119854"/>
              <a:gd name="adj3" fmla="val 16667"/>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en-US" sz="2800" b="1" dirty="0" smtClean="0">
                <a:solidFill>
                  <a:schemeClr val="tx1"/>
                </a:solidFill>
                <a:latin typeface="微軟正黑體" pitchFamily="34" charset="-120"/>
                <a:ea typeface="華康儷粗圓" pitchFamily="1" charset="-120"/>
              </a:rPr>
              <a:t>以重修及補考前</a:t>
            </a:r>
            <a:endParaRPr lang="en-US" altLang="zh-TW" sz="2800" b="1" dirty="0" smtClean="0">
              <a:solidFill>
                <a:schemeClr val="tx1"/>
              </a:solidFill>
              <a:latin typeface="微軟正黑體" pitchFamily="34" charset="-120"/>
              <a:ea typeface="華康儷粗圓" pitchFamily="1" charset="-120"/>
            </a:endParaRPr>
          </a:p>
          <a:p>
            <a:pPr algn="ctr"/>
            <a:r>
              <a:rPr lang="zh-TW" altLang="en-US" sz="2800" b="1" dirty="0" smtClean="0">
                <a:solidFill>
                  <a:schemeClr val="tx1"/>
                </a:solidFill>
                <a:latin typeface="微軟正黑體" pitchFamily="34" charset="-120"/>
                <a:ea typeface="華康儷粗圓" pitchFamily="1" charset="-120"/>
              </a:rPr>
              <a:t>原始成績計算</a:t>
            </a:r>
            <a:endParaRPr lang="zh-TW" altLang="en-US" sz="2800" b="1" dirty="0">
              <a:solidFill>
                <a:schemeClr val="tx1"/>
              </a:solidFill>
              <a:latin typeface="微軟正黑體" pitchFamily="34" charset="-120"/>
              <a:ea typeface="華康儷粗圓" pitchFamily="1"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zh-TW" altLang="en-US" sz="3600" b="1" dirty="0" smtClean="0">
                <a:solidFill>
                  <a:schemeClr val="tx1"/>
                </a:solidFill>
                <a:latin typeface="微軟正黑體" pitchFamily="34" charset="-120"/>
                <a:ea typeface="微軟正黑體" pitchFamily="34" charset="-120"/>
              </a:rPr>
              <a:t>藝才班及體育班</a:t>
            </a:r>
          </a:p>
        </p:txBody>
      </p:sp>
      <p:sp>
        <p:nvSpPr>
          <p:cNvPr id="25603" name="Rectangle 3"/>
          <p:cNvSpPr>
            <a:spLocks noGrp="1" noChangeArrowheads="1"/>
          </p:cNvSpPr>
          <p:nvPr>
            <p:ph sz="quarter" idx="1"/>
          </p:nvPr>
        </p:nvSpPr>
        <p:spPr/>
        <p:txBody>
          <a:bodyPr/>
          <a:lstStyle/>
          <a:p>
            <a:pPr eaLnBrk="1" hangingPunct="1">
              <a:buClr>
                <a:srgbClr val="003300"/>
              </a:buClr>
            </a:pPr>
            <a:r>
              <a:rPr lang="zh-TW" altLang="en-US" b="1" dirty="0" smtClean="0">
                <a:latin typeface="標楷體" pitchFamily="65" charset="-120"/>
                <a:ea typeface="標楷體" pitchFamily="65" charset="-120"/>
              </a:rPr>
              <a:t>推薦學校如於普通科設有依特殊教育法及其他相關法令設立並經各該教育主管機關核定之音樂班、美術班、</a:t>
            </a:r>
            <a:r>
              <a:rPr lang="zh-TW" altLang="en-US" b="1" dirty="0" smtClean="0">
                <a:solidFill>
                  <a:srgbClr val="FF0000"/>
                </a:solidFill>
                <a:latin typeface="標楷體" pitchFamily="65" charset="-120"/>
                <a:ea typeface="標楷體" pitchFamily="65" charset="-120"/>
              </a:rPr>
              <a:t>舞蹈班</a:t>
            </a:r>
            <a:r>
              <a:rPr lang="zh-TW" altLang="en-US" b="1" dirty="0" smtClean="0">
                <a:latin typeface="標楷體" pitchFamily="65" charset="-120"/>
                <a:ea typeface="標楷體" pitchFamily="65" charset="-120"/>
              </a:rPr>
              <a:t>等藝術才能班（以下稱藝才班）及體育班，其計算「在校學業成績」全校排名百分比</a:t>
            </a:r>
            <a:r>
              <a:rPr lang="zh-TW" altLang="en-US" b="1" dirty="0" smtClean="0">
                <a:solidFill>
                  <a:srgbClr val="FF0000"/>
                </a:solidFill>
                <a:latin typeface="標楷體" pitchFamily="65" charset="-120"/>
                <a:ea typeface="標楷體" pitchFamily="65" charset="-120"/>
              </a:rPr>
              <a:t>不列入普通科學生成績</a:t>
            </a:r>
            <a:r>
              <a:rPr lang="zh-TW" altLang="en-US" b="1" dirty="0" smtClean="0">
                <a:latin typeface="標楷體" pitchFamily="65" charset="-120"/>
                <a:ea typeface="標楷體" pitchFamily="65" charset="-120"/>
              </a:rPr>
              <a:t>，另</a:t>
            </a:r>
            <a:r>
              <a:rPr lang="zh-TW" altLang="en-US" b="1" dirty="0" smtClean="0">
                <a:solidFill>
                  <a:srgbClr val="FF0000"/>
                </a:solidFill>
                <a:latin typeface="標楷體" pitchFamily="65" charset="-120"/>
                <a:ea typeface="標楷體" pitchFamily="65" charset="-120"/>
              </a:rPr>
              <a:t>分別</a:t>
            </a:r>
            <a:r>
              <a:rPr lang="zh-TW" altLang="en-US" b="1" dirty="0" smtClean="0">
                <a:latin typeface="標楷體" pitchFamily="65" charset="-120"/>
                <a:ea typeface="標楷體" pitchFamily="65" charset="-120"/>
              </a:rPr>
              <a:t>就藝才班及體育班</a:t>
            </a:r>
            <a:r>
              <a:rPr lang="zh-TW" altLang="en-US" b="1" dirty="0" smtClean="0">
                <a:solidFill>
                  <a:srgbClr val="FF0000"/>
                </a:solidFill>
                <a:latin typeface="標楷體" pitchFamily="65" charset="-120"/>
                <a:ea typeface="標楷體" pitchFamily="65" charset="-120"/>
              </a:rPr>
              <a:t>計算出</a:t>
            </a:r>
            <a:r>
              <a:rPr lang="zh-TW" altLang="en-US" b="1" dirty="0" smtClean="0">
                <a:latin typeface="標楷體" pitchFamily="65" charset="-120"/>
                <a:ea typeface="標楷體" pitchFamily="65" charset="-120"/>
              </a:rPr>
              <a:t>音樂班、美術班、</a:t>
            </a:r>
            <a:r>
              <a:rPr lang="zh-TW" altLang="en-US" b="1" dirty="0" smtClean="0">
                <a:solidFill>
                  <a:srgbClr val="FF0000"/>
                </a:solidFill>
                <a:latin typeface="標楷體" pitchFamily="65" charset="-120"/>
                <a:ea typeface="標楷體" pitchFamily="65" charset="-120"/>
              </a:rPr>
              <a:t>舞蹈班</a:t>
            </a:r>
            <a:r>
              <a:rPr lang="zh-TW" altLang="en-US" b="1" dirty="0" smtClean="0">
                <a:latin typeface="標楷體" pitchFamily="65" charset="-120"/>
                <a:ea typeface="標楷體" pitchFamily="65" charset="-120"/>
              </a:rPr>
              <a:t>、體育班</a:t>
            </a:r>
            <a:r>
              <a:rPr lang="zh-TW" altLang="en-US" b="1" dirty="0" smtClean="0">
                <a:solidFill>
                  <a:srgbClr val="FF0000"/>
                </a:solidFill>
                <a:latin typeface="標楷體" pitchFamily="65" charset="-120"/>
                <a:ea typeface="標楷體" pitchFamily="65" charset="-120"/>
              </a:rPr>
              <a:t>之「在校學業成績」全校排名百分比。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zh-TW" altLang="en-US" sz="3600" b="1" dirty="0" smtClean="0">
                <a:solidFill>
                  <a:schemeClr val="tx1"/>
                </a:solidFill>
                <a:latin typeface="微軟正黑體" pitchFamily="34" charset="-120"/>
                <a:ea typeface="微軟正黑體" pitchFamily="34" charset="-120"/>
              </a:rPr>
              <a:t>每一考生被推薦至</a:t>
            </a:r>
            <a:r>
              <a:rPr lang="en-US" altLang="zh-TW" sz="3600" b="1" dirty="0" smtClean="0">
                <a:solidFill>
                  <a:schemeClr val="tx1"/>
                </a:solidFill>
                <a:latin typeface="微軟正黑體" pitchFamily="34" charset="-120"/>
                <a:ea typeface="微軟正黑體" pitchFamily="34" charset="-120"/>
              </a:rPr>
              <a:t>1</a:t>
            </a:r>
            <a:r>
              <a:rPr lang="zh-TW" altLang="en-US" sz="3600" b="1" dirty="0" smtClean="0">
                <a:solidFill>
                  <a:schemeClr val="tx1"/>
                </a:solidFill>
                <a:latin typeface="微軟正黑體" pitchFamily="34" charset="-120"/>
                <a:ea typeface="微軟正黑體" pitchFamily="34" charset="-120"/>
              </a:rPr>
              <a:t>校</a:t>
            </a:r>
            <a:r>
              <a:rPr lang="en-US" altLang="zh-TW" sz="3600" b="1" dirty="0" smtClean="0">
                <a:solidFill>
                  <a:schemeClr val="tx1"/>
                </a:solidFill>
                <a:latin typeface="微軟正黑體" pitchFamily="34" charset="-120"/>
                <a:ea typeface="微軟正黑體" pitchFamily="34" charset="-120"/>
              </a:rPr>
              <a:t>1</a:t>
            </a:r>
            <a:r>
              <a:rPr lang="zh-TW" altLang="en-US" sz="3600" b="1" dirty="0" smtClean="0">
                <a:solidFill>
                  <a:schemeClr val="tx1"/>
                </a:solidFill>
                <a:latin typeface="微軟正黑體" pitchFamily="34" charset="-120"/>
                <a:ea typeface="微軟正黑體" pitchFamily="34" charset="-120"/>
              </a:rPr>
              <a:t>學群</a:t>
            </a:r>
          </a:p>
        </p:txBody>
      </p:sp>
      <p:sp>
        <p:nvSpPr>
          <p:cNvPr id="27651" name="Rectangle 3"/>
          <p:cNvSpPr>
            <a:spLocks noGrp="1" noChangeArrowheads="1"/>
          </p:cNvSpPr>
          <p:nvPr>
            <p:ph sz="quarter" idx="1"/>
          </p:nvPr>
        </p:nvSpPr>
        <p:spPr>
          <a:xfrm>
            <a:off x="457200" y="1600200"/>
            <a:ext cx="7467600" cy="1756792"/>
          </a:xfrm>
        </p:spPr>
        <p:txBody>
          <a:bodyPr/>
          <a:lstStyle/>
          <a:p>
            <a:pPr eaLnBrk="1" hangingPunct="1">
              <a:buClr>
                <a:srgbClr val="003300"/>
              </a:buClr>
            </a:pPr>
            <a:r>
              <a:rPr lang="zh-TW" altLang="en-US" b="1" dirty="0" smtClean="0">
                <a:latin typeface="標楷體" pitchFamily="65" charset="-120"/>
                <a:ea typeface="標楷體" pitchFamily="65" charset="-120"/>
              </a:rPr>
              <a:t>每一名考生</a:t>
            </a:r>
            <a:r>
              <a:rPr lang="zh-TW" altLang="en-US" b="1" dirty="0" smtClean="0">
                <a:solidFill>
                  <a:srgbClr val="FF0000"/>
                </a:solidFill>
                <a:latin typeface="標楷體" pitchFamily="65" charset="-120"/>
                <a:ea typeface="標楷體" pitchFamily="65" charset="-120"/>
              </a:rPr>
              <a:t>僅能被推薦至</a:t>
            </a:r>
            <a:r>
              <a:rPr lang="en-US" altLang="zh-TW" b="1" dirty="0" smtClean="0">
                <a:solidFill>
                  <a:srgbClr val="FF0000"/>
                </a:solidFill>
                <a:latin typeface="標楷體" pitchFamily="65" charset="-120"/>
                <a:ea typeface="標楷體" pitchFamily="65" charset="-120"/>
              </a:rPr>
              <a:t>1</a:t>
            </a:r>
            <a:r>
              <a:rPr lang="zh-TW" altLang="en-US" b="1" dirty="0" smtClean="0">
                <a:solidFill>
                  <a:srgbClr val="FF0000"/>
                </a:solidFill>
                <a:latin typeface="標楷體" pitchFamily="65" charset="-120"/>
                <a:ea typeface="標楷體" pitchFamily="65" charset="-120"/>
              </a:rPr>
              <a:t>校</a:t>
            </a:r>
            <a:r>
              <a:rPr lang="en-US" altLang="zh-TW" b="1" dirty="0" smtClean="0">
                <a:solidFill>
                  <a:srgbClr val="FF0000"/>
                </a:solidFill>
                <a:latin typeface="標楷體" pitchFamily="65" charset="-120"/>
                <a:ea typeface="標楷體" pitchFamily="65" charset="-120"/>
              </a:rPr>
              <a:t>1</a:t>
            </a:r>
            <a:r>
              <a:rPr lang="zh-TW" altLang="en-US" b="1" dirty="0" smtClean="0">
                <a:solidFill>
                  <a:srgbClr val="FF0000"/>
                </a:solidFill>
                <a:latin typeface="標楷體" pitchFamily="65" charset="-120"/>
                <a:ea typeface="標楷體" pitchFamily="65" charset="-120"/>
              </a:rPr>
              <a:t>學群</a:t>
            </a:r>
            <a:r>
              <a:rPr lang="zh-TW" altLang="en-US" b="1" dirty="0" smtClean="0">
                <a:latin typeface="標楷體" pitchFamily="65" charset="-120"/>
                <a:ea typeface="標楷體" pitchFamily="65" charset="-120"/>
              </a:rPr>
              <a:t>，</a:t>
            </a:r>
            <a:r>
              <a:rPr lang="zh-TW" altLang="en-US" b="1" dirty="0" smtClean="0">
                <a:solidFill>
                  <a:srgbClr val="FF0000"/>
                </a:solidFill>
                <a:latin typeface="標楷體" pitchFamily="65" charset="-120"/>
                <a:ea typeface="標楷體" pitchFamily="65" charset="-120"/>
              </a:rPr>
              <a:t>選填志願數依大學之規定。</a:t>
            </a:r>
          </a:p>
          <a:p>
            <a:pPr eaLnBrk="1" hangingPunct="1">
              <a:buClr>
                <a:srgbClr val="003300"/>
              </a:buClr>
            </a:pPr>
            <a:r>
              <a:rPr lang="zh-TW" altLang="en-US" b="1" dirty="0" smtClean="0">
                <a:latin typeface="標楷體" pitchFamily="65" charset="-120"/>
                <a:ea typeface="標楷體" pitchFamily="65" charset="-120"/>
              </a:rPr>
              <a:t>具</a:t>
            </a:r>
            <a:r>
              <a:rPr lang="zh-TW" altLang="en-US" b="1" dirty="0" smtClean="0">
                <a:solidFill>
                  <a:srgbClr val="FF0000"/>
                </a:solidFill>
                <a:latin typeface="標楷體" pitchFamily="65" charset="-120"/>
                <a:ea typeface="標楷體" pitchFamily="65" charset="-120"/>
              </a:rPr>
              <a:t>原住民身份之學生</a:t>
            </a:r>
            <a:r>
              <a:rPr lang="zh-TW" altLang="en-US" b="1" dirty="0" smtClean="0">
                <a:latin typeface="標楷體" pitchFamily="65" charset="-120"/>
                <a:ea typeface="標楷體" pitchFamily="65" charset="-120"/>
              </a:rPr>
              <a:t>，得以一般生或原住民生身分</a:t>
            </a:r>
            <a:r>
              <a:rPr lang="zh-TW" altLang="en-US" b="1" dirty="0" smtClean="0">
                <a:solidFill>
                  <a:srgbClr val="FF0000"/>
                </a:solidFill>
                <a:latin typeface="標楷體" pitchFamily="65" charset="-120"/>
                <a:ea typeface="標楷體" pitchFamily="65" charset="-120"/>
              </a:rPr>
              <a:t>擇一</a:t>
            </a:r>
            <a:r>
              <a:rPr lang="zh-TW" altLang="en-US" b="1" dirty="0" smtClean="0">
                <a:latin typeface="標楷體" pitchFamily="65" charset="-120"/>
                <a:ea typeface="標楷體" pitchFamily="65" charset="-120"/>
              </a:rPr>
              <a:t>參加本招生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3"/>
          <p:cNvGraphicFramePr>
            <a:graphicFrameLocks/>
          </p:cNvGraphicFramePr>
          <p:nvPr/>
        </p:nvGraphicFramePr>
        <p:xfrm>
          <a:off x="152400" y="1600200"/>
          <a:ext cx="8839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819" name="Rectangle 2"/>
          <p:cNvSpPr>
            <a:spLocks noGrp="1" noChangeArrowheads="1"/>
          </p:cNvSpPr>
          <p:nvPr>
            <p:ph type="title"/>
          </p:nvPr>
        </p:nvSpPr>
        <p:spPr>
          <a:xfrm>
            <a:off x="457200" y="274638"/>
            <a:ext cx="7931224" cy="1143000"/>
          </a:xfrm>
        </p:spPr>
        <p:txBody>
          <a:bodyPr>
            <a:noAutofit/>
          </a:bodyPr>
          <a:lstStyle/>
          <a:p>
            <a:pPr eaLnBrk="1" hangingPunct="1"/>
            <a:r>
              <a:rPr lang="zh-TW" altLang="en-US" sz="3600" b="1" dirty="0" smtClean="0">
                <a:solidFill>
                  <a:schemeClr val="tx1"/>
                </a:solidFill>
                <a:latin typeface="微軟正黑體" pitchFamily="34" charset="-120"/>
                <a:ea typeface="微軟正黑體" pitchFamily="34" charset="-120"/>
              </a:rPr>
              <a:t>繁星推薦分發：第</a:t>
            </a:r>
            <a:r>
              <a:rPr lang="en-US" altLang="zh-TW" sz="3600" b="1" dirty="0" smtClean="0">
                <a:solidFill>
                  <a:schemeClr val="tx1"/>
                </a:solidFill>
                <a:latin typeface="微軟正黑體" pitchFamily="34" charset="-120"/>
                <a:ea typeface="微軟正黑體" pitchFamily="34" charset="-120"/>
              </a:rPr>
              <a:t>1</a:t>
            </a:r>
            <a:r>
              <a:rPr lang="zh-TW" altLang="en-US" sz="3600" b="1" dirty="0" smtClean="0">
                <a:solidFill>
                  <a:schemeClr val="tx1"/>
                </a:solidFill>
                <a:latin typeface="微軟正黑體" pitchFamily="34" charset="-120"/>
                <a:ea typeface="微軟正黑體" pitchFamily="34" charset="-120"/>
              </a:rPr>
              <a:t>比序</a:t>
            </a:r>
            <a:r>
              <a:rPr lang="zh-TW" altLang="en-US" sz="3600" b="1" dirty="0" smtClean="0">
                <a:solidFill>
                  <a:srgbClr val="FF0000"/>
                </a:solidFill>
                <a:latin typeface="微軟正黑體" pitchFamily="34" charset="-120"/>
                <a:ea typeface="微軟正黑體" pitchFamily="34" charset="-120"/>
              </a:rPr>
              <a:t>統一訂為</a:t>
            </a:r>
            <a:r>
              <a:rPr lang="en-US" altLang="zh-TW" sz="3600" b="1" dirty="0" smtClean="0">
                <a:solidFill>
                  <a:srgbClr val="FF0000"/>
                </a:solidFill>
                <a:latin typeface="微軟正黑體" pitchFamily="34" charset="-120"/>
                <a:ea typeface="微軟正黑體" pitchFamily="34" charset="-120"/>
              </a:rPr>
              <a:t>…</a:t>
            </a:r>
            <a:endParaRPr lang="zh-TW" altLang="en-US" sz="3600" b="1" dirty="0" smtClean="0">
              <a:solidFill>
                <a:srgbClr val="FF0000"/>
              </a:solidFill>
              <a:latin typeface="微軟正黑體" pitchFamily="34" charset="-120"/>
              <a:ea typeface="微軟正黑體" pitchFamily="34" charset="-120"/>
            </a:endParaRPr>
          </a:p>
        </p:txBody>
      </p:sp>
      <p:sp>
        <p:nvSpPr>
          <p:cNvPr id="51202" name="Rectangle 3"/>
          <p:cNvSpPr>
            <a:spLocks noGrp="1" noChangeArrowheads="1"/>
          </p:cNvSpPr>
          <p:nvPr>
            <p:ph sz="quarter" idx="1"/>
          </p:nvPr>
        </p:nvSpPr>
        <p:spPr>
          <a:xfrm>
            <a:off x="152400" y="1600200"/>
            <a:ext cx="8839200" cy="820738"/>
          </a:xfrm>
          <a:solidFill>
            <a:schemeClr val="accent2">
              <a:lumMod val="20000"/>
              <a:lumOff val="80000"/>
            </a:schemeClr>
          </a:solidFill>
        </p:spPr>
        <p:txBody>
          <a:bodyPr anchor="ctr">
            <a:normAutofit/>
          </a:bodyPr>
          <a:lstStyle/>
          <a:p>
            <a:pPr eaLnBrk="1" hangingPunct="1">
              <a:buClr>
                <a:srgbClr val="003300"/>
              </a:buClr>
              <a:defRPr/>
            </a:pPr>
            <a:r>
              <a:rPr lang="zh-TW" altLang="en-US" sz="3200" b="1" dirty="0" smtClean="0">
                <a:solidFill>
                  <a:srgbClr val="0000FF"/>
                </a:solidFill>
                <a:latin typeface="微軟正黑體" pitchFamily="34" charset="-120"/>
                <a:ea typeface="微軟正黑體" pitchFamily="34" charset="-120"/>
              </a:rPr>
              <a:t>在校學業成績</a:t>
            </a:r>
            <a:r>
              <a:rPr lang="zh-TW" altLang="en-US" sz="3200" b="1" dirty="0" smtClean="0">
                <a:solidFill>
                  <a:srgbClr val="FF0000"/>
                </a:solidFill>
                <a:latin typeface="微軟正黑體" pitchFamily="34" charset="-120"/>
                <a:ea typeface="微軟正黑體" pitchFamily="34" charset="-120"/>
              </a:rPr>
              <a:t>全校排名百分比</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329733" y="1700213"/>
            <a:ext cx="8460432" cy="2996466"/>
          </a:xfrm>
          <a:solidFill>
            <a:srgbClr val="FFFFFF"/>
          </a:solidFill>
          <a:ln w="28575">
            <a:solidFill>
              <a:schemeClr val="bg2">
                <a:lumMod val="50000"/>
              </a:schemeClr>
            </a:solidFill>
          </a:ln>
          <a:effectLst>
            <a:outerShdw blurRad="149987" dist="250190" dir="8460000" algn="ctr">
              <a:srgbClr val="000000">
                <a:alpha val="28000"/>
              </a:srgbClr>
            </a:outerShdw>
          </a:effectLst>
          <a:scene3d>
            <a:camera prst="perspectiveRelaxedModerately"/>
            <a:lightRig rig="contrasting" dir="t">
              <a:rot lat="0" lon="0" rev="1500000"/>
            </a:lightRig>
          </a:scene3d>
          <a:sp3d prstMaterial="metal">
            <a:bevelT w="88900" h="88900"/>
          </a:sp3d>
        </p:spPr>
        <p:txBody>
          <a:bodyPr/>
          <a:lstStyle/>
          <a:p>
            <a:pPr algn="ctr" eaLnBrk="1" hangingPunct="1">
              <a:defRPr/>
            </a:pPr>
            <a:r>
              <a:rPr lang="en-US" altLang="zh-TW" sz="7200" dirty="0" smtClean="0">
                <a:solidFill>
                  <a:srgbClr val="000000"/>
                </a:solidFill>
                <a:latin typeface="微軟正黑體" pitchFamily="34" charset="-120"/>
                <a:ea typeface="華康儷粗圓" pitchFamily="1" charset="-120"/>
              </a:rPr>
              <a:t>100</a:t>
            </a:r>
            <a:r>
              <a:rPr lang="zh-TW" altLang="en-US" sz="7200" dirty="0" smtClean="0">
                <a:solidFill>
                  <a:srgbClr val="000000"/>
                </a:solidFill>
                <a:latin typeface="微軟正黑體" pitchFamily="34" charset="-120"/>
                <a:ea typeface="華康儷粗圓" pitchFamily="1" charset="-120"/>
              </a:rPr>
              <a:t>學年度</a:t>
            </a:r>
            <a:r>
              <a:rPr lang="en-US" altLang="zh-TW" sz="7200" dirty="0" smtClean="0">
                <a:solidFill>
                  <a:srgbClr val="000000"/>
                </a:solidFill>
                <a:latin typeface="微軟正黑體" pitchFamily="34" charset="-120"/>
                <a:ea typeface="華康儷粗圓" pitchFamily="1" charset="-120"/>
              </a:rPr>
              <a:t/>
            </a:r>
            <a:br>
              <a:rPr lang="en-US" altLang="zh-TW" sz="7200" dirty="0" smtClean="0">
                <a:solidFill>
                  <a:srgbClr val="000000"/>
                </a:solidFill>
                <a:latin typeface="微軟正黑體" pitchFamily="34" charset="-120"/>
                <a:ea typeface="華康儷粗圓" pitchFamily="1" charset="-120"/>
              </a:rPr>
            </a:br>
            <a:r>
              <a:rPr lang="zh-TW" altLang="en-US" sz="7200" dirty="0" smtClean="0">
                <a:solidFill>
                  <a:srgbClr val="000000"/>
                </a:solidFill>
                <a:latin typeface="微軟正黑體" pitchFamily="34" charset="-120"/>
                <a:ea typeface="華康儷粗圓" pitchFamily="1" charset="-120"/>
              </a:rPr>
              <a:t>大學多元入學架構</a:t>
            </a:r>
          </a:p>
        </p:txBody>
      </p:sp>
      <p:sp>
        <p:nvSpPr>
          <p:cNvPr id="4099" name="Text Box 4"/>
          <p:cNvSpPr txBox="1">
            <a:spLocks noChangeArrowheads="1"/>
          </p:cNvSpPr>
          <p:nvPr/>
        </p:nvSpPr>
        <p:spPr bwMode="auto">
          <a:xfrm>
            <a:off x="323850" y="1700213"/>
            <a:ext cx="8351838" cy="457200"/>
          </a:xfrm>
          <a:prstGeom prst="rect">
            <a:avLst/>
          </a:prstGeom>
          <a:noFill/>
          <a:ln w="9525">
            <a:noFill/>
            <a:miter lim="800000"/>
            <a:headEnd/>
            <a:tailEnd/>
          </a:ln>
        </p:spPr>
        <p:txBody>
          <a:bodyPr>
            <a:spAutoFit/>
          </a:bodyPr>
          <a:lstStyle/>
          <a:p>
            <a:pPr>
              <a:spcBef>
                <a:spcPct val="50000"/>
              </a:spcBef>
            </a:pPr>
            <a:endParaRPr lang="zh-TW" altLang="en-US"/>
          </a:p>
        </p:txBody>
      </p:sp>
      <p:sp>
        <p:nvSpPr>
          <p:cNvPr id="4" name="矩形 3"/>
          <p:cNvSpPr/>
          <p:nvPr/>
        </p:nvSpPr>
        <p:spPr>
          <a:xfrm>
            <a:off x="827584" y="5013176"/>
            <a:ext cx="7272808" cy="830997"/>
          </a:xfrm>
          <a:prstGeom prst="rect">
            <a:avLst/>
          </a:prstGeom>
        </p:spPr>
        <p:txBody>
          <a:bodyPr wrap="square">
            <a:spAutoFit/>
          </a:bodyPr>
          <a:lstStyle/>
          <a:p>
            <a:pPr algn="ctr"/>
            <a:r>
              <a:rPr kumimoji="0" lang="zh-TW" altLang="en-US" b="1" dirty="0" smtClean="0">
                <a:solidFill>
                  <a:srgbClr val="C00000"/>
                </a:solidFill>
                <a:latin typeface="微軟正黑體" pitchFamily="34" charset="-120"/>
                <a:ea typeface="微軟正黑體" pitchFamily="34" charset="-120"/>
              </a:rPr>
              <a:t>參考網站</a:t>
            </a:r>
            <a:r>
              <a:rPr kumimoji="0" lang="en-US" altLang="zh-TW" b="1" dirty="0" smtClean="0">
                <a:solidFill>
                  <a:srgbClr val="C00000"/>
                </a:solidFill>
                <a:latin typeface="微軟正黑體" pitchFamily="34" charset="-120"/>
                <a:ea typeface="微軟正黑體" pitchFamily="34" charset="-120"/>
              </a:rPr>
              <a:t>--</a:t>
            </a:r>
            <a:r>
              <a:rPr kumimoji="0" lang="zh-TW" altLang="en-US" b="1" dirty="0" smtClean="0">
                <a:solidFill>
                  <a:srgbClr val="C00000"/>
                </a:solidFill>
                <a:latin typeface="微軟正黑體" pitchFamily="34" charset="-120"/>
                <a:ea typeface="微軟正黑體" pitchFamily="34" charset="-120"/>
              </a:rPr>
              <a:t>大學多元入學升學網</a:t>
            </a:r>
            <a:r>
              <a:rPr kumimoji="0" lang="en-US" altLang="zh-TW" b="1" dirty="0" smtClean="0">
                <a:solidFill>
                  <a:srgbClr val="C00000"/>
                </a:solidFill>
                <a:latin typeface="微軟正黑體" pitchFamily="34" charset="-120"/>
                <a:ea typeface="微軟正黑體" pitchFamily="34" charset="-120"/>
              </a:rPr>
              <a:t>http://nsdua.moe.edu.tw</a:t>
            </a:r>
            <a:endParaRPr lang="zh-TW" altLang="en-US" b="1" dirty="0">
              <a:solidFill>
                <a:srgbClr val="C00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67544" y="188640"/>
            <a:ext cx="7170737" cy="1143000"/>
          </a:xfrm>
        </p:spPr>
        <p:txBody>
          <a:bodyPr>
            <a:normAutofit/>
          </a:bodyPr>
          <a:lstStyle/>
          <a:p>
            <a:r>
              <a:rPr lang="zh-TW" altLang="en-US" sz="3600" b="1" dirty="0" smtClean="0">
                <a:solidFill>
                  <a:schemeClr val="tx1"/>
                </a:solidFill>
                <a:latin typeface="微軟正黑體" pitchFamily="34" charset="-120"/>
                <a:ea typeface="微軟正黑體" pitchFamily="34" charset="-120"/>
              </a:rPr>
              <a:t>當第一比序超額時：</a:t>
            </a:r>
            <a:r>
              <a:rPr kumimoji="0" lang="zh-TW" altLang="en-US" sz="3600" b="1" dirty="0" smtClean="0">
                <a:solidFill>
                  <a:schemeClr val="tx1"/>
                </a:solidFill>
                <a:latin typeface="微軟正黑體" pitchFamily="34" charset="-120"/>
                <a:ea typeface="微軟正黑體" pitchFamily="34" charset="-120"/>
              </a:rPr>
              <a:t>第</a:t>
            </a:r>
            <a:r>
              <a:rPr kumimoji="0" lang="en-US" altLang="zh-TW" sz="3600" b="1" dirty="0" smtClean="0">
                <a:solidFill>
                  <a:schemeClr val="tx1"/>
                </a:solidFill>
                <a:latin typeface="微軟正黑體" pitchFamily="34" charset="-120"/>
                <a:ea typeface="微軟正黑體" pitchFamily="34" charset="-120"/>
              </a:rPr>
              <a:t>2~7</a:t>
            </a:r>
            <a:r>
              <a:rPr lang="zh-TW" altLang="en-US" sz="3600" b="1" dirty="0" smtClean="0">
                <a:solidFill>
                  <a:schemeClr val="tx1"/>
                </a:solidFill>
                <a:latin typeface="微軟正黑體" pitchFamily="34" charset="-120"/>
                <a:ea typeface="微軟正黑體" pitchFamily="34" charset="-120"/>
              </a:rPr>
              <a:t>比序 </a:t>
            </a:r>
          </a:p>
        </p:txBody>
      </p:sp>
      <p:sp>
        <p:nvSpPr>
          <p:cNvPr id="35843" name="Rectangle 3"/>
          <p:cNvSpPr>
            <a:spLocks noGrp="1" noChangeArrowheads="1"/>
          </p:cNvSpPr>
          <p:nvPr>
            <p:ph type="body" idx="4294967295"/>
          </p:nvPr>
        </p:nvSpPr>
        <p:spPr>
          <a:xfrm>
            <a:off x="539552" y="1844824"/>
            <a:ext cx="7956376" cy="3960440"/>
          </a:xfrm>
        </p:spPr>
        <p:txBody>
          <a:bodyPr>
            <a:normAutofit lnSpcReduction="10000"/>
          </a:bodyPr>
          <a:lstStyle/>
          <a:p>
            <a:pPr eaLnBrk="1" hangingPunct="1">
              <a:spcAft>
                <a:spcPts val="600"/>
              </a:spcAft>
              <a:buClr>
                <a:srgbClr val="003300"/>
              </a:buClr>
            </a:pPr>
            <a:r>
              <a:rPr lang="zh-TW" altLang="en-US" sz="3200" b="1" dirty="0" smtClean="0">
                <a:solidFill>
                  <a:srgbClr val="FF0000"/>
                </a:solidFill>
                <a:latin typeface="標楷體" pitchFamily="65" charset="-120"/>
                <a:ea typeface="標楷體" pitchFamily="65" charset="-120"/>
              </a:rPr>
              <a:t>第</a:t>
            </a:r>
            <a:r>
              <a:rPr lang="en-US" altLang="zh-TW" sz="3200" b="1" dirty="0" smtClean="0">
                <a:solidFill>
                  <a:srgbClr val="FF0000"/>
                </a:solidFill>
                <a:latin typeface="標楷體" pitchFamily="65" charset="-120"/>
                <a:ea typeface="標楷體" pitchFamily="65" charset="-120"/>
              </a:rPr>
              <a:t>2</a:t>
            </a:r>
            <a:r>
              <a:rPr lang="zh-TW" altLang="en-US" sz="3200" b="1" dirty="0" smtClean="0">
                <a:solidFill>
                  <a:srgbClr val="FF0000"/>
                </a:solidFill>
                <a:latin typeface="標楷體" pitchFamily="65" charset="-120"/>
                <a:ea typeface="標楷體" pitchFamily="65" charset="-120"/>
              </a:rPr>
              <a:t>～</a:t>
            </a:r>
            <a:r>
              <a:rPr lang="en-US" altLang="zh-TW" sz="3200" b="1" dirty="0" smtClean="0">
                <a:solidFill>
                  <a:srgbClr val="FF0000"/>
                </a:solidFill>
                <a:latin typeface="標楷體" pitchFamily="65" charset="-120"/>
                <a:ea typeface="標楷體" pitchFamily="65" charset="-120"/>
              </a:rPr>
              <a:t>7</a:t>
            </a:r>
            <a:r>
              <a:rPr lang="zh-TW" altLang="en-US" sz="3200" b="1" dirty="0" smtClean="0">
                <a:solidFill>
                  <a:srgbClr val="FF0000"/>
                </a:solidFill>
                <a:latin typeface="標楷體" pitchFamily="65" charset="-120"/>
                <a:ea typeface="標楷體" pitchFamily="65" charset="-120"/>
              </a:rPr>
              <a:t>比序為</a:t>
            </a:r>
            <a:endParaRPr lang="en-US" altLang="zh-TW" sz="3200" b="1" dirty="0" smtClean="0">
              <a:solidFill>
                <a:srgbClr val="FF0000"/>
              </a:solidFill>
              <a:latin typeface="標楷體" pitchFamily="65" charset="-120"/>
              <a:ea typeface="標楷體" pitchFamily="65" charset="-120"/>
            </a:endParaRPr>
          </a:p>
          <a:p>
            <a:pPr>
              <a:spcAft>
                <a:spcPts val="600"/>
              </a:spcAft>
              <a:buClr>
                <a:srgbClr val="003300"/>
              </a:buClr>
              <a:buNone/>
            </a:pPr>
            <a:r>
              <a:rPr lang="zh-TW" altLang="en-US" sz="2800" b="1" dirty="0" smtClean="0">
                <a:latin typeface="標楷體" pitchFamily="65" charset="-120"/>
                <a:ea typeface="標楷體" pitchFamily="65" charset="-120"/>
              </a:rPr>
              <a:t> （</a:t>
            </a:r>
            <a:r>
              <a:rPr lang="en-US" altLang="zh-TW" sz="2800" b="1"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）學測各單科級分或總級分，</a:t>
            </a:r>
            <a:r>
              <a:rPr lang="zh-TW" altLang="en-US" sz="3600" b="1" dirty="0" smtClean="0">
                <a:solidFill>
                  <a:srgbClr val="FF0000"/>
                </a:solidFill>
                <a:latin typeface="標楷體" pitchFamily="65" charset="-120"/>
                <a:ea typeface="標楷體" pitchFamily="65" charset="-120"/>
              </a:rPr>
              <a:t>或</a:t>
            </a:r>
            <a:endParaRPr lang="en-US" altLang="zh-TW" sz="3600" b="1" dirty="0" smtClean="0">
              <a:solidFill>
                <a:srgbClr val="FF0000"/>
              </a:solidFill>
              <a:latin typeface="標楷體" pitchFamily="65" charset="-120"/>
              <a:ea typeface="標楷體" pitchFamily="65" charset="-120"/>
            </a:endParaRPr>
          </a:p>
          <a:p>
            <a:pPr>
              <a:spcAft>
                <a:spcPts val="600"/>
              </a:spcAft>
              <a:buClr>
                <a:srgbClr val="003300"/>
              </a:buClr>
              <a:buNone/>
            </a:pPr>
            <a:r>
              <a:rPr lang="zh-TW" altLang="en-US" sz="2800" b="1" dirty="0" smtClean="0">
                <a:latin typeface="標楷體" pitchFamily="65" charset="-120"/>
                <a:ea typeface="標楷體" pitchFamily="65" charset="-120"/>
              </a:rPr>
              <a:t> （</a:t>
            </a:r>
            <a:r>
              <a:rPr lang="en-US" altLang="zh-TW" sz="2800" b="1" dirty="0" smtClean="0">
                <a:latin typeface="標楷體" pitchFamily="65" charset="-120"/>
                <a:ea typeface="標楷體" pitchFamily="65" charset="-120"/>
              </a:rPr>
              <a:t>2</a:t>
            </a:r>
            <a:r>
              <a:rPr lang="zh-TW" altLang="en-US" sz="2800" b="1" dirty="0" smtClean="0">
                <a:latin typeface="標楷體" pitchFamily="65" charset="-120"/>
                <a:ea typeface="標楷體" pitchFamily="65" charset="-120"/>
              </a:rPr>
              <a:t>）各單科學業總平均成績全校排名百分比</a:t>
            </a:r>
            <a:endParaRPr lang="en-US" altLang="zh-TW" sz="2800" b="1" dirty="0" smtClean="0">
              <a:latin typeface="標楷體" pitchFamily="65" charset="-120"/>
              <a:ea typeface="標楷體" pitchFamily="65" charset="-120"/>
            </a:endParaRPr>
          </a:p>
          <a:p>
            <a:pPr eaLnBrk="1" hangingPunct="1">
              <a:spcAft>
                <a:spcPts val="600"/>
              </a:spcAft>
              <a:buClr>
                <a:srgbClr val="003300"/>
              </a:buClr>
            </a:pPr>
            <a:r>
              <a:rPr lang="zh-TW" altLang="en-US" b="1" dirty="0" smtClean="0">
                <a:latin typeface="標楷體" pitchFamily="65" charset="-120"/>
                <a:ea typeface="標楷體" pitchFamily="65" charset="-120"/>
              </a:rPr>
              <a:t>單科為國文、英文、數學、物理、化學、生物、地球科學、歷史、地理、公民與社會、音樂、美術、舞蹈、體育等</a:t>
            </a:r>
            <a:r>
              <a:rPr lang="en-US" altLang="zh-TW" b="1" dirty="0" smtClean="0">
                <a:latin typeface="標楷體" pitchFamily="65" charset="-120"/>
                <a:ea typeface="標楷體" pitchFamily="65" charset="-120"/>
              </a:rPr>
              <a:t>14</a:t>
            </a:r>
            <a:r>
              <a:rPr lang="zh-TW" altLang="en-US" b="1" dirty="0" smtClean="0">
                <a:latin typeface="標楷體" pitchFamily="65" charset="-120"/>
                <a:ea typeface="標楷體" pitchFamily="65" charset="-120"/>
              </a:rPr>
              <a:t>科</a:t>
            </a:r>
          </a:p>
          <a:p>
            <a:pPr eaLnBrk="1" hangingPunct="1">
              <a:spcAft>
                <a:spcPts val="600"/>
              </a:spcAft>
              <a:buClr>
                <a:srgbClr val="003300"/>
              </a:buClr>
            </a:pPr>
            <a:r>
              <a:rPr lang="zh-TW" altLang="en-US" b="1" dirty="0" smtClean="0">
                <a:latin typeface="標楷體" pitchFamily="65" charset="-120"/>
                <a:ea typeface="標楷體" pitchFamily="65" charset="-120"/>
              </a:rPr>
              <a:t>其中音樂、美術、</a:t>
            </a:r>
            <a:r>
              <a:rPr lang="zh-TW" altLang="en-US" b="1" dirty="0" smtClean="0">
                <a:solidFill>
                  <a:srgbClr val="FF0000"/>
                </a:solidFill>
                <a:latin typeface="標楷體" pitchFamily="65" charset="-120"/>
                <a:ea typeface="標楷體" pitchFamily="65" charset="-120"/>
              </a:rPr>
              <a:t>舞蹈</a:t>
            </a:r>
            <a:r>
              <a:rPr lang="zh-TW" altLang="en-US" b="1" dirty="0" smtClean="0">
                <a:latin typeface="標楷體" pitchFamily="65" charset="-120"/>
                <a:ea typeface="標楷體" pitchFamily="65" charset="-120"/>
              </a:rPr>
              <a:t>、體育</a:t>
            </a:r>
            <a:r>
              <a:rPr lang="zh-TW" altLang="en-US" b="1" dirty="0" smtClean="0">
                <a:solidFill>
                  <a:srgbClr val="FF0000"/>
                </a:solidFill>
                <a:latin typeface="標楷體" pitchFamily="65" charset="-120"/>
                <a:ea typeface="標楷體" pitchFamily="65" charset="-120"/>
              </a:rPr>
              <a:t>專業成績</a:t>
            </a:r>
            <a:r>
              <a:rPr lang="zh-TW" altLang="en-US" b="1" dirty="0" smtClean="0">
                <a:latin typeface="標楷體" pitchFamily="65" charset="-120"/>
                <a:ea typeface="標楷體" pitchFamily="65" charset="-120"/>
              </a:rPr>
              <a:t>僅供第四～第七學群之校系擇一使用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zh-TW" altLang="en-US" sz="4400" b="1" dirty="0" smtClean="0">
                <a:solidFill>
                  <a:schemeClr val="tx1"/>
                </a:solidFill>
                <a:latin typeface="微軟正黑體" pitchFamily="34" charset="-120"/>
                <a:ea typeface="微軟正黑體" pitchFamily="34" charset="-120"/>
              </a:rPr>
              <a:t>兩輪分發 </a:t>
            </a:r>
          </a:p>
        </p:txBody>
      </p:sp>
      <p:sp>
        <p:nvSpPr>
          <p:cNvPr id="37891" name="Rectangle 3"/>
          <p:cNvSpPr>
            <a:spLocks noGrp="1" noChangeArrowheads="1"/>
          </p:cNvSpPr>
          <p:nvPr>
            <p:ph sz="quarter" idx="1"/>
          </p:nvPr>
        </p:nvSpPr>
        <p:spPr>
          <a:xfrm>
            <a:off x="457200" y="1600200"/>
            <a:ext cx="8075240" cy="4873752"/>
          </a:xfrm>
        </p:spPr>
        <p:txBody>
          <a:bodyPr>
            <a:normAutofit/>
          </a:bodyPr>
          <a:lstStyle/>
          <a:p>
            <a:pPr eaLnBrk="1" hangingPunct="1">
              <a:spcAft>
                <a:spcPts val="600"/>
              </a:spcAft>
              <a:buClr>
                <a:srgbClr val="003300"/>
              </a:buClr>
            </a:pPr>
            <a:r>
              <a:rPr lang="zh-TW" altLang="en-US" sz="2800" b="1" dirty="0" smtClean="0">
                <a:latin typeface="標楷體" pitchFamily="65" charset="-120"/>
                <a:ea typeface="標楷體" pitchFamily="65" charset="-120"/>
              </a:rPr>
              <a:t>第一輪分發，各大學對同一高中非藝才班、非體育班之學生，</a:t>
            </a:r>
            <a:r>
              <a:rPr lang="zh-TW" altLang="en-US" sz="4000" b="1" dirty="0" smtClean="0">
                <a:solidFill>
                  <a:srgbClr val="FF0000"/>
                </a:solidFill>
                <a:latin typeface="標楷體" pitchFamily="65" charset="-120"/>
                <a:ea typeface="標楷體" pitchFamily="65" charset="-120"/>
              </a:rPr>
              <a:t>以錄取一名為限</a:t>
            </a:r>
            <a:endParaRPr lang="en-US" altLang="zh-TW" sz="4000" b="1" dirty="0" smtClean="0">
              <a:solidFill>
                <a:srgbClr val="FF0000"/>
              </a:solidFill>
              <a:latin typeface="標楷體" pitchFamily="65" charset="-120"/>
              <a:ea typeface="標楷體" pitchFamily="65" charset="-120"/>
            </a:endParaRPr>
          </a:p>
          <a:p>
            <a:pPr eaLnBrk="1" hangingPunct="1">
              <a:spcAft>
                <a:spcPts val="600"/>
              </a:spcAft>
              <a:buClr>
                <a:srgbClr val="003300"/>
              </a:buClr>
            </a:pPr>
            <a:r>
              <a:rPr lang="zh-TW" altLang="en-US" sz="2800" b="1" dirty="0" smtClean="0">
                <a:latin typeface="標楷體" pitchFamily="65" charset="-120"/>
                <a:ea typeface="標楷體" pitchFamily="65" charset="-120"/>
              </a:rPr>
              <a:t>對同一高中各</a:t>
            </a:r>
            <a:r>
              <a:rPr lang="zh-TW" altLang="en-US" sz="2800" b="1" dirty="0" smtClean="0">
                <a:solidFill>
                  <a:srgbClr val="FF0000"/>
                </a:solidFill>
                <a:latin typeface="標楷體" pitchFamily="65" charset="-120"/>
                <a:ea typeface="標楷體" pitchFamily="65" charset="-120"/>
              </a:rPr>
              <a:t>藝才班</a:t>
            </a:r>
            <a:r>
              <a:rPr lang="zh-TW" altLang="en-US" sz="2800" b="1" dirty="0" smtClean="0">
                <a:latin typeface="標楷體" pitchFamily="65" charset="-120"/>
                <a:ea typeface="標楷體" pitchFamily="65" charset="-120"/>
              </a:rPr>
              <a:t>及體育班之學生，其對應之學群</a:t>
            </a:r>
            <a:r>
              <a:rPr lang="zh-TW" altLang="en-US" sz="4000" b="1" dirty="0" smtClean="0">
                <a:solidFill>
                  <a:srgbClr val="FF0000"/>
                </a:solidFill>
                <a:latin typeface="標楷體" pitchFamily="65" charset="-120"/>
                <a:ea typeface="標楷體" pitchFamily="65" charset="-120"/>
              </a:rPr>
              <a:t>亦</a:t>
            </a:r>
            <a:r>
              <a:rPr lang="zh-TW" altLang="en-US" sz="4000" b="1" dirty="0" smtClean="0">
                <a:latin typeface="標楷體" pitchFamily="65" charset="-120"/>
                <a:ea typeface="標楷體" pitchFamily="65" charset="-120"/>
              </a:rPr>
              <a:t>各</a:t>
            </a:r>
            <a:r>
              <a:rPr lang="zh-TW" altLang="en-US" sz="4000" b="1" dirty="0" smtClean="0">
                <a:solidFill>
                  <a:srgbClr val="FF0000"/>
                </a:solidFill>
                <a:latin typeface="標楷體" pitchFamily="65" charset="-120"/>
                <a:ea typeface="標楷體" pitchFamily="65" charset="-120"/>
              </a:rPr>
              <a:t>以錄取一名為限</a:t>
            </a:r>
          </a:p>
          <a:p>
            <a:pPr eaLnBrk="1" hangingPunct="1">
              <a:spcAft>
                <a:spcPts val="600"/>
              </a:spcAft>
              <a:buClr>
                <a:srgbClr val="003300"/>
              </a:buClr>
            </a:pPr>
            <a:r>
              <a:rPr lang="zh-TW" altLang="en-US" sz="2800" b="1" dirty="0" smtClean="0">
                <a:latin typeface="標楷體" pitchFamily="65" charset="-120"/>
                <a:ea typeface="標楷體" pitchFamily="65" charset="-120"/>
              </a:rPr>
              <a:t>大學校系經第一輪分發後</a:t>
            </a:r>
            <a:r>
              <a:rPr lang="zh-TW" altLang="en-US" sz="2800" b="1" dirty="0" smtClean="0">
                <a:solidFill>
                  <a:srgbClr val="FF0000"/>
                </a:solidFill>
                <a:latin typeface="標楷體" pitchFamily="65" charset="-120"/>
                <a:ea typeface="標楷體" pitchFamily="65" charset="-120"/>
              </a:rPr>
              <a:t>仍有缺額者</a:t>
            </a:r>
            <a:r>
              <a:rPr lang="zh-TW" altLang="en-US" sz="2800" b="1" dirty="0" smtClean="0">
                <a:latin typeface="標楷體" pitchFamily="65" charset="-120"/>
                <a:ea typeface="標楷體" pitchFamily="65" charset="-120"/>
              </a:rPr>
              <a:t>，依該校系之分發比序項目</a:t>
            </a:r>
            <a:r>
              <a:rPr lang="zh-TW" altLang="en-US" sz="2800" b="1" dirty="0" smtClean="0">
                <a:solidFill>
                  <a:srgbClr val="FF0000"/>
                </a:solidFill>
                <a:latin typeface="標楷體" pitchFamily="65" charset="-120"/>
                <a:ea typeface="標楷體" pitchFamily="65" charset="-120"/>
              </a:rPr>
              <a:t>進行第二輪分發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標題 1"/>
          <p:cNvSpPr>
            <a:spLocks noGrp="1"/>
          </p:cNvSpPr>
          <p:nvPr>
            <p:ph type="title"/>
          </p:nvPr>
        </p:nvSpPr>
        <p:spPr>
          <a:xfrm>
            <a:off x="457200" y="274638"/>
            <a:ext cx="7467600" cy="1143000"/>
          </a:xfrm>
        </p:spPr>
        <p:txBody>
          <a:bodyPr>
            <a:normAutofit/>
          </a:bodyPr>
          <a:lstStyle/>
          <a:p>
            <a:r>
              <a:rPr lang="zh-TW" altLang="en-US" sz="3200" b="1" dirty="0" smtClean="0">
                <a:solidFill>
                  <a:schemeClr val="tx1"/>
                </a:solidFill>
                <a:latin typeface="微軟正黑體" pitchFamily="34" charset="-120"/>
                <a:ea typeface="微軟正黑體" pitchFamily="34" charset="-120"/>
              </a:rPr>
              <a:t>某一高中對同一所大學</a:t>
            </a:r>
            <a:r>
              <a:rPr lang="en-US" altLang="zh-TW" sz="3200" b="1" dirty="0" smtClean="0">
                <a:solidFill>
                  <a:schemeClr val="tx1"/>
                </a:solidFill>
                <a:latin typeface="微軟正黑體" pitchFamily="34" charset="-120"/>
                <a:ea typeface="微軟正黑體" pitchFamily="34" charset="-120"/>
              </a:rPr>
              <a:t>-</a:t>
            </a:r>
            <a:br>
              <a:rPr lang="en-US" altLang="zh-TW" sz="3200" b="1" dirty="0" smtClean="0">
                <a:solidFill>
                  <a:schemeClr val="tx1"/>
                </a:solidFill>
                <a:latin typeface="微軟正黑體" pitchFamily="34" charset="-120"/>
                <a:ea typeface="微軟正黑體" pitchFamily="34" charset="-120"/>
              </a:rPr>
            </a:br>
            <a:r>
              <a:rPr lang="zh-TW" altLang="en-US" sz="3200" b="1" dirty="0" smtClean="0">
                <a:solidFill>
                  <a:schemeClr val="tx1"/>
                </a:solidFill>
                <a:latin typeface="微軟正黑體" pitchFamily="34" charset="-120"/>
                <a:ea typeface="微軟正黑體" pitchFamily="34" charset="-120"/>
              </a:rPr>
              <a:t>繁星推薦錄取舉例：</a:t>
            </a:r>
            <a:endParaRPr lang="zh-TW" altLang="en-US" sz="3200" b="1" dirty="0">
              <a:solidFill>
                <a:schemeClr val="tx1"/>
              </a:solidFill>
              <a:latin typeface="微軟正黑體" pitchFamily="34" charset="-120"/>
              <a:ea typeface="微軟正黑體" pitchFamily="34" charset="-120"/>
            </a:endParaRPr>
          </a:p>
        </p:txBody>
      </p:sp>
      <p:graphicFrame>
        <p:nvGraphicFramePr>
          <p:cNvPr id="15" name="內容版面配置區 3"/>
          <p:cNvGraphicFramePr>
            <a:graphicFrameLocks noGrp="1"/>
          </p:cNvGraphicFramePr>
          <p:nvPr>
            <p:ph sz="quarter" idx="1"/>
          </p:nvPr>
        </p:nvGraphicFramePr>
        <p:xfrm>
          <a:off x="395536" y="1556792"/>
          <a:ext cx="7632848" cy="5133376"/>
        </p:xfrm>
        <a:graphic>
          <a:graphicData uri="http://schemas.openxmlformats.org/drawingml/2006/table">
            <a:tbl>
              <a:tblPr firstRow="1" bandRow="1">
                <a:tableStyleId>{073A0DAA-6AF3-43AB-8588-CEC1D06C72B9}</a:tableStyleId>
              </a:tblPr>
              <a:tblGrid>
                <a:gridCol w="1223574"/>
                <a:gridCol w="1440722"/>
                <a:gridCol w="1656184"/>
                <a:gridCol w="1656184"/>
                <a:gridCol w="1656184"/>
              </a:tblGrid>
              <a:tr h="561662">
                <a:tc>
                  <a:txBody>
                    <a:bodyPr/>
                    <a:lstStyle/>
                    <a:p>
                      <a:endParaRPr lang="zh-TW" altLang="en-US" b="1" dirty="0">
                        <a:latin typeface="微軟正黑體" pitchFamily="34" charset="-120"/>
                        <a:ea typeface="微軟正黑體" pitchFamily="34" charset="-120"/>
                      </a:endParaRPr>
                    </a:p>
                  </a:txBody>
                  <a:tcPr anchor="ctr"/>
                </a:tc>
                <a:tc>
                  <a:txBody>
                    <a:bodyPr/>
                    <a:lstStyle/>
                    <a:p>
                      <a:pPr algn="ctr"/>
                      <a:r>
                        <a:rPr lang="zh-TW" altLang="en-US" sz="1800" dirty="0" smtClean="0">
                          <a:latin typeface="微軟正黑體" pitchFamily="34" charset="-120"/>
                          <a:ea typeface="微軟正黑體" pitchFamily="34" charset="-120"/>
                        </a:rPr>
                        <a:t>高中</a:t>
                      </a:r>
                      <a:endParaRPr lang="en-US" altLang="zh-TW" sz="1800" dirty="0" smtClean="0">
                        <a:latin typeface="微軟正黑體" pitchFamily="34" charset="-120"/>
                        <a:ea typeface="微軟正黑體" pitchFamily="34" charset="-120"/>
                      </a:endParaRPr>
                    </a:p>
                    <a:p>
                      <a:pPr algn="ctr"/>
                      <a:r>
                        <a:rPr lang="zh-TW" altLang="en-US" sz="1800" dirty="0" smtClean="0">
                          <a:latin typeface="微軟正黑體" pitchFamily="34" charset="-120"/>
                          <a:ea typeface="微軟正黑體" pitchFamily="34" charset="-120"/>
                        </a:rPr>
                        <a:t>推薦名單</a:t>
                      </a:r>
                      <a:endParaRPr lang="zh-TW" altLang="en-US" sz="1800" b="1" dirty="0">
                        <a:solidFill>
                          <a:schemeClr val="tx1"/>
                        </a:solidFill>
                        <a:latin typeface="微軟正黑體" pitchFamily="34" charset="-120"/>
                        <a:ea typeface="微軟正黑體" pitchFamily="34" charset="-120"/>
                      </a:endParaRPr>
                    </a:p>
                  </a:txBody>
                  <a:tcPr anchor="ctr"/>
                </a:tc>
                <a:tc>
                  <a:txBody>
                    <a:bodyPr/>
                    <a:lstStyle/>
                    <a:p>
                      <a:pPr algn="ctr"/>
                      <a:r>
                        <a:rPr lang="zh-TW" altLang="en-US" sz="1800" dirty="0" smtClean="0">
                          <a:latin typeface="微軟正黑體" pitchFamily="34" charset="-120"/>
                          <a:ea typeface="微軟正黑體" pitchFamily="34" charset="-120"/>
                        </a:rPr>
                        <a:t>高中</a:t>
                      </a:r>
                      <a:endParaRPr lang="en-US" altLang="zh-TW" sz="1800" dirty="0" smtClean="0">
                        <a:latin typeface="微軟正黑體" pitchFamily="34" charset="-120"/>
                        <a:ea typeface="微軟正黑體" pitchFamily="34" charset="-120"/>
                      </a:endParaRPr>
                    </a:p>
                    <a:p>
                      <a:pPr algn="ctr"/>
                      <a:r>
                        <a:rPr lang="zh-TW" altLang="en-US" sz="1800" dirty="0" smtClean="0">
                          <a:latin typeface="微軟正黑體" pitchFamily="34" charset="-120"/>
                          <a:ea typeface="微軟正黑體" pitchFamily="34" charset="-120"/>
                        </a:rPr>
                        <a:t>推薦序</a:t>
                      </a:r>
                      <a:endParaRPr lang="zh-TW" altLang="en-US" sz="1800" b="1" dirty="0">
                        <a:solidFill>
                          <a:schemeClr val="tx1"/>
                        </a:solidFill>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微軟正黑體" pitchFamily="34" charset="-120"/>
                          <a:ea typeface="微軟正黑體" pitchFamily="34" charset="-120"/>
                        </a:rPr>
                        <a:t>第一輪</a:t>
                      </a:r>
                      <a:endParaRPr lang="en-US" altLang="zh-TW" sz="1800" dirty="0" smtClean="0">
                        <a:latin typeface="微軟正黑體" pitchFamily="34" charset="-120"/>
                        <a:ea typeface="微軟正黑體" pitchFamily="34" charset="-120"/>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微軟正黑體" pitchFamily="34" charset="-120"/>
                          <a:ea typeface="微軟正黑體" pitchFamily="34" charset="-120"/>
                        </a:rPr>
                        <a:t>分發錄取</a:t>
                      </a:r>
                      <a:endParaRPr lang="zh-TW" altLang="en-US" sz="1800" b="1" dirty="0">
                        <a:solidFill>
                          <a:schemeClr val="tx1"/>
                        </a:solidFill>
                        <a:latin typeface="微軟正黑體" pitchFamily="34" charset="-120"/>
                        <a:ea typeface="微軟正黑體" pitchFamily="34" charset="-120"/>
                      </a:endParaRPr>
                    </a:p>
                  </a:txBody>
                  <a:tcPr anchor="ctr"/>
                </a:tc>
                <a:tc>
                  <a:txBody>
                    <a:bodyPr/>
                    <a:lstStyle/>
                    <a:p>
                      <a:pPr algn="ctr"/>
                      <a:r>
                        <a:rPr lang="zh-TW" altLang="en-US" sz="1800" b="1" dirty="0" smtClean="0">
                          <a:solidFill>
                            <a:schemeClr val="bg1"/>
                          </a:solidFill>
                          <a:latin typeface="微軟正黑體" pitchFamily="34" charset="-120"/>
                          <a:ea typeface="微軟正黑體" pitchFamily="34" charset="-120"/>
                        </a:rPr>
                        <a:t>第二輪</a:t>
                      </a:r>
                      <a:endParaRPr lang="en-US" altLang="zh-TW" sz="1800" b="1" dirty="0" smtClean="0">
                        <a:solidFill>
                          <a:schemeClr val="bg1"/>
                        </a:solidFill>
                        <a:latin typeface="微軟正黑體" pitchFamily="34" charset="-120"/>
                        <a:ea typeface="微軟正黑體" pitchFamily="34" charset="-120"/>
                      </a:endParaRPr>
                    </a:p>
                    <a:p>
                      <a:pPr algn="ctr"/>
                      <a:r>
                        <a:rPr lang="zh-TW" altLang="en-US" sz="1800" b="1" dirty="0" smtClean="0">
                          <a:solidFill>
                            <a:schemeClr val="bg1"/>
                          </a:solidFill>
                          <a:latin typeface="微軟正黑體" pitchFamily="34" charset="-120"/>
                          <a:ea typeface="微軟正黑體" pitchFamily="34" charset="-120"/>
                        </a:rPr>
                        <a:t>分發錄取</a:t>
                      </a:r>
                      <a:endParaRPr lang="zh-TW" altLang="en-US" sz="1800" b="1" dirty="0">
                        <a:solidFill>
                          <a:schemeClr val="bg1"/>
                        </a:solidFill>
                        <a:latin typeface="微軟正黑體" pitchFamily="34" charset="-120"/>
                        <a:ea typeface="微軟正黑體" pitchFamily="34" charset="-120"/>
                      </a:endParaRPr>
                    </a:p>
                  </a:txBody>
                  <a:tcPr anchor="ctr"/>
                </a:tc>
              </a:tr>
              <a:tr h="561662">
                <a:tc rowSpan="2">
                  <a:txBody>
                    <a:bodyPr/>
                    <a:lstStyle/>
                    <a:p>
                      <a:pPr algn="ctr"/>
                      <a:r>
                        <a:rPr lang="zh-TW" altLang="en-US" b="1" dirty="0" smtClean="0">
                          <a:latin typeface="微軟正黑體" pitchFamily="34" charset="-120"/>
                          <a:ea typeface="微軟正黑體" pitchFamily="34" charset="-120"/>
                        </a:rPr>
                        <a:t>第一學群</a:t>
                      </a: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甲</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2</a:t>
                      </a:r>
                      <a:endParaRPr lang="zh-TW" altLang="en-US" sz="2800" b="1" dirty="0">
                        <a:latin typeface="華康超明體" pitchFamily="49" charset="-120"/>
                        <a:ea typeface="華康超明體" pitchFamily="49"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smtClean="0">
                        <a:solidFill>
                          <a:srgbClr val="FF0000"/>
                        </a:solidFill>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solidFill>
                          <a:srgbClr val="FF0000"/>
                        </a:solidFill>
                        <a:latin typeface="微軟正黑體" pitchFamily="34" charset="-120"/>
                        <a:ea typeface="微軟正黑體" pitchFamily="34" charset="-120"/>
                      </a:endParaRPr>
                    </a:p>
                  </a:txBody>
                  <a:tcPr anchor="ctr"/>
                </a:tc>
              </a:tr>
              <a:tr h="561662">
                <a:tc vMerge="1">
                  <a:txBody>
                    <a:bodyPr/>
                    <a:lstStyle/>
                    <a:p>
                      <a:pPr algn="ct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乙</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4</a:t>
                      </a:r>
                      <a:endParaRPr lang="zh-TW" altLang="en-US" sz="2800" b="1" dirty="0">
                        <a:latin typeface="華康超明體" pitchFamily="49" charset="-120"/>
                        <a:ea typeface="華康超明體" pitchFamily="49"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c>
                  <a:txBody>
                    <a:bodyPr/>
                    <a:lstStyle/>
                    <a:p>
                      <a:pPr algn="ctr"/>
                      <a:endParaRPr lang="zh-TW" altLang="en-US" b="1" dirty="0">
                        <a:latin typeface="微軟正黑體" pitchFamily="34" charset="-120"/>
                        <a:ea typeface="微軟正黑體" pitchFamily="34" charset="-120"/>
                      </a:endParaRPr>
                    </a:p>
                  </a:txBody>
                  <a:tcPr anchor="ctr"/>
                </a:tc>
              </a:tr>
              <a:tr h="561662">
                <a:tc rowSpan="2">
                  <a:txBody>
                    <a:bodyPr/>
                    <a:lstStyle/>
                    <a:p>
                      <a:pPr algn="ctr"/>
                      <a:r>
                        <a:rPr lang="zh-TW" altLang="en-US" b="1" dirty="0" smtClean="0">
                          <a:latin typeface="微軟正黑體" pitchFamily="34" charset="-120"/>
                          <a:ea typeface="微軟正黑體" pitchFamily="34" charset="-120"/>
                        </a:rPr>
                        <a:t>第二學群</a:t>
                      </a: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丙</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3</a:t>
                      </a:r>
                      <a:endParaRPr lang="zh-TW" altLang="en-US" sz="2800" b="1" dirty="0">
                        <a:latin typeface="華康超明體" pitchFamily="49" charset="-120"/>
                        <a:ea typeface="華康超明體" pitchFamily="49"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r>
              <a:tr h="561662">
                <a:tc vMerge="1">
                  <a:txBody>
                    <a:bodyPr/>
                    <a:lstStyle/>
                    <a:p>
                      <a:pPr algn="ct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丁</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5</a:t>
                      </a:r>
                      <a:endParaRPr lang="zh-TW" altLang="en-US" sz="2800" b="1" dirty="0">
                        <a:latin typeface="華康超明體" pitchFamily="49" charset="-120"/>
                        <a:ea typeface="華康超明體" pitchFamily="49" charset="-120"/>
                      </a:endParaRPr>
                    </a:p>
                  </a:txBody>
                  <a:tcPr anchor="ctr"/>
                </a:tc>
                <a:tc>
                  <a:txBody>
                    <a:bodyPr/>
                    <a:lstStyle/>
                    <a:p>
                      <a:pPr algn="ctr"/>
                      <a:endParaRPr lang="zh-TW" altLang="en-US"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r>
              <a:tr h="561662">
                <a:tc rowSpan="2">
                  <a:txBody>
                    <a:bodyPr/>
                    <a:lstStyle/>
                    <a:p>
                      <a:pPr algn="ctr"/>
                      <a:r>
                        <a:rPr lang="zh-TW" altLang="en-US" b="1" dirty="0" smtClean="0">
                          <a:latin typeface="微軟正黑體" pitchFamily="34" charset="-120"/>
                          <a:ea typeface="微軟正黑體" pitchFamily="34" charset="-120"/>
                        </a:rPr>
                        <a:t>第三學群</a:t>
                      </a: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戊</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solidFill>
                            <a:srgbClr val="FF0000"/>
                          </a:solidFill>
                          <a:latin typeface="華康超明體" pitchFamily="49" charset="-120"/>
                          <a:ea typeface="華康超明體" pitchFamily="49" charset="-120"/>
                        </a:rPr>
                        <a:t>1</a:t>
                      </a:r>
                      <a:endParaRPr lang="zh-TW" altLang="en-US" sz="2800" b="1" dirty="0">
                        <a:solidFill>
                          <a:srgbClr val="FF0000"/>
                        </a:solidFill>
                        <a:latin typeface="華康超明體" pitchFamily="49" charset="-120"/>
                        <a:ea typeface="華康超明體" pitchFamily="49"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solidFill>
                          <a:srgbClr val="FF0000"/>
                        </a:solidFill>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r>
              <a:tr h="561662">
                <a:tc vMerge="1">
                  <a:txBody>
                    <a:bodyPr/>
                    <a:lstStyle/>
                    <a:p>
                      <a:pPr algn="ct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己</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6</a:t>
                      </a:r>
                      <a:endParaRPr lang="zh-TW" altLang="en-US" sz="2800" b="1" dirty="0">
                        <a:latin typeface="華康超明體" pitchFamily="49" charset="-120"/>
                        <a:ea typeface="華康超明體" pitchFamily="49"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latin typeface="微軟正黑體" pitchFamily="34" charset="-120"/>
                        <a:ea typeface="微軟正黑體" pitchFamily="34"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b="1" dirty="0">
                        <a:solidFill>
                          <a:srgbClr val="FF0000"/>
                        </a:solidFill>
                        <a:latin typeface="微軟正黑體" pitchFamily="34" charset="-120"/>
                        <a:ea typeface="微軟正黑體" pitchFamily="34" charset="-120"/>
                      </a:endParaRPr>
                    </a:p>
                  </a:txBody>
                  <a:tcPr anchor="ctr"/>
                </a:tc>
              </a:tr>
              <a:tr h="561662">
                <a:tc rowSpan="2">
                  <a:txBody>
                    <a:bodyPr/>
                    <a:lstStyle/>
                    <a:p>
                      <a:pPr algn="ctr"/>
                      <a:r>
                        <a:rPr lang="zh-TW" altLang="en-US" b="1" dirty="0" smtClean="0">
                          <a:latin typeface="微軟正黑體" pitchFamily="34" charset="-120"/>
                          <a:ea typeface="微軟正黑體" pitchFamily="34" charset="-120"/>
                        </a:rPr>
                        <a:t>第六學群（舞蹈）</a:t>
                      </a: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庚</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1</a:t>
                      </a:r>
                      <a:endParaRPr lang="zh-TW" altLang="en-US" sz="2800" b="1" dirty="0">
                        <a:latin typeface="華康超明體" pitchFamily="49" charset="-120"/>
                        <a:ea typeface="華康超明體" pitchFamily="49" charset="-120"/>
                      </a:endParaRPr>
                    </a:p>
                  </a:txBody>
                  <a:tcPr anchor="ctr"/>
                </a:tc>
                <a:tc>
                  <a:txBody>
                    <a:bodyPr/>
                    <a:lstStyle/>
                    <a:p>
                      <a:pPr algn="ctr"/>
                      <a:endParaRPr lang="zh-TW" altLang="en-US" b="1" dirty="0">
                        <a:solidFill>
                          <a:srgbClr val="FF0000"/>
                        </a:solidFill>
                        <a:latin typeface="微軟正黑體" pitchFamily="34" charset="-120"/>
                        <a:ea typeface="微軟正黑體" pitchFamily="34" charset="-120"/>
                      </a:endParaRPr>
                    </a:p>
                  </a:txBody>
                  <a:tcPr anchor="ctr"/>
                </a:tc>
                <a:tc>
                  <a:txBody>
                    <a:bodyPr/>
                    <a:lstStyle/>
                    <a:p>
                      <a:pPr algn="ctr"/>
                      <a:endParaRPr lang="zh-TW" altLang="en-US" b="1" dirty="0">
                        <a:latin typeface="微軟正黑體" pitchFamily="34" charset="-120"/>
                        <a:ea typeface="微軟正黑體" pitchFamily="34" charset="-120"/>
                      </a:endParaRPr>
                    </a:p>
                  </a:txBody>
                  <a:tcPr anchor="ctr"/>
                </a:tc>
              </a:tr>
              <a:tr h="561662">
                <a:tc vMerge="1">
                  <a:txBody>
                    <a:bodyPr/>
                    <a:lstStyle/>
                    <a:p>
                      <a:pPr algn="ctr"/>
                      <a:endParaRPr lang="zh-TW" altLang="en-US" b="1" dirty="0">
                        <a:latin typeface="微軟正黑體" pitchFamily="34" charset="-120"/>
                        <a:ea typeface="微軟正黑體" pitchFamily="34" charset="-120"/>
                      </a:endParaRPr>
                    </a:p>
                  </a:txBody>
                  <a:tcPr anchor="ctr"/>
                </a:tc>
                <a:tc>
                  <a:txBody>
                    <a:bodyPr/>
                    <a:lstStyle/>
                    <a:p>
                      <a:pPr algn="ctr"/>
                      <a:r>
                        <a:rPr lang="zh-TW" altLang="en-US" sz="2800" b="1" dirty="0" smtClean="0">
                          <a:latin typeface="微軟正黑體" pitchFamily="34" charset="-120"/>
                          <a:ea typeface="微軟正黑體" pitchFamily="34" charset="-120"/>
                        </a:rPr>
                        <a:t>辛</a:t>
                      </a:r>
                      <a:endParaRPr lang="zh-TW" altLang="en-US" sz="2800" b="1" dirty="0">
                        <a:latin typeface="微軟正黑體" pitchFamily="34" charset="-120"/>
                        <a:ea typeface="微軟正黑體" pitchFamily="34" charset="-120"/>
                      </a:endParaRPr>
                    </a:p>
                  </a:txBody>
                  <a:tcPr anchor="ctr"/>
                </a:tc>
                <a:tc>
                  <a:txBody>
                    <a:bodyPr/>
                    <a:lstStyle/>
                    <a:p>
                      <a:pPr algn="ctr"/>
                      <a:r>
                        <a:rPr lang="en-US" altLang="zh-TW" sz="2800" b="1" dirty="0" smtClean="0">
                          <a:latin typeface="華康超明體" pitchFamily="49" charset="-120"/>
                          <a:ea typeface="華康超明體" pitchFamily="49" charset="-120"/>
                        </a:rPr>
                        <a:t>2</a:t>
                      </a:r>
                      <a:endParaRPr lang="zh-TW" altLang="en-US" sz="2800" b="1" dirty="0">
                        <a:latin typeface="華康超明體" pitchFamily="49" charset="-120"/>
                        <a:ea typeface="華康超明體" pitchFamily="49" charset="-120"/>
                      </a:endParaRPr>
                    </a:p>
                  </a:txBody>
                  <a:tcPr anchor="ctr"/>
                </a:tc>
                <a:tc>
                  <a:txBody>
                    <a:bodyPr/>
                    <a:lstStyle/>
                    <a:p>
                      <a:pPr algn="ctr"/>
                      <a:endParaRPr lang="zh-TW" altLang="en-US" b="1" dirty="0">
                        <a:latin typeface="微軟正黑體" pitchFamily="34" charset="-120"/>
                        <a:ea typeface="微軟正黑體" pitchFamily="34" charset="-120"/>
                      </a:endParaRPr>
                    </a:p>
                  </a:txBody>
                  <a:tcPr anchor="ctr"/>
                </a:tc>
                <a:tc>
                  <a:txBody>
                    <a:bodyPr/>
                    <a:lstStyle/>
                    <a:p>
                      <a:pPr algn="ctr"/>
                      <a:endParaRPr lang="zh-TW" altLang="en-US" b="1" dirty="0">
                        <a:solidFill>
                          <a:srgbClr val="FF0000"/>
                        </a:solidFill>
                        <a:latin typeface="微軟正黑體" pitchFamily="34" charset="-120"/>
                        <a:ea typeface="微軟正黑體" pitchFamily="34" charset="-120"/>
                      </a:endParaRPr>
                    </a:p>
                  </a:txBody>
                  <a:tcPr anchor="ctr"/>
                </a:tc>
              </a:tr>
            </a:tbl>
          </a:graphicData>
        </a:graphic>
      </p:graphicFrame>
      <p:sp>
        <p:nvSpPr>
          <p:cNvPr id="16" name="矩形 15"/>
          <p:cNvSpPr/>
          <p:nvPr/>
        </p:nvSpPr>
        <p:spPr>
          <a:xfrm>
            <a:off x="395536" y="2204864"/>
            <a:ext cx="5976664" cy="33843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395536" y="5589240"/>
            <a:ext cx="5976664" cy="1088504"/>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6372200" y="2204864"/>
            <a:ext cx="1656184" cy="338437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6372200" y="5589240"/>
            <a:ext cx="1656184" cy="1080120"/>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圓角矩形圖說文字 19"/>
          <p:cNvSpPr/>
          <p:nvPr/>
        </p:nvSpPr>
        <p:spPr>
          <a:xfrm>
            <a:off x="5436096" y="188640"/>
            <a:ext cx="3312368" cy="1224136"/>
          </a:xfrm>
          <a:prstGeom prst="wedgeRoundRectCallout">
            <a:avLst>
              <a:gd name="adj1" fmla="val -46531"/>
              <a:gd name="adj2" fmla="val 6712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chemeClr val="tx1"/>
                </a:solidFill>
                <a:latin typeface="微軟正黑體" pitchFamily="34" charset="-120"/>
                <a:ea typeface="微軟正黑體" pitchFamily="34" charset="-120"/>
              </a:rPr>
              <a:t>各大學錄取同一高中學生以</a:t>
            </a:r>
            <a:r>
              <a:rPr lang="en-US" altLang="zh-TW" sz="2800" b="1" dirty="0" smtClean="0">
                <a:solidFill>
                  <a:schemeClr val="tx1"/>
                </a:solidFill>
                <a:latin typeface="微軟正黑體" pitchFamily="34" charset="-120"/>
                <a:ea typeface="微軟正黑體" pitchFamily="34" charset="-120"/>
              </a:rPr>
              <a:t>1</a:t>
            </a:r>
            <a:r>
              <a:rPr lang="zh-TW" altLang="en-US" sz="2800" b="1" dirty="0" smtClean="0">
                <a:solidFill>
                  <a:schemeClr val="tx1"/>
                </a:solidFill>
                <a:latin typeface="微軟正黑體" pitchFamily="34" charset="-120"/>
                <a:ea typeface="微軟正黑體" pitchFamily="34" charset="-120"/>
              </a:rPr>
              <a:t>名為限</a:t>
            </a:r>
            <a:endParaRPr lang="zh-TW" altLang="en-US" sz="2800" b="1" dirty="0">
              <a:solidFill>
                <a:schemeClr val="tx1"/>
              </a:solidFill>
              <a:latin typeface="微軟正黑體" pitchFamily="34" charset="-120"/>
              <a:ea typeface="微軟正黑體" pitchFamily="34" charset="-120"/>
            </a:endParaRPr>
          </a:p>
        </p:txBody>
      </p:sp>
      <p:sp>
        <p:nvSpPr>
          <p:cNvPr id="21" name="矩形 20"/>
          <p:cNvSpPr/>
          <p:nvPr/>
        </p:nvSpPr>
        <p:spPr>
          <a:xfrm>
            <a:off x="4716016" y="2204864"/>
            <a:ext cx="165618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defRPr/>
            </a:pPr>
            <a:r>
              <a:rPr lang="zh-TW" altLang="en-US" b="1" dirty="0" smtClean="0">
                <a:solidFill>
                  <a:schemeClr val="tx1"/>
                </a:solidFill>
                <a:latin typeface="標楷體" pitchFamily="65" charset="-120"/>
                <a:ea typeface="標楷體" pitchFamily="65" charset="-120"/>
              </a:rPr>
              <a:t>分發錄取</a:t>
            </a:r>
          </a:p>
        </p:txBody>
      </p:sp>
      <p:sp>
        <p:nvSpPr>
          <p:cNvPr id="22" name="矩形 21"/>
          <p:cNvSpPr/>
          <p:nvPr/>
        </p:nvSpPr>
        <p:spPr>
          <a:xfrm>
            <a:off x="4716016" y="4437112"/>
            <a:ext cx="1656184"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defRPr/>
            </a:pPr>
            <a:r>
              <a:rPr lang="zh-TW" altLang="en-US" b="1" dirty="0" smtClean="0">
                <a:solidFill>
                  <a:schemeClr val="tx1"/>
                </a:solidFill>
                <a:latin typeface="標楷體" pitchFamily="65" charset="-120"/>
                <a:ea typeface="標楷體" pitchFamily="65" charset="-120"/>
              </a:rPr>
              <a:t>未錄取</a:t>
            </a:r>
            <a:endParaRPr lang="zh-TW" altLang="en-US" b="1" dirty="0">
              <a:solidFill>
                <a:schemeClr val="tx1"/>
              </a:solidFill>
              <a:latin typeface="標楷體" pitchFamily="65" charset="-120"/>
              <a:ea typeface="標楷體" pitchFamily="65" charset="-120"/>
            </a:endParaRPr>
          </a:p>
        </p:txBody>
      </p:sp>
      <p:grpSp>
        <p:nvGrpSpPr>
          <p:cNvPr id="23" name="群組 22"/>
          <p:cNvGrpSpPr/>
          <p:nvPr/>
        </p:nvGrpSpPr>
        <p:grpSpPr>
          <a:xfrm>
            <a:off x="4716016" y="2708920"/>
            <a:ext cx="1656184" cy="3968824"/>
            <a:chOff x="4716016" y="2708920"/>
            <a:chExt cx="1656184" cy="3968824"/>
          </a:xfrm>
        </p:grpSpPr>
        <p:sp>
          <p:nvSpPr>
            <p:cNvPr id="24" name="矩形 23"/>
            <p:cNvSpPr/>
            <p:nvPr/>
          </p:nvSpPr>
          <p:spPr>
            <a:xfrm>
              <a:off x="4716016" y="2708920"/>
              <a:ext cx="1656184" cy="172819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fontAlgn="auto">
                <a:spcBef>
                  <a:spcPts val="0"/>
                </a:spcBef>
                <a:spcAft>
                  <a:spcPts val="0"/>
                </a:spcAft>
                <a:defRPr/>
              </a:pPr>
              <a:r>
                <a:rPr lang="zh-TW" altLang="en-US" b="1" dirty="0" smtClean="0">
                  <a:latin typeface="標楷體" pitchFamily="65" charset="-120"/>
                  <a:ea typeface="標楷體" pitchFamily="65" charset="-120"/>
                </a:rPr>
                <a:t>分發序</a:t>
              </a:r>
              <a:endParaRPr lang="en-US" altLang="zh-TW" b="1" dirty="0" smtClean="0">
                <a:latin typeface="標楷體" pitchFamily="65" charset="-120"/>
                <a:ea typeface="標楷體" pitchFamily="65" charset="-120"/>
              </a:endParaRPr>
            </a:p>
            <a:p>
              <a:pPr algn="ctr" fontAlgn="auto">
                <a:spcBef>
                  <a:spcPts val="0"/>
                </a:spcBef>
                <a:spcAft>
                  <a:spcPts val="0"/>
                </a:spcAft>
                <a:defRPr/>
              </a:pPr>
              <a:r>
                <a:rPr lang="zh-TW" altLang="en-US" b="1" dirty="0" smtClean="0">
                  <a:latin typeface="標楷體" pitchFamily="65" charset="-120"/>
                  <a:ea typeface="標楷體" pitchFamily="65" charset="-120"/>
                </a:rPr>
                <a:t>在後，</a:t>
              </a:r>
              <a:endParaRPr lang="en-US" altLang="zh-TW" b="1" dirty="0" smtClean="0">
                <a:latin typeface="標楷體" pitchFamily="65" charset="-120"/>
                <a:ea typeface="標楷體" pitchFamily="65" charset="-120"/>
              </a:endParaRPr>
            </a:p>
            <a:p>
              <a:pPr algn="ctr" fontAlgn="auto">
                <a:spcBef>
                  <a:spcPts val="0"/>
                </a:spcBef>
                <a:spcAft>
                  <a:spcPts val="0"/>
                </a:spcAft>
                <a:defRPr/>
              </a:pPr>
              <a:r>
                <a:rPr lang="zh-TW" altLang="en-US" b="1" dirty="0" smtClean="0">
                  <a:latin typeface="標楷體" pitchFamily="65" charset="-120"/>
                  <a:ea typeface="標楷體" pitchFamily="65" charset="-120"/>
                </a:rPr>
                <a:t>未能錄取</a:t>
              </a:r>
              <a:endParaRPr lang="zh-TW" altLang="en-US" b="1" dirty="0">
                <a:solidFill>
                  <a:srgbClr val="FF0000"/>
                </a:solidFill>
                <a:latin typeface="標楷體" pitchFamily="65" charset="-120"/>
                <a:ea typeface="標楷體" pitchFamily="65" charset="-120"/>
              </a:endParaRPr>
            </a:p>
          </p:txBody>
        </p:sp>
        <p:sp>
          <p:nvSpPr>
            <p:cNvPr id="25" name="矩形 24"/>
            <p:cNvSpPr/>
            <p:nvPr/>
          </p:nvSpPr>
          <p:spPr>
            <a:xfrm>
              <a:off x="4716016" y="5013176"/>
              <a:ext cx="1656184" cy="5844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defRPr/>
              </a:pPr>
              <a:r>
                <a:rPr lang="zh-TW" altLang="en-US" sz="1600" b="1" dirty="0" smtClean="0">
                  <a:latin typeface="標楷體" pitchFamily="65" charset="-120"/>
                  <a:ea typeface="標楷體" pitchFamily="65" charset="-120"/>
                </a:rPr>
                <a:t>分發序</a:t>
              </a:r>
              <a:endParaRPr lang="en-US" altLang="zh-TW" sz="1600" b="1" dirty="0" smtClean="0">
                <a:latin typeface="標楷體" pitchFamily="65" charset="-120"/>
                <a:ea typeface="標楷體" pitchFamily="65" charset="-120"/>
              </a:endParaRPr>
            </a:p>
            <a:p>
              <a:pPr algn="ctr" fontAlgn="auto">
                <a:spcBef>
                  <a:spcPts val="0"/>
                </a:spcBef>
                <a:spcAft>
                  <a:spcPts val="0"/>
                </a:spcAft>
                <a:defRPr/>
              </a:pPr>
              <a:r>
                <a:rPr lang="zh-TW" altLang="en-US" sz="1600" b="1" dirty="0" smtClean="0">
                  <a:latin typeface="標楷體" pitchFamily="65" charset="-120"/>
                  <a:ea typeface="標楷體" pitchFamily="65" charset="-120"/>
                </a:rPr>
                <a:t>在後，未能錄取</a:t>
              </a:r>
              <a:endParaRPr lang="zh-TW" altLang="en-US" sz="1600" b="1" dirty="0">
                <a:solidFill>
                  <a:srgbClr val="FF0000"/>
                </a:solidFill>
                <a:latin typeface="標楷體" pitchFamily="65" charset="-120"/>
                <a:ea typeface="標楷體" pitchFamily="65" charset="-120"/>
              </a:endParaRPr>
            </a:p>
          </p:txBody>
        </p:sp>
        <p:sp>
          <p:nvSpPr>
            <p:cNvPr id="26" name="矩形 25"/>
            <p:cNvSpPr/>
            <p:nvPr/>
          </p:nvSpPr>
          <p:spPr>
            <a:xfrm>
              <a:off x="4716016" y="6021288"/>
              <a:ext cx="1656184" cy="6564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fontAlgn="auto">
                <a:spcBef>
                  <a:spcPts val="0"/>
                </a:spcBef>
                <a:spcAft>
                  <a:spcPts val="0"/>
                </a:spcAft>
                <a:defRPr/>
              </a:pPr>
              <a:r>
                <a:rPr lang="zh-TW" altLang="en-US" sz="1600" b="1" dirty="0" smtClean="0">
                  <a:latin typeface="標楷體" pitchFamily="65" charset="-120"/>
                  <a:ea typeface="標楷體" pitchFamily="65" charset="-120"/>
                </a:rPr>
                <a:t>分發序</a:t>
              </a:r>
              <a:endParaRPr lang="en-US" altLang="zh-TW" sz="1600" b="1" dirty="0" smtClean="0">
                <a:latin typeface="標楷體" pitchFamily="65" charset="-120"/>
                <a:ea typeface="標楷體" pitchFamily="65" charset="-120"/>
              </a:endParaRPr>
            </a:p>
            <a:p>
              <a:pPr algn="ctr" fontAlgn="auto">
                <a:spcBef>
                  <a:spcPts val="0"/>
                </a:spcBef>
                <a:spcAft>
                  <a:spcPts val="0"/>
                </a:spcAft>
                <a:defRPr/>
              </a:pPr>
              <a:r>
                <a:rPr lang="zh-TW" altLang="en-US" sz="1600" b="1" dirty="0" smtClean="0">
                  <a:latin typeface="標楷體" pitchFamily="65" charset="-120"/>
                  <a:ea typeface="標楷體" pitchFamily="65" charset="-120"/>
                </a:rPr>
                <a:t>在後，未能錄取</a:t>
              </a:r>
              <a:endParaRPr lang="zh-TW" altLang="en-US" sz="1600" b="1" dirty="0">
                <a:solidFill>
                  <a:srgbClr val="FF0000"/>
                </a:solidFill>
                <a:latin typeface="標楷體" pitchFamily="65" charset="-120"/>
                <a:ea typeface="標楷體" pitchFamily="65" charset="-120"/>
              </a:endParaRPr>
            </a:p>
          </p:txBody>
        </p:sp>
      </p:grpSp>
      <p:sp>
        <p:nvSpPr>
          <p:cNvPr id="27" name="矩形 26"/>
          <p:cNvSpPr/>
          <p:nvPr/>
        </p:nvSpPr>
        <p:spPr>
          <a:xfrm>
            <a:off x="4716016" y="5589240"/>
            <a:ext cx="1656184" cy="5040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defRPr/>
            </a:pPr>
            <a:r>
              <a:rPr lang="zh-TW" altLang="en-US" b="1" dirty="0" smtClean="0">
                <a:solidFill>
                  <a:schemeClr val="tx1"/>
                </a:solidFill>
                <a:latin typeface="標楷體" pitchFamily="65" charset="-120"/>
                <a:ea typeface="標楷體" pitchFamily="65" charset="-120"/>
              </a:rPr>
              <a:t>分發錄取</a:t>
            </a:r>
          </a:p>
        </p:txBody>
      </p:sp>
      <p:sp>
        <p:nvSpPr>
          <p:cNvPr id="28" name="矩形 27"/>
          <p:cNvSpPr/>
          <p:nvPr/>
        </p:nvSpPr>
        <p:spPr>
          <a:xfrm>
            <a:off x="6372200" y="3933056"/>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defRPr/>
            </a:pPr>
            <a:r>
              <a:rPr lang="zh-TW" altLang="en-US" sz="1800" b="1" dirty="0" smtClean="0">
                <a:solidFill>
                  <a:schemeClr val="tx1"/>
                </a:solidFill>
                <a:latin typeface="標楷體" pitchFamily="65" charset="-120"/>
                <a:ea typeface="標楷體" pitchFamily="65" charset="-120"/>
              </a:rPr>
              <a:t>校系有缺額，分發錄取</a:t>
            </a:r>
          </a:p>
        </p:txBody>
      </p:sp>
      <p:sp>
        <p:nvSpPr>
          <p:cNvPr id="29" name="矩形 28"/>
          <p:cNvSpPr/>
          <p:nvPr/>
        </p:nvSpPr>
        <p:spPr>
          <a:xfrm>
            <a:off x="6372200" y="5013176"/>
            <a:ext cx="1656184"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defRPr/>
            </a:pPr>
            <a:r>
              <a:rPr lang="zh-TW" altLang="en-US" sz="1800" b="1" dirty="0" smtClean="0">
                <a:solidFill>
                  <a:schemeClr val="tx1"/>
                </a:solidFill>
                <a:latin typeface="標楷體" pitchFamily="65" charset="-120"/>
                <a:ea typeface="標楷體" pitchFamily="65" charset="-120"/>
              </a:rPr>
              <a:t>校系有缺額，分發錄取</a:t>
            </a:r>
          </a:p>
        </p:txBody>
      </p:sp>
      <p:sp>
        <p:nvSpPr>
          <p:cNvPr id="30" name="矩形 29"/>
          <p:cNvSpPr/>
          <p:nvPr/>
        </p:nvSpPr>
        <p:spPr>
          <a:xfrm>
            <a:off x="6372200" y="2708920"/>
            <a:ext cx="1656184"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defRPr/>
            </a:pPr>
            <a:r>
              <a:rPr lang="zh-TW" altLang="en-US" sz="1800" b="1" dirty="0" smtClean="0">
                <a:solidFill>
                  <a:schemeClr val="tx1"/>
                </a:solidFill>
                <a:latin typeface="標楷體" pitchFamily="65" charset="-120"/>
                <a:ea typeface="標楷體" pitchFamily="65" charset="-120"/>
              </a:rPr>
              <a:t>校系無缺額</a:t>
            </a:r>
            <a:endParaRPr lang="zh-TW" altLang="en-US" sz="1800" b="1" dirty="0">
              <a:solidFill>
                <a:schemeClr val="tx1"/>
              </a:solidFill>
              <a:latin typeface="標楷體" pitchFamily="65" charset="-120"/>
              <a:ea typeface="標楷體" pitchFamily="65" charset="-120"/>
            </a:endParaRPr>
          </a:p>
        </p:txBody>
      </p:sp>
      <p:sp>
        <p:nvSpPr>
          <p:cNvPr id="31" name="矩形 30"/>
          <p:cNvSpPr/>
          <p:nvPr/>
        </p:nvSpPr>
        <p:spPr>
          <a:xfrm>
            <a:off x="6372200" y="3284984"/>
            <a:ext cx="1656184"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defRPr/>
            </a:pPr>
            <a:r>
              <a:rPr lang="zh-TW" altLang="en-US" sz="1800" b="1" dirty="0" smtClean="0">
                <a:solidFill>
                  <a:schemeClr val="tx1"/>
                </a:solidFill>
                <a:latin typeface="標楷體" pitchFamily="65" charset="-120"/>
                <a:ea typeface="標楷體" pitchFamily="65" charset="-120"/>
              </a:rPr>
              <a:t>校系有缺額，第二輪未錄取</a:t>
            </a:r>
            <a:endParaRPr lang="zh-TW" altLang="en-US" sz="1800" b="1" dirty="0">
              <a:solidFill>
                <a:schemeClr val="tx1"/>
              </a:solidFill>
              <a:latin typeface="標楷體" pitchFamily="65" charset="-120"/>
              <a:ea typeface="標楷體" pitchFamily="65" charset="-120"/>
            </a:endParaRPr>
          </a:p>
        </p:txBody>
      </p:sp>
      <p:sp>
        <p:nvSpPr>
          <p:cNvPr id="32" name="矩形 31"/>
          <p:cNvSpPr/>
          <p:nvPr/>
        </p:nvSpPr>
        <p:spPr>
          <a:xfrm>
            <a:off x="6372200" y="6093296"/>
            <a:ext cx="1656184" cy="5760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defRPr/>
            </a:pPr>
            <a:r>
              <a:rPr lang="zh-TW" altLang="en-US" sz="1800" b="1" dirty="0" smtClean="0">
                <a:solidFill>
                  <a:schemeClr val="tx1"/>
                </a:solidFill>
                <a:latin typeface="標楷體" pitchFamily="65" charset="-120"/>
                <a:ea typeface="標楷體" pitchFamily="65" charset="-120"/>
              </a:rPr>
              <a:t>校系無缺額</a:t>
            </a:r>
            <a:endParaRPr lang="zh-TW" altLang="en-US" sz="1800" b="1"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ppt_x"/>
                                          </p:val>
                                        </p:tav>
                                        <p:tav tm="100000">
                                          <p:val>
                                            <p:strVal val="#ppt_x"/>
                                          </p:val>
                                        </p:tav>
                                      </p:tavLst>
                                    </p:anim>
                                    <p:anim calcmode="lin" valueType="num">
                                      <p:cBhvr additive="base">
                                        <p:cTn id="1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1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500" fill="hold"/>
                                        <p:tgtEl>
                                          <p:spTgt spid="29"/>
                                        </p:tgtEl>
                                        <p:attrNameLst>
                                          <p:attrName>ppt_x</p:attrName>
                                        </p:attrNameLst>
                                      </p:cBhvr>
                                      <p:tavLst>
                                        <p:tav tm="0">
                                          <p:val>
                                            <p:strVal val="#ppt_x"/>
                                          </p:val>
                                        </p:tav>
                                        <p:tav tm="100000">
                                          <p:val>
                                            <p:strVal val="#ppt_x"/>
                                          </p:val>
                                        </p:tav>
                                      </p:tavLst>
                                    </p:anim>
                                    <p:anim calcmode="lin" valueType="num">
                                      <p:cBhvr additive="base">
                                        <p:cTn id="4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 calcmode="lin" valueType="num">
                                      <p:cBhvr additive="base">
                                        <p:cTn id="53" dur="500" fill="hold"/>
                                        <p:tgtEl>
                                          <p:spTgt spid="31"/>
                                        </p:tgtEl>
                                        <p:attrNameLst>
                                          <p:attrName>ppt_x</p:attrName>
                                        </p:attrNameLst>
                                      </p:cBhvr>
                                      <p:tavLst>
                                        <p:tav tm="0">
                                          <p:val>
                                            <p:strVal val="#ppt_x"/>
                                          </p:val>
                                        </p:tav>
                                        <p:tav tm="100000">
                                          <p:val>
                                            <p:strVal val="#ppt_x"/>
                                          </p:val>
                                        </p:tav>
                                      </p:tavLst>
                                    </p:anim>
                                    <p:anim calcmode="lin" valueType="num">
                                      <p:cBhvr additive="base">
                                        <p:cTn id="5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500" fill="hold"/>
                                        <p:tgtEl>
                                          <p:spTgt spid="32"/>
                                        </p:tgtEl>
                                        <p:attrNameLst>
                                          <p:attrName>ppt_x</p:attrName>
                                        </p:attrNameLst>
                                      </p:cBhvr>
                                      <p:tavLst>
                                        <p:tav tm="0">
                                          <p:val>
                                            <p:strVal val="#ppt_x"/>
                                          </p:val>
                                        </p:tav>
                                        <p:tav tm="100000">
                                          <p:val>
                                            <p:strVal val="#ppt_x"/>
                                          </p:val>
                                        </p:tav>
                                      </p:tavLst>
                                    </p:anim>
                                    <p:anim calcmode="lin" valueType="num">
                                      <p:cBhvr additive="base">
                                        <p:cTn id="6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7" grpId="0" animBg="1"/>
      <p:bldP spid="28" grpId="0" animBg="1"/>
      <p:bldP spid="29" grpId="0" animBg="1"/>
      <p:bldP spid="30" grpId="0" animBg="1"/>
      <p:bldP spid="31"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zh-TW" altLang="en-US" sz="4000" b="1" dirty="0" smtClean="0">
                <a:solidFill>
                  <a:schemeClr val="tx1"/>
                </a:solidFill>
                <a:latin typeface="微軟正黑體" pitchFamily="34" charset="-120"/>
                <a:ea typeface="微軟正黑體" pitchFamily="34" charset="-120"/>
              </a:rPr>
              <a:t>錄取生限制 </a:t>
            </a:r>
          </a:p>
        </p:txBody>
      </p:sp>
      <p:sp>
        <p:nvSpPr>
          <p:cNvPr id="39939" name="Rectangle 3"/>
          <p:cNvSpPr>
            <a:spLocks noGrp="1" noChangeArrowheads="1"/>
          </p:cNvSpPr>
          <p:nvPr>
            <p:ph sz="quarter" idx="1"/>
          </p:nvPr>
        </p:nvSpPr>
        <p:spPr/>
        <p:txBody>
          <a:bodyPr>
            <a:normAutofit/>
          </a:bodyPr>
          <a:lstStyle/>
          <a:p>
            <a:pPr eaLnBrk="1" hangingPunct="1">
              <a:buClr>
                <a:srgbClr val="003300"/>
              </a:buClr>
            </a:pPr>
            <a:r>
              <a:rPr lang="zh-TW" altLang="en-US" sz="3200" b="1" dirty="0" smtClean="0">
                <a:latin typeface="標楷體" pitchFamily="65" charset="-120"/>
                <a:ea typeface="標楷體" pitchFamily="65" charset="-120"/>
              </a:rPr>
              <a:t>錄取生</a:t>
            </a:r>
            <a:r>
              <a:rPr lang="zh-TW" altLang="en-US" sz="3200" b="1" dirty="0" smtClean="0">
                <a:solidFill>
                  <a:srgbClr val="FF0000"/>
                </a:solidFill>
                <a:latin typeface="標楷體" pitchFamily="65" charset="-120"/>
                <a:ea typeface="標楷體" pitchFamily="65" charset="-120"/>
              </a:rPr>
              <a:t>不得報名</a:t>
            </a:r>
            <a:r>
              <a:rPr lang="zh-TW" altLang="en-US" sz="3200" b="1" dirty="0" smtClean="0">
                <a:latin typeface="標楷體" pitchFamily="65" charset="-120"/>
                <a:ea typeface="標楷體" pitchFamily="65" charset="-120"/>
              </a:rPr>
              <a:t>該學年度「個人申請」</a:t>
            </a:r>
          </a:p>
          <a:p>
            <a:pPr eaLnBrk="1" hangingPunct="1">
              <a:buClr>
                <a:srgbClr val="003300"/>
              </a:buClr>
              <a:buNone/>
            </a:pPr>
            <a:r>
              <a:rPr lang="zh-TW" altLang="en-US" sz="3200" b="1" dirty="0" smtClean="0">
                <a:latin typeface="標楷體" pitchFamily="65" charset="-120"/>
                <a:ea typeface="標楷體" pitchFamily="65" charset="-120"/>
              </a:rPr>
              <a:t>   及科技校院日間部四年制申請入學第一階段篩選</a:t>
            </a:r>
          </a:p>
          <a:p>
            <a:pPr eaLnBrk="1" hangingPunct="1">
              <a:buClr>
                <a:srgbClr val="003300"/>
              </a:buClr>
            </a:pPr>
            <a:r>
              <a:rPr lang="zh-TW" altLang="en-US" sz="3200" b="1" dirty="0" smtClean="0">
                <a:latin typeface="標楷體" pitchFamily="65" charset="-120"/>
                <a:ea typeface="標楷體" pitchFamily="65" charset="-120"/>
              </a:rPr>
              <a:t>未於規定期限內放棄錄取資格者，不得報名該學年度大學考試入學招生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55576" y="692696"/>
            <a:ext cx="7211144" cy="936104"/>
          </a:xfrm>
          <a:prstGeom prst="rect">
            <a:avLst/>
          </a:prstGeom>
          <a:solidFill>
            <a:schemeClr val="bg2">
              <a:lumMod val="75000"/>
            </a:schemeClr>
          </a:solidFill>
          <a:effectLst>
            <a:innerShdw blurRad="63500" dist="50800" dir="13500000">
              <a:prstClr val="black">
                <a:alpha val="50000"/>
              </a:prstClr>
            </a:innerShdw>
          </a:effectLst>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TW" sz="48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100</a:t>
            </a:r>
            <a:r>
              <a:rPr kumimoji="0" lang="zh-TW" altLang="en-US" sz="48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學年度個人申請</a:t>
            </a:r>
          </a:p>
        </p:txBody>
      </p:sp>
      <p:sp>
        <p:nvSpPr>
          <p:cNvPr id="3" name="Rectangle 2"/>
          <p:cNvSpPr txBox="1">
            <a:spLocks noChangeArrowheads="1"/>
          </p:cNvSpPr>
          <p:nvPr/>
        </p:nvSpPr>
        <p:spPr>
          <a:xfrm>
            <a:off x="611560" y="1988840"/>
            <a:ext cx="7467600" cy="692385"/>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3000" b="1" i="0" u="none" strike="noStrike" kern="1200" cap="small" spc="0" normalizeH="0" baseline="0" noProof="0" dirty="0" smtClean="0">
                <a:ln>
                  <a:noFill/>
                </a:ln>
                <a:effectLst/>
                <a:uLnTx/>
                <a:uFillTx/>
                <a:latin typeface="微軟正黑體" pitchFamily="34" charset="-120"/>
                <a:ea typeface="微軟正黑體" pitchFamily="34" charset="-120"/>
                <a:cs typeface="+mj-cs"/>
              </a:rPr>
              <a:t>每人申請</a:t>
            </a:r>
            <a:r>
              <a:rPr kumimoji="0" lang="zh-TW" altLang="en-US" sz="3600" b="1" i="0" u="none" strike="noStrike" kern="1200" cap="small" spc="0" normalizeH="0" baseline="0" noProof="0" dirty="0" smtClean="0">
                <a:ln>
                  <a:noFill/>
                </a:ln>
                <a:solidFill>
                  <a:srgbClr val="FF0000"/>
                </a:solidFill>
                <a:effectLst/>
                <a:uLnTx/>
                <a:uFillTx/>
                <a:latin typeface="微軟正黑體" pitchFamily="34" charset="-120"/>
                <a:ea typeface="微軟正黑體" pitchFamily="34" charset="-120"/>
                <a:cs typeface="+mj-cs"/>
              </a:rPr>
              <a:t>六</a:t>
            </a:r>
            <a:r>
              <a:rPr kumimoji="0" lang="zh-TW" altLang="en-US" sz="3000" b="1" i="0" u="none" strike="noStrike" kern="1200" cap="small" spc="0" normalizeH="0" baseline="0" noProof="0" dirty="0" smtClean="0">
                <a:ln>
                  <a:noFill/>
                </a:ln>
                <a:effectLst/>
                <a:uLnTx/>
                <a:uFillTx/>
                <a:latin typeface="微軟正黑體" pitchFamily="34" charset="-120"/>
                <a:ea typeface="微軟正黑體" pitchFamily="34" charset="-120"/>
                <a:cs typeface="+mj-cs"/>
              </a:rPr>
              <a:t>所校系</a:t>
            </a:r>
          </a:p>
        </p:txBody>
      </p:sp>
      <p:sp>
        <p:nvSpPr>
          <p:cNvPr id="4" name="Rectangle 3"/>
          <p:cNvSpPr txBox="1">
            <a:spLocks noChangeArrowheads="1"/>
          </p:cNvSpPr>
          <p:nvPr/>
        </p:nvSpPr>
        <p:spPr>
          <a:xfrm>
            <a:off x="611560" y="3068960"/>
            <a:ext cx="7467600" cy="2952328"/>
          </a:xfrm>
          <a:prstGeom prst="rect">
            <a:avLst/>
          </a:prstGeom>
        </p:spPr>
        <p:txBody>
          <a:bodyPr/>
          <a:lstStyle/>
          <a:p>
            <a:pPr marL="274320" marR="0" lvl="0" indent="-274320" algn="l" defTabSz="914400" rtl="0" eaLnBrk="1" fontAlgn="auto" latinLnBrk="0" hangingPunct="1">
              <a:lnSpc>
                <a:spcPct val="100000"/>
              </a:lnSpc>
              <a:spcBef>
                <a:spcPts val="600"/>
              </a:spcBef>
              <a:spcAft>
                <a:spcPts val="0"/>
              </a:spcAft>
              <a:buClr>
                <a:srgbClr val="000000"/>
              </a:buClr>
              <a:buSzPct val="70000"/>
              <a:buFont typeface="Wingdings"/>
              <a:buChar char=""/>
              <a:tabLst/>
              <a:defRPr/>
            </a:pPr>
            <a:r>
              <a:rPr kumimoji="0" lang="zh-TW" altLang="en-US" sz="2400" b="1" i="0" u="none" strike="noStrike" kern="1200" cap="none" spc="0" normalizeH="0" baseline="0" noProof="0" dirty="0" smtClean="0">
                <a:ln>
                  <a:noFill/>
                </a:ln>
                <a:effectLst/>
                <a:uLnTx/>
                <a:uFillTx/>
                <a:latin typeface="標楷體" pitchFamily="65" charset="-120"/>
                <a:ea typeface="標楷體" pitchFamily="65" charset="-120"/>
              </a:rPr>
              <a:t>參加個人申請之每一考生，申請校系數以六校系</a:t>
            </a:r>
            <a:r>
              <a:rPr kumimoji="0" lang="en-US" altLang="zh-TW" sz="2400" b="1" i="0" u="none" strike="noStrike" kern="1200" cap="none" spc="0" normalizeH="0" baseline="0" noProof="0" dirty="0" smtClean="0">
                <a:ln>
                  <a:noFill/>
                </a:ln>
                <a:effectLst/>
                <a:uLnTx/>
                <a:uFillTx/>
                <a:latin typeface="標楷體" pitchFamily="65" charset="-120"/>
                <a:ea typeface="標楷體" pitchFamily="65" charset="-120"/>
              </a:rPr>
              <a:t>(</a:t>
            </a:r>
            <a:r>
              <a:rPr kumimoji="0" lang="zh-TW" altLang="en-US" sz="2400" b="1" i="0" u="none" strike="noStrike" kern="1200" cap="none" spc="0" normalizeH="0" baseline="0" noProof="0" dirty="0" smtClean="0">
                <a:ln>
                  <a:noFill/>
                </a:ln>
                <a:effectLst/>
                <a:uLnTx/>
                <a:uFillTx/>
                <a:latin typeface="標楷體" pitchFamily="65" charset="-120"/>
                <a:ea typeface="標楷體" pitchFamily="65" charset="-120"/>
              </a:rPr>
              <a:t>含</a:t>
            </a:r>
            <a:r>
              <a:rPr kumimoji="0" lang="en-US" altLang="zh-TW" sz="2400" b="1" i="0" u="none" strike="noStrike" kern="1200" cap="none" spc="0" normalizeH="0" baseline="0" noProof="0" dirty="0" smtClean="0">
                <a:ln>
                  <a:noFill/>
                </a:ln>
                <a:effectLst/>
                <a:uLnTx/>
                <a:uFillTx/>
                <a:latin typeface="標楷體" pitchFamily="65" charset="-120"/>
                <a:ea typeface="標楷體" pitchFamily="65" charset="-120"/>
              </a:rPr>
              <a:t>)</a:t>
            </a:r>
            <a:r>
              <a:rPr kumimoji="0" lang="zh-TW" altLang="en-US" sz="2400" b="1" i="0" u="none" strike="noStrike" kern="1200" cap="none" spc="0" normalizeH="0" baseline="0" noProof="0" dirty="0" smtClean="0">
                <a:ln>
                  <a:noFill/>
                </a:ln>
                <a:effectLst/>
                <a:uLnTx/>
                <a:uFillTx/>
                <a:latin typeface="標楷體" pitchFamily="65" charset="-120"/>
                <a:ea typeface="標楷體" pitchFamily="65" charset="-120"/>
              </a:rPr>
              <a:t>為限。</a:t>
            </a:r>
          </a:p>
          <a:p>
            <a:pPr marL="274320" marR="0" lvl="0" indent="-274320" algn="l" defTabSz="914400" rtl="0" eaLnBrk="1" fontAlgn="auto" latinLnBrk="0" hangingPunct="1">
              <a:lnSpc>
                <a:spcPct val="100000"/>
              </a:lnSpc>
              <a:spcBef>
                <a:spcPts val="600"/>
              </a:spcBef>
              <a:spcAft>
                <a:spcPts val="0"/>
              </a:spcAft>
              <a:buClr>
                <a:srgbClr val="000000"/>
              </a:buClr>
              <a:buSzPct val="70000"/>
              <a:buFont typeface="Wingdings"/>
              <a:buChar char=""/>
              <a:tabLst/>
              <a:defRPr/>
            </a:pPr>
            <a:r>
              <a:rPr kumimoji="0" lang="zh-TW" altLang="en-US" sz="2400" b="1" i="0" u="none" strike="noStrike" kern="1200" cap="none" spc="0" normalizeH="0" baseline="0" noProof="0" dirty="0" smtClean="0">
                <a:ln>
                  <a:noFill/>
                </a:ln>
                <a:effectLst/>
                <a:uLnTx/>
                <a:uFillTx/>
                <a:latin typeface="標楷體" pitchFamily="65" charset="-120"/>
                <a:ea typeface="標楷體" pitchFamily="65" charset="-120"/>
              </a:rPr>
              <a:t>大學得限制考生僅能申請該校一學系（組），違者取消考生報名該大學所有校系（組）之申請，請參閱個人申請招生簡章首頁「招生學校暨個人申請選填學系（組）限制一覽表」。</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4000" dirty="0" smtClean="0">
                <a:solidFill>
                  <a:schemeClr val="tx1"/>
                </a:solidFill>
                <a:latin typeface="微軟正黑體" pitchFamily="34" charset="-120"/>
                <a:ea typeface="微軟正黑體" pitchFamily="34" charset="-120"/>
              </a:rPr>
              <a:t>個人申請</a:t>
            </a:r>
            <a:r>
              <a:rPr lang="en-US" altLang="zh-TW" sz="4000" dirty="0" smtClean="0">
                <a:solidFill>
                  <a:schemeClr val="tx1"/>
                </a:solidFill>
                <a:latin typeface="微軟正黑體" pitchFamily="34" charset="-120"/>
                <a:ea typeface="微軟正黑體" pitchFamily="34" charset="-120"/>
              </a:rPr>
              <a:t>--</a:t>
            </a:r>
            <a:r>
              <a:rPr lang="zh-TW" altLang="en-US" sz="4000" dirty="0" smtClean="0">
                <a:solidFill>
                  <a:schemeClr val="tx1"/>
                </a:solidFill>
                <a:latin typeface="微軟正黑體" pitchFamily="34" charset="-120"/>
                <a:ea typeface="微軟正黑體" pitchFamily="34" charset="-120"/>
              </a:rPr>
              <a:t>簡章閱讀</a:t>
            </a:r>
            <a:endParaRPr lang="zh-TW" altLang="en-US" sz="4000" dirty="0">
              <a:solidFill>
                <a:srgbClr val="FF0000"/>
              </a:solidFill>
              <a:latin typeface="微軟正黑體" pitchFamily="34" charset="-120"/>
              <a:ea typeface="微軟正黑體" pitchFamily="34" charset="-120"/>
            </a:endParaRPr>
          </a:p>
        </p:txBody>
      </p:sp>
      <p:sp>
        <p:nvSpPr>
          <p:cNvPr id="3" name="副標題 2"/>
          <p:cNvSpPr>
            <a:spLocks noGrp="1"/>
          </p:cNvSpPr>
          <p:nvPr>
            <p:ph type="subTitle" idx="1"/>
          </p:nvPr>
        </p:nvSpPr>
        <p:spPr/>
        <p:txBody>
          <a:bodyPr>
            <a:normAutofit/>
          </a:bodyPr>
          <a:lstStyle/>
          <a:p>
            <a:r>
              <a:rPr lang="zh-TW" altLang="en-US" sz="3600" dirty="0" smtClean="0">
                <a:solidFill>
                  <a:srgbClr val="FF0000"/>
                </a:solidFill>
                <a:latin typeface="微軟正黑體" pitchFamily="34" charset="-120"/>
                <a:ea typeface="微軟正黑體" pitchFamily="34" charset="-120"/>
              </a:rPr>
              <a:t>    舉例</a:t>
            </a:r>
            <a:endParaRPr lang="zh-TW" alt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7"/>
          <p:cNvSpPr>
            <a:spLocks noGrp="1" noChangeArrowheads="1"/>
          </p:cNvSpPr>
          <p:nvPr>
            <p:ph type="title"/>
          </p:nvPr>
        </p:nvSpPr>
        <p:spPr>
          <a:xfrm>
            <a:off x="827584" y="188640"/>
            <a:ext cx="7170737" cy="1143000"/>
          </a:xfrm>
        </p:spPr>
        <p:txBody>
          <a:bodyPr>
            <a:normAutofit fontScale="90000"/>
          </a:bodyPr>
          <a:lstStyle/>
          <a:p>
            <a:pPr algn="ctr" eaLnBrk="1" hangingPunct="1"/>
            <a:r>
              <a:rPr lang="zh-TW" altLang="en-US" sz="4000" b="1" dirty="0" smtClean="0">
                <a:solidFill>
                  <a:schemeClr val="tx1"/>
                </a:solidFill>
                <a:latin typeface="微軟正黑體" pitchFamily="34" charset="-120"/>
                <a:ea typeface="微軟正黑體" pitchFamily="34" charset="-120"/>
              </a:rPr>
              <a:t>個人申請</a:t>
            </a:r>
            <a:r>
              <a:rPr lang="en-US" altLang="zh-TW" sz="4000" b="1" dirty="0" smtClean="0">
                <a:solidFill>
                  <a:schemeClr val="tx1"/>
                </a:solidFill>
                <a:latin typeface="微軟正黑體" pitchFamily="34" charset="-120"/>
                <a:ea typeface="微軟正黑體" pitchFamily="34" charset="-120"/>
              </a:rPr>
              <a:t>--</a:t>
            </a:r>
            <a:r>
              <a:rPr lang="zh-TW" altLang="en-US" sz="4000" b="1" dirty="0" smtClean="0">
                <a:solidFill>
                  <a:schemeClr val="tx1"/>
                </a:solidFill>
                <a:latin typeface="微軟正黑體" pitchFamily="34" charset="-120"/>
                <a:ea typeface="微軟正黑體" pitchFamily="34" charset="-120"/>
              </a:rPr>
              <a:t>學科能力測驗篩選方式</a:t>
            </a:r>
            <a:br>
              <a:rPr lang="zh-TW" altLang="en-US" sz="4000" b="1" dirty="0" smtClean="0">
                <a:solidFill>
                  <a:schemeClr val="tx1"/>
                </a:solidFill>
                <a:latin typeface="微軟正黑體" pitchFamily="34" charset="-120"/>
                <a:ea typeface="微軟正黑體" pitchFamily="34" charset="-120"/>
              </a:rPr>
            </a:br>
            <a:r>
              <a:rPr lang="zh-TW" altLang="en-US" sz="4000" b="1" dirty="0" smtClean="0">
                <a:solidFill>
                  <a:schemeClr val="tx1"/>
                </a:solidFill>
                <a:latin typeface="微軟正黑體" pitchFamily="34" charset="-120"/>
                <a:ea typeface="微軟正黑體" pitchFamily="34" charset="-120"/>
              </a:rPr>
              <a:t>第一階段</a:t>
            </a:r>
          </a:p>
        </p:txBody>
      </p:sp>
      <p:graphicFrame>
        <p:nvGraphicFramePr>
          <p:cNvPr id="45110" name="Group 54"/>
          <p:cNvGraphicFramePr>
            <a:graphicFrameLocks noGrp="1"/>
          </p:cNvGraphicFramePr>
          <p:nvPr>
            <p:ph type="tbl" idx="1"/>
          </p:nvPr>
        </p:nvGraphicFramePr>
        <p:xfrm>
          <a:off x="179512" y="1340768"/>
          <a:ext cx="8568952" cy="5268279"/>
        </p:xfrm>
        <a:graphic>
          <a:graphicData uri="http://schemas.openxmlformats.org/drawingml/2006/table">
            <a:tbl>
              <a:tblPr/>
              <a:tblGrid>
                <a:gridCol w="1768475"/>
                <a:gridCol w="1766888"/>
                <a:gridCol w="1433189"/>
                <a:gridCol w="1656184"/>
                <a:gridCol w="1944216"/>
              </a:tblGrid>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科目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檢定</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篩選倍率</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rgbClr val="FF0000"/>
                          </a:solidFill>
                          <a:effectLst/>
                          <a:latin typeface="微軟正黑體" pitchFamily="34" charset="-120"/>
                          <a:ea typeface="微軟正黑體" pitchFamily="34" charset="-120"/>
                        </a:rPr>
                        <a:t>校系代碼</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smtClean="0">
                          <a:ln>
                            <a:noFill/>
                          </a:ln>
                          <a:solidFill>
                            <a:srgbClr val="FF0000"/>
                          </a:solidFill>
                          <a:effectLst/>
                          <a:latin typeface="微軟正黑體" pitchFamily="34" charset="-120"/>
                          <a:ea typeface="微軟正黑體" pitchFamily="34" charset="-120"/>
                        </a:rPr>
                        <a:t>011082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國文</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招生名額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rPr>
                        <a:t>29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英文</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前標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性別要求</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數學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前標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預計甄試人數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87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社會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61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原住民外加名額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自然</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rPr>
                        <a:t>前標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61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指定項目甄試費</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1100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總級分</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
        <p:nvSpPr>
          <p:cNvPr id="4" name="矩形 3"/>
          <p:cNvSpPr/>
          <p:nvPr/>
        </p:nvSpPr>
        <p:spPr>
          <a:xfrm>
            <a:off x="1979712" y="2564904"/>
            <a:ext cx="1728192"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矩形 4"/>
          <p:cNvSpPr/>
          <p:nvPr/>
        </p:nvSpPr>
        <p:spPr>
          <a:xfrm>
            <a:off x="1979712" y="3789040"/>
            <a:ext cx="1728192" cy="9361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p:cNvGrpSpPr/>
          <p:nvPr/>
        </p:nvGrpSpPr>
        <p:grpSpPr>
          <a:xfrm>
            <a:off x="5148064" y="2564904"/>
            <a:ext cx="1656184" cy="3096344"/>
            <a:chOff x="5148064" y="2564904"/>
            <a:chExt cx="1656184" cy="3096344"/>
          </a:xfrm>
        </p:grpSpPr>
        <p:sp>
          <p:nvSpPr>
            <p:cNvPr id="6" name="矩形 5"/>
            <p:cNvSpPr/>
            <p:nvPr/>
          </p:nvSpPr>
          <p:spPr>
            <a:xfrm>
              <a:off x="5148064" y="2564904"/>
              <a:ext cx="1656184"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5148064" y="3212976"/>
              <a:ext cx="1656184"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5148064" y="4725144"/>
              <a:ext cx="1656184" cy="9361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 name="群組 12"/>
          <p:cNvGrpSpPr/>
          <p:nvPr/>
        </p:nvGrpSpPr>
        <p:grpSpPr>
          <a:xfrm>
            <a:off x="6804248" y="2564904"/>
            <a:ext cx="1944216" cy="3096344"/>
            <a:chOff x="5148064" y="2564904"/>
            <a:chExt cx="1656184" cy="3096344"/>
          </a:xfrm>
        </p:grpSpPr>
        <p:sp>
          <p:nvSpPr>
            <p:cNvPr id="14" name="矩形 13"/>
            <p:cNvSpPr/>
            <p:nvPr/>
          </p:nvSpPr>
          <p:spPr>
            <a:xfrm>
              <a:off x="5148064" y="2564904"/>
              <a:ext cx="1656184"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5148064" y="3212976"/>
              <a:ext cx="1656184"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5148064" y="4725144"/>
              <a:ext cx="1656184" cy="9361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
          <p:cNvGrpSpPr>
            <a:grpSpLocks/>
          </p:cNvGrpSpPr>
          <p:nvPr/>
        </p:nvGrpSpPr>
        <p:grpSpPr bwMode="auto">
          <a:xfrm>
            <a:off x="539750" y="1843088"/>
            <a:ext cx="7127875" cy="1514475"/>
            <a:chOff x="539751" y="1843088"/>
            <a:chExt cx="7127876" cy="1513687"/>
          </a:xfrm>
        </p:grpSpPr>
        <p:sp>
          <p:nvSpPr>
            <p:cNvPr id="48145" name="Rectangle 4"/>
            <p:cNvSpPr>
              <a:spLocks noChangeArrowheads="1"/>
            </p:cNvSpPr>
            <p:nvPr/>
          </p:nvSpPr>
          <p:spPr bwMode="auto">
            <a:xfrm>
              <a:off x="5508625" y="2772000"/>
              <a:ext cx="2135188" cy="584775"/>
            </a:xfrm>
            <a:prstGeom prst="rect">
              <a:avLst/>
            </a:prstGeom>
            <a:solidFill>
              <a:srgbClr val="FFFFFF"/>
            </a:solidFill>
            <a:ln w="9525">
              <a:noFill/>
              <a:miter lim="800000"/>
              <a:headEnd/>
              <a:tailEnd/>
            </a:ln>
          </p:spPr>
          <p:txBody>
            <a:bodyPr>
              <a:spAutoFit/>
            </a:bodyPr>
            <a:lstStyle/>
            <a:p>
              <a:pPr algn="ctr"/>
              <a:r>
                <a:rPr lang="en-US" altLang="zh-TW" sz="3200" dirty="0">
                  <a:latin typeface="Arial" charset="0"/>
                </a:rPr>
                <a:t>29x</a:t>
              </a:r>
              <a:r>
                <a:rPr lang="en-US" altLang="zh-TW" sz="3200" dirty="0">
                  <a:solidFill>
                    <a:srgbClr val="FF0000"/>
                  </a:solidFill>
                  <a:latin typeface="Arial" charset="0"/>
                </a:rPr>
                <a:t>5</a:t>
              </a:r>
              <a:r>
                <a:rPr lang="en-US" altLang="zh-TW" sz="3200" dirty="0">
                  <a:latin typeface="Arial" charset="0"/>
                </a:rPr>
                <a:t>=145</a:t>
              </a:r>
            </a:p>
          </p:txBody>
        </p:sp>
        <p:grpSp>
          <p:nvGrpSpPr>
            <p:cNvPr id="48146" name="Group 18"/>
            <p:cNvGrpSpPr>
              <a:grpSpLocks/>
            </p:cNvGrpSpPr>
            <p:nvPr/>
          </p:nvGrpSpPr>
          <p:grpSpPr bwMode="auto">
            <a:xfrm>
              <a:off x="539751" y="1843088"/>
              <a:ext cx="7127876" cy="1068388"/>
              <a:chOff x="340" y="1161"/>
              <a:chExt cx="4490" cy="673"/>
            </a:xfrm>
          </p:grpSpPr>
          <p:pic>
            <p:nvPicPr>
              <p:cNvPr id="48147" name="Picture 3" descr="j0356045[1]"/>
              <p:cNvPicPr>
                <a:picLocks noChangeAspect="1" noChangeArrowheads="1"/>
              </p:cNvPicPr>
              <p:nvPr/>
            </p:nvPicPr>
            <p:blipFill>
              <a:blip r:embed="rId2" cstate="print"/>
              <a:srcRect/>
              <a:stretch>
                <a:fillRect/>
              </a:stretch>
            </p:blipFill>
            <p:spPr bwMode="auto">
              <a:xfrm>
                <a:off x="3515" y="1161"/>
                <a:ext cx="1315" cy="648"/>
              </a:xfrm>
              <a:prstGeom prst="rect">
                <a:avLst/>
              </a:prstGeom>
              <a:noFill/>
              <a:ln w="9525">
                <a:noFill/>
                <a:miter lim="800000"/>
                <a:headEnd/>
                <a:tailEnd/>
              </a:ln>
            </p:spPr>
          </p:pic>
          <p:sp>
            <p:nvSpPr>
              <p:cNvPr id="48148" name="Rectangle 7"/>
              <p:cNvSpPr>
                <a:spLocks noChangeArrowheads="1"/>
              </p:cNvSpPr>
              <p:nvPr/>
            </p:nvSpPr>
            <p:spPr bwMode="auto">
              <a:xfrm>
                <a:off x="340" y="1162"/>
                <a:ext cx="3379" cy="672"/>
              </a:xfrm>
              <a:prstGeom prst="rect">
                <a:avLst/>
              </a:prstGeom>
              <a:noFill/>
              <a:ln w="9525">
                <a:noFill/>
                <a:miter lim="800000"/>
                <a:headEnd/>
                <a:tailEnd/>
              </a:ln>
            </p:spPr>
            <p:txBody>
              <a:bodyPr>
                <a:spAutoFit/>
              </a:bodyPr>
              <a:lstStyle/>
              <a:p>
                <a:pPr algn="ctr"/>
                <a:r>
                  <a:rPr lang="zh-TW" altLang="en-US" sz="3200" b="1" dirty="0">
                    <a:latin typeface="標楷體" pitchFamily="65" charset="-120"/>
                    <a:ea typeface="標楷體" pitchFamily="65" charset="-120"/>
                  </a:rPr>
                  <a:t>根據</a:t>
                </a:r>
                <a:r>
                  <a:rPr lang="zh-TW" altLang="en-US" sz="3200" b="1" dirty="0">
                    <a:solidFill>
                      <a:srgbClr val="0000FF"/>
                    </a:solidFill>
                    <a:latin typeface="標楷體" pitchFamily="65" charset="-120"/>
                    <a:ea typeface="標楷體" pitchFamily="65" charset="-120"/>
                  </a:rPr>
                  <a:t>英文</a:t>
                </a:r>
                <a:r>
                  <a:rPr lang="zh-TW" altLang="en-US" sz="3200" b="1" dirty="0">
                    <a:latin typeface="標楷體" pitchFamily="65" charset="-120"/>
                    <a:ea typeface="標楷體" pitchFamily="65" charset="-120"/>
                  </a:rPr>
                  <a:t>成績</a:t>
                </a:r>
              </a:p>
              <a:p>
                <a:pPr algn="ctr"/>
                <a:r>
                  <a:rPr lang="zh-TW" altLang="en-US" sz="3200" b="1" dirty="0">
                    <a:latin typeface="標楷體" pitchFamily="65" charset="-120"/>
                    <a:ea typeface="標楷體" pitchFamily="65" charset="-120"/>
                  </a:rPr>
                  <a:t>擇優選取</a:t>
                </a:r>
                <a:r>
                  <a:rPr lang="zh-TW" altLang="en-US" sz="3200" b="1" dirty="0">
                    <a:solidFill>
                      <a:srgbClr val="FF0000"/>
                    </a:solidFill>
                    <a:latin typeface="標楷體" pitchFamily="65" charset="-120"/>
                    <a:ea typeface="標楷體" pitchFamily="65" charset="-120"/>
                  </a:rPr>
                  <a:t>招生名額</a:t>
                </a:r>
                <a:r>
                  <a:rPr lang="en-US" altLang="zh-TW" sz="3200" b="1" dirty="0">
                    <a:solidFill>
                      <a:srgbClr val="FF0000"/>
                    </a:solidFill>
                    <a:latin typeface="標楷體" pitchFamily="65" charset="-120"/>
                    <a:ea typeface="標楷體" pitchFamily="65" charset="-120"/>
                  </a:rPr>
                  <a:t>5</a:t>
                </a:r>
                <a:r>
                  <a:rPr lang="zh-TW" altLang="en-US" sz="3200" b="1" dirty="0">
                    <a:solidFill>
                      <a:srgbClr val="FF0000"/>
                    </a:solidFill>
                    <a:latin typeface="標楷體" pitchFamily="65" charset="-120"/>
                    <a:ea typeface="標楷體" pitchFamily="65" charset="-120"/>
                  </a:rPr>
                  <a:t>倍的人</a:t>
                </a:r>
              </a:p>
            </p:txBody>
          </p:sp>
        </p:grpSp>
      </p:grpSp>
      <p:grpSp>
        <p:nvGrpSpPr>
          <p:cNvPr id="4" name="群組 3"/>
          <p:cNvGrpSpPr>
            <a:grpSpLocks/>
          </p:cNvGrpSpPr>
          <p:nvPr/>
        </p:nvGrpSpPr>
        <p:grpSpPr bwMode="auto">
          <a:xfrm>
            <a:off x="827088" y="3213100"/>
            <a:ext cx="6837362" cy="1582738"/>
            <a:chOff x="827088" y="3213100"/>
            <a:chExt cx="6837363" cy="1582738"/>
          </a:xfrm>
        </p:grpSpPr>
        <p:sp>
          <p:nvSpPr>
            <p:cNvPr id="48141" name="Rectangle 6"/>
            <p:cNvSpPr>
              <a:spLocks noChangeArrowheads="1"/>
            </p:cNvSpPr>
            <p:nvPr/>
          </p:nvSpPr>
          <p:spPr bwMode="auto">
            <a:xfrm>
              <a:off x="5526882" y="4211063"/>
              <a:ext cx="2116932" cy="584775"/>
            </a:xfrm>
            <a:prstGeom prst="rect">
              <a:avLst/>
            </a:prstGeom>
            <a:solidFill>
              <a:srgbClr val="FFFFFF"/>
            </a:solidFill>
            <a:ln w="9525">
              <a:noFill/>
              <a:miter lim="800000"/>
              <a:headEnd/>
              <a:tailEnd/>
            </a:ln>
          </p:spPr>
          <p:txBody>
            <a:bodyPr>
              <a:spAutoFit/>
            </a:bodyPr>
            <a:lstStyle/>
            <a:p>
              <a:pPr algn="ctr"/>
              <a:r>
                <a:rPr lang="en-US" altLang="zh-TW" sz="3200" dirty="0">
                  <a:latin typeface="Arial" charset="0"/>
                </a:rPr>
                <a:t>29x</a:t>
              </a:r>
              <a:r>
                <a:rPr lang="en-US" altLang="zh-TW" sz="3200" dirty="0">
                  <a:solidFill>
                    <a:srgbClr val="FF0000"/>
                  </a:solidFill>
                  <a:latin typeface="Arial" charset="0"/>
                </a:rPr>
                <a:t>4</a:t>
              </a:r>
              <a:r>
                <a:rPr lang="en-US" altLang="zh-TW" sz="3200" dirty="0">
                  <a:latin typeface="Arial" charset="0"/>
                </a:rPr>
                <a:t>=116</a:t>
              </a:r>
              <a:endParaRPr lang="en-US" altLang="zh-TW" sz="3200" dirty="0">
                <a:latin typeface="華康正顏楷體W5" pitchFamily="65" charset="-120"/>
                <a:ea typeface="華康正顏楷體W5" pitchFamily="65" charset="-120"/>
              </a:endParaRPr>
            </a:p>
          </p:txBody>
        </p:sp>
        <p:grpSp>
          <p:nvGrpSpPr>
            <p:cNvPr id="48142" name="Group 19"/>
            <p:cNvGrpSpPr>
              <a:grpSpLocks/>
            </p:cNvGrpSpPr>
            <p:nvPr/>
          </p:nvGrpSpPr>
          <p:grpSpPr bwMode="auto">
            <a:xfrm>
              <a:off x="827088" y="3213100"/>
              <a:ext cx="6837363" cy="1100138"/>
              <a:chOff x="521" y="2024"/>
              <a:chExt cx="4307" cy="693"/>
            </a:xfrm>
          </p:grpSpPr>
          <p:pic>
            <p:nvPicPr>
              <p:cNvPr id="48143" name="Picture 5" descr="j0356045[1]"/>
              <p:cNvPicPr>
                <a:picLocks noChangeAspect="1" noChangeArrowheads="1"/>
              </p:cNvPicPr>
              <p:nvPr/>
            </p:nvPicPr>
            <p:blipFill>
              <a:blip r:embed="rId2" cstate="print"/>
              <a:srcRect/>
              <a:stretch>
                <a:fillRect/>
              </a:stretch>
            </p:blipFill>
            <p:spPr bwMode="auto">
              <a:xfrm>
                <a:off x="3513" y="2069"/>
                <a:ext cx="1315" cy="648"/>
              </a:xfrm>
              <a:prstGeom prst="rect">
                <a:avLst/>
              </a:prstGeom>
              <a:noFill/>
              <a:ln w="9525">
                <a:noFill/>
                <a:miter lim="800000"/>
                <a:headEnd/>
                <a:tailEnd/>
              </a:ln>
            </p:spPr>
          </p:pic>
          <p:sp>
            <p:nvSpPr>
              <p:cNvPr id="48144" name="Rectangle 8"/>
              <p:cNvSpPr>
                <a:spLocks noChangeArrowheads="1"/>
              </p:cNvSpPr>
              <p:nvPr/>
            </p:nvSpPr>
            <p:spPr bwMode="auto">
              <a:xfrm>
                <a:off x="521" y="2024"/>
                <a:ext cx="3107" cy="672"/>
              </a:xfrm>
              <a:prstGeom prst="rect">
                <a:avLst/>
              </a:prstGeom>
              <a:noFill/>
              <a:ln w="9525">
                <a:noFill/>
                <a:miter lim="800000"/>
                <a:headEnd/>
                <a:tailEnd/>
              </a:ln>
            </p:spPr>
            <p:txBody>
              <a:bodyPr>
                <a:spAutoFit/>
              </a:bodyPr>
              <a:lstStyle/>
              <a:p>
                <a:pPr algn="ctr"/>
                <a:r>
                  <a:rPr lang="zh-TW" altLang="en-US" sz="3200" b="1" dirty="0">
                    <a:latin typeface="標楷體" pitchFamily="65" charset="-120"/>
                    <a:ea typeface="標楷體" pitchFamily="65" charset="-120"/>
                  </a:rPr>
                  <a:t>根據</a:t>
                </a:r>
                <a:r>
                  <a:rPr lang="zh-TW" altLang="en-US" sz="3200" b="1" dirty="0">
                    <a:solidFill>
                      <a:srgbClr val="0000FF"/>
                    </a:solidFill>
                    <a:latin typeface="標楷體" pitchFamily="65" charset="-120"/>
                    <a:ea typeface="標楷體" pitchFamily="65" charset="-120"/>
                  </a:rPr>
                  <a:t>自然</a:t>
                </a:r>
                <a:r>
                  <a:rPr lang="zh-TW" altLang="en-US" sz="3200" b="1" dirty="0">
                    <a:latin typeface="標楷體" pitchFamily="65" charset="-120"/>
                    <a:ea typeface="標楷體" pitchFamily="65" charset="-120"/>
                  </a:rPr>
                  <a:t>成績</a:t>
                </a:r>
              </a:p>
              <a:p>
                <a:pPr algn="ctr"/>
                <a:r>
                  <a:rPr lang="zh-TW" altLang="en-US" sz="3200" b="1" dirty="0">
                    <a:latin typeface="標楷體" pitchFamily="65" charset="-120"/>
                    <a:ea typeface="標楷體" pitchFamily="65" charset="-120"/>
                  </a:rPr>
                  <a:t>擇優選取</a:t>
                </a:r>
                <a:r>
                  <a:rPr lang="zh-TW" altLang="en-US" sz="3200" b="1" dirty="0">
                    <a:solidFill>
                      <a:srgbClr val="FF0000"/>
                    </a:solidFill>
                    <a:latin typeface="標楷體" pitchFamily="65" charset="-120"/>
                    <a:ea typeface="標楷體" pitchFamily="65" charset="-120"/>
                  </a:rPr>
                  <a:t>招生名額</a:t>
                </a:r>
                <a:r>
                  <a:rPr lang="en-US" altLang="zh-TW" sz="3200" b="1" dirty="0">
                    <a:solidFill>
                      <a:srgbClr val="FF0000"/>
                    </a:solidFill>
                    <a:latin typeface="標楷體" pitchFamily="65" charset="-120"/>
                    <a:ea typeface="標楷體" pitchFamily="65" charset="-120"/>
                  </a:rPr>
                  <a:t>4</a:t>
                </a:r>
                <a:r>
                  <a:rPr lang="zh-TW" altLang="en-US" sz="3200" b="1" dirty="0">
                    <a:solidFill>
                      <a:srgbClr val="FF0000"/>
                    </a:solidFill>
                    <a:latin typeface="標楷體" pitchFamily="65" charset="-120"/>
                    <a:ea typeface="標楷體" pitchFamily="65" charset="-120"/>
                  </a:rPr>
                  <a:t>倍的人</a:t>
                </a:r>
              </a:p>
            </p:txBody>
          </p:sp>
        </p:grpSp>
      </p:grpSp>
      <p:sp>
        <p:nvSpPr>
          <p:cNvPr id="48132" name="Rectangle 9"/>
          <p:cNvSpPr>
            <a:spLocks noChangeArrowheads="1"/>
          </p:cNvSpPr>
          <p:nvPr/>
        </p:nvSpPr>
        <p:spPr bwMode="auto">
          <a:xfrm>
            <a:off x="5435600" y="1268413"/>
            <a:ext cx="2317750" cy="457200"/>
          </a:xfrm>
          <a:prstGeom prst="rect">
            <a:avLst/>
          </a:prstGeom>
          <a:noFill/>
          <a:ln w="9525">
            <a:noFill/>
            <a:miter lim="800000"/>
            <a:headEnd/>
            <a:tailEnd/>
          </a:ln>
        </p:spPr>
        <p:txBody>
          <a:bodyPr wrap="none">
            <a:spAutoFit/>
          </a:bodyPr>
          <a:lstStyle/>
          <a:p>
            <a:pPr algn="dist"/>
            <a:r>
              <a:rPr lang="zh-TW" altLang="en-US" b="1">
                <a:latin typeface="華康正顏楷體W5" pitchFamily="65" charset="-120"/>
                <a:ea typeface="華康正顏楷體W5" pitchFamily="65" charset="-120"/>
              </a:rPr>
              <a:t>個人申請總人數</a:t>
            </a:r>
            <a:endParaRPr lang="en-US" altLang="zh-TW" b="1">
              <a:latin typeface="Arial Unicode MS" pitchFamily="34" charset="-120"/>
              <a:ea typeface="Arial Unicode MS" pitchFamily="34" charset="-120"/>
              <a:cs typeface="Arial Unicode MS" pitchFamily="34" charset="-120"/>
            </a:endParaRPr>
          </a:p>
        </p:txBody>
      </p:sp>
      <p:grpSp>
        <p:nvGrpSpPr>
          <p:cNvPr id="5" name="群組 4"/>
          <p:cNvGrpSpPr>
            <a:grpSpLocks/>
          </p:cNvGrpSpPr>
          <p:nvPr/>
        </p:nvGrpSpPr>
        <p:grpSpPr bwMode="auto">
          <a:xfrm>
            <a:off x="827088" y="4797427"/>
            <a:ext cx="6845300" cy="1511298"/>
            <a:chOff x="827088" y="4797430"/>
            <a:chExt cx="6845300" cy="1511345"/>
          </a:xfrm>
        </p:grpSpPr>
        <p:sp>
          <p:nvSpPr>
            <p:cNvPr id="48137" name="Rectangle 12"/>
            <p:cNvSpPr>
              <a:spLocks noChangeArrowheads="1"/>
            </p:cNvSpPr>
            <p:nvPr/>
          </p:nvSpPr>
          <p:spPr bwMode="auto">
            <a:xfrm>
              <a:off x="5567363" y="5724000"/>
              <a:ext cx="2076451" cy="584775"/>
            </a:xfrm>
            <a:prstGeom prst="rect">
              <a:avLst/>
            </a:prstGeom>
            <a:solidFill>
              <a:srgbClr val="FFFFFF"/>
            </a:solidFill>
            <a:ln w="9525">
              <a:noFill/>
              <a:miter lim="800000"/>
              <a:headEnd/>
              <a:tailEnd/>
            </a:ln>
          </p:spPr>
          <p:txBody>
            <a:bodyPr>
              <a:spAutoFit/>
            </a:bodyPr>
            <a:lstStyle/>
            <a:p>
              <a:pPr algn="ctr"/>
              <a:r>
                <a:rPr lang="en-US" altLang="zh-TW" sz="3200" dirty="0">
                  <a:latin typeface="Arial" charset="0"/>
                </a:rPr>
                <a:t>29x</a:t>
              </a:r>
              <a:r>
                <a:rPr lang="en-US" altLang="zh-TW" sz="3200" dirty="0">
                  <a:solidFill>
                    <a:srgbClr val="FF0000"/>
                  </a:solidFill>
                  <a:latin typeface="Arial" charset="0"/>
                </a:rPr>
                <a:t>3</a:t>
              </a:r>
              <a:r>
                <a:rPr lang="en-US" altLang="zh-TW" sz="3200" dirty="0">
                  <a:latin typeface="Arial" charset="0"/>
                </a:rPr>
                <a:t>=87</a:t>
              </a:r>
              <a:endParaRPr lang="en-US" altLang="zh-TW" sz="3200" dirty="0">
                <a:latin typeface="華康正顏楷體W5" pitchFamily="65" charset="-120"/>
                <a:ea typeface="華康正顏楷體W5" pitchFamily="65" charset="-120"/>
              </a:endParaRPr>
            </a:p>
          </p:txBody>
        </p:sp>
        <p:grpSp>
          <p:nvGrpSpPr>
            <p:cNvPr id="48138" name="Group 20"/>
            <p:cNvGrpSpPr>
              <a:grpSpLocks/>
            </p:cNvGrpSpPr>
            <p:nvPr/>
          </p:nvGrpSpPr>
          <p:grpSpPr bwMode="auto">
            <a:xfrm>
              <a:off x="827088" y="4797430"/>
              <a:ext cx="6845300" cy="1077913"/>
              <a:chOff x="521" y="3022"/>
              <a:chExt cx="4312" cy="679"/>
            </a:xfrm>
          </p:grpSpPr>
          <p:pic>
            <p:nvPicPr>
              <p:cNvPr id="48139" name="Picture 10" descr="j0356045[1]"/>
              <p:cNvPicPr>
                <a:picLocks noChangeAspect="1" noChangeArrowheads="1"/>
              </p:cNvPicPr>
              <p:nvPr/>
            </p:nvPicPr>
            <p:blipFill>
              <a:blip r:embed="rId2" cstate="print"/>
              <a:srcRect/>
              <a:stretch>
                <a:fillRect/>
              </a:stretch>
            </p:blipFill>
            <p:spPr bwMode="auto">
              <a:xfrm>
                <a:off x="3518" y="3022"/>
                <a:ext cx="1315" cy="648"/>
              </a:xfrm>
              <a:prstGeom prst="rect">
                <a:avLst/>
              </a:prstGeom>
              <a:noFill/>
              <a:ln w="9525">
                <a:noFill/>
                <a:miter lim="800000"/>
                <a:headEnd/>
                <a:tailEnd/>
              </a:ln>
            </p:spPr>
          </p:pic>
          <p:sp>
            <p:nvSpPr>
              <p:cNvPr id="48140" name="Rectangle 13"/>
              <p:cNvSpPr>
                <a:spLocks noChangeArrowheads="1"/>
              </p:cNvSpPr>
              <p:nvPr/>
            </p:nvSpPr>
            <p:spPr bwMode="auto">
              <a:xfrm>
                <a:off x="521" y="3022"/>
                <a:ext cx="3198" cy="679"/>
              </a:xfrm>
              <a:prstGeom prst="rect">
                <a:avLst/>
              </a:prstGeom>
              <a:noFill/>
              <a:ln w="9525">
                <a:noFill/>
                <a:miter lim="800000"/>
                <a:headEnd/>
                <a:tailEnd/>
              </a:ln>
            </p:spPr>
            <p:txBody>
              <a:bodyPr>
                <a:spAutoFit/>
              </a:bodyPr>
              <a:lstStyle/>
              <a:p>
                <a:pPr algn="ctr"/>
                <a:r>
                  <a:rPr lang="zh-TW" altLang="en-US" sz="3200" b="1" dirty="0">
                    <a:latin typeface="標楷體" pitchFamily="65" charset="-120"/>
                    <a:ea typeface="標楷體" pitchFamily="65" charset="-120"/>
                  </a:rPr>
                  <a:t>根據</a:t>
                </a:r>
                <a:r>
                  <a:rPr lang="zh-TW" altLang="en-US" sz="3200" b="1" dirty="0">
                    <a:solidFill>
                      <a:srgbClr val="0000FF"/>
                    </a:solidFill>
                    <a:latin typeface="標楷體" pitchFamily="65" charset="-120"/>
                    <a:ea typeface="標楷體" pitchFamily="65" charset="-120"/>
                  </a:rPr>
                  <a:t>數學</a:t>
                </a:r>
                <a:r>
                  <a:rPr lang="zh-TW" altLang="en-US" sz="3200" b="1" dirty="0">
                    <a:latin typeface="標楷體" pitchFamily="65" charset="-120"/>
                    <a:ea typeface="標楷體" pitchFamily="65" charset="-120"/>
                  </a:rPr>
                  <a:t>成績</a:t>
                </a:r>
              </a:p>
              <a:p>
                <a:pPr algn="ctr"/>
                <a:r>
                  <a:rPr lang="zh-TW" altLang="en-US" sz="3200" b="1" dirty="0">
                    <a:latin typeface="標楷體" pitchFamily="65" charset="-120"/>
                    <a:ea typeface="標楷體" pitchFamily="65" charset="-120"/>
                  </a:rPr>
                  <a:t>擇優選取</a:t>
                </a:r>
                <a:r>
                  <a:rPr lang="zh-TW" altLang="en-US" sz="3200" b="1" dirty="0">
                    <a:solidFill>
                      <a:srgbClr val="FF0000"/>
                    </a:solidFill>
                    <a:latin typeface="標楷體" pitchFamily="65" charset="-120"/>
                    <a:ea typeface="標楷體" pitchFamily="65" charset="-120"/>
                  </a:rPr>
                  <a:t>招生名額</a:t>
                </a:r>
                <a:r>
                  <a:rPr lang="en-US" altLang="zh-TW" sz="3200" b="1" dirty="0">
                    <a:solidFill>
                      <a:srgbClr val="FF0000"/>
                    </a:solidFill>
                    <a:latin typeface="標楷體" pitchFamily="65" charset="-120"/>
                    <a:ea typeface="標楷體" pitchFamily="65" charset="-120"/>
                  </a:rPr>
                  <a:t>3</a:t>
                </a:r>
                <a:r>
                  <a:rPr lang="zh-TW" altLang="en-US" sz="3200" b="1" dirty="0">
                    <a:solidFill>
                      <a:srgbClr val="FF0000"/>
                    </a:solidFill>
                    <a:latin typeface="標楷體" pitchFamily="65" charset="-120"/>
                    <a:ea typeface="標楷體" pitchFamily="65" charset="-120"/>
                  </a:rPr>
                  <a:t>倍的人</a:t>
                </a:r>
              </a:p>
            </p:txBody>
          </p:sp>
        </p:grpSp>
      </p:grpSp>
      <p:sp>
        <p:nvSpPr>
          <p:cNvPr id="48134" name="Rectangle 14"/>
          <p:cNvSpPr>
            <a:spLocks noChangeArrowheads="1"/>
          </p:cNvSpPr>
          <p:nvPr/>
        </p:nvSpPr>
        <p:spPr bwMode="auto">
          <a:xfrm>
            <a:off x="5394325" y="6335713"/>
            <a:ext cx="2470150" cy="457200"/>
          </a:xfrm>
          <a:prstGeom prst="rect">
            <a:avLst/>
          </a:prstGeom>
          <a:solidFill>
            <a:srgbClr val="000000"/>
          </a:solidFill>
          <a:ln w="9525">
            <a:noFill/>
            <a:miter lim="800000"/>
            <a:headEnd/>
            <a:tailEnd/>
          </a:ln>
        </p:spPr>
        <p:txBody>
          <a:bodyPr wrap="none">
            <a:spAutoFit/>
          </a:bodyPr>
          <a:lstStyle/>
          <a:p>
            <a:pPr algn="ctr"/>
            <a:r>
              <a:rPr lang="zh-TW" altLang="en-US" b="1">
                <a:solidFill>
                  <a:srgbClr val="FFFFFF"/>
                </a:solidFill>
                <a:latin typeface="標楷體" pitchFamily="65" charset="-120"/>
                <a:ea typeface="標楷體" pitchFamily="65" charset="-120"/>
              </a:rPr>
              <a:t>預計甄試人數 </a:t>
            </a:r>
            <a:r>
              <a:rPr lang="en-US" altLang="zh-TW" b="1">
                <a:solidFill>
                  <a:srgbClr val="FFFFFF"/>
                </a:solidFill>
                <a:latin typeface="標楷體" pitchFamily="65" charset="-120"/>
                <a:ea typeface="標楷體" pitchFamily="65" charset="-120"/>
              </a:rPr>
              <a:t>87</a:t>
            </a:r>
          </a:p>
        </p:txBody>
      </p:sp>
      <p:sp>
        <p:nvSpPr>
          <p:cNvPr id="48135" name="標題 1"/>
          <p:cNvSpPr>
            <a:spLocks noGrp="1"/>
          </p:cNvSpPr>
          <p:nvPr>
            <p:ph type="title"/>
          </p:nvPr>
        </p:nvSpPr>
        <p:spPr>
          <a:xfrm>
            <a:off x="467544" y="0"/>
            <a:ext cx="7467600" cy="954360"/>
          </a:xfrm>
        </p:spPr>
        <p:txBody>
          <a:bodyPr/>
          <a:lstStyle/>
          <a:p>
            <a:r>
              <a:rPr lang="zh-TW" altLang="en-US" b="1" dirty="0" smtClean="0">
                <a:solidFill>
                  <a:schemeClr val="tx1"/>
                </a:solidFill>
                <a:latin typeface="微軟正黑體" pitchFamily="34" charset="-120"/>
                <a:ea typeface="微軟正黑體" pitchFamily="34" charset="-120"/>
              </a:rPr>
              <a:t>倍率篩選</a:t>
            </a:r>
          </a:p>
        </p:txBody>
      </p:sp>
      <p:sp>
        <p:nvSpPr>
          <p:cNvPr id="3" name="文字方塊 2"/>
          <p:cNvSpPr txBox="1"/>
          <p:nvPr/>
        </p:nvSpPr>
        <p:spPr>
          <a:xfrm>
            <a:off x="0" y="404664"/>
            <a:ext cx="9144000" cy="553998"/>
          </a:xfrm>
          <a:prstGeom prst="rect">
            <a:avLst/>
          </a:prstGeom>
          <a:solidFill>
            <a:schemeClr val="accent2">
              <a:lumMod val="20000"/>
              <a:lumOff val="80000"/>
            </a:schemeClr>
          </a:solidFill>
        </p:spPr>
        <p:txBody>
          <a:bodyPr wrap="square">
            <a:spAutoFit/>
          </a:bodyPr>
          <a:lstStyle/>
          <a:p>
            <a:pPr marL="457200" indent="-457200">
              <a:buClr>
                <a:srgbClr val="000000"/>
              </a:buClr>
              <a:buFont typeface="Wingdings" pitchFamily="2" charset="2"/>
              <a:buChar char="n"/>
            </a:pPr>
            <a:r>
              <a:rPr lang="zh-TW" altLang="en-US" sz="3000" b="1" dirty="0">
                <a:solidFill>
                  <a:srgbClr val="0000FF"/>
                </a:solidFill>
                <a:latin typeface="微軟正黑體" pitchFamily="34" charset="-120"/>
                <a:ea typeface="微軟正黑體" pitchFamily="34" charset="-120"/>
              </a:rPr>
              <a:t>篩選倍率：從倍率高的科目開始篩選</a:t>
            </a:r>
            <a:r>
              <a:rPr lang="en-US" altLang="zh-TW" sz="3000" b="1" dirty="0">
                <a:solidFill>
                  <a:srgbClr val="0000FF"/>
                </a:solidFill>
                <a:latin typeface="微軟正黑體" pitchFamily="34" charset="-120"/>
                <a:ea typeface="微軟正黑體" pitchFamily="34" charset="-120"/>
              </a:rPr>
              <a:t>:5</a:t>
            </a:r>
            <a:r>
              <a:rPr lang="zh-TW" altLang="en-US" sz="3000" b="1" dirty="0">
                <a:solidFill>
                  <a:srgbClr val="0000FF"/>
                </a:solidFill>
                <a:latin typeface="微軟正黑體" pitchFamily="34" charset="-120"/>
                <a:ea typeface="微軟正黑體" pitchFamily="34" charset="-120"/>
              </a:rPr>
              <a:t> </a:t>
            </a:r>
            <a:r>
              <a:rPr lang="en-US" altLang="zh-TW" sz="3000" b="1" dirty="0">
                <a:solidFill>
                  <a:srgbClr val="0000FF"/>
                </a:solidFill>
                <a:latin typeface="微軟正黑體" pitchFamily="34" charset="-120"/>
                <a:ea typeface="微軟正黑體" pitchFamily="34" charset="-120"/>
              </a:rPr>
              <a:t>→</a:t>
            </a:r>
            <a:r>
              <a:rPr lang="en-US" altLang="zh-TW" sz="3000" b="1" dirty="0">
                <a:latin typeface="微軟正黑體" pitchFamily="34" charset="-120"/>
                <a:ea typeface="微軟正黑體" pitchFamily="34" charset="-120"/>
              </a:rPr>
              <a:t> </a:t>
            </a:r>
            <a:r>
              <a:rPr lang="en-US" altLang="zh-TW" sz="3000" b="1" dirty="0">
                <a:solidFill>
                  <a:srgbClr val="0000FF"/>
                </a:solidFill>
                <a:latin typeface="微軟正黑體" pitchFamily="34" charset="-120"/>
                <a:ea typeface="微軟正黑體" pitchFamily="34" charset="-120"/>
              </a:rPr>
              <a:t>4</a:t>
            </a:r>
            <a:r>
              <a:rPr lang="zh-TW" altLang="en-US" sz="3000" b="1" dirty="0">
                <a:solidFill>
                  <a:srgbClr val="0000FF"/>
                </a:solidFill>
                <a:latin typeface="微軟正黑體" pitchFamily="34" charset="-120"/>
                <a:ea typeface="微軟正黑體" pitchFamily="34" charset="-120"/>
              </a:rPr>
              <a:t> </a:t>
            </a:r>
            <a:r>
              <a:rPr lang="en-US" altLang="zh-TW" sz="3000" b="1" dirty="0">
                <a:solidFill>
                  <a:srgbClr val="0000FF"/>
                </a:solidFill>
                <a:latin typeface="微軟正黑體" pitchFamily="34" charset="-120"/>
                <a:ea typeface="微軟正黑體" pitchFamily="34" charset="-120"/>
              </a:rPr>
              <a:t>→</a:t>
            </a:r>
            <a:r>
              <a:rPr lang="en-US" altLang="zh-TW" sz="3000" b="1" dirty="0">
                <a:latin typeface="微軟正黑體" pitchFamily="34" charset="-120"/>
                <a:ea typeface="微軟正黑體" pitchFamily="34" charset="-120"/>
              </a:rPr>
              <a:t> </a:t>
            </a:r>
            <a:r>
              <a:rPr lang="en-US" altLang="zh-TW" sz="3000" b="1" dirty="0">
                <a:solidFill>
                  <a:srgbClr val="0000FF"/>
                </a:solidFill>
                <a:latin typeface="微軟正黑體" pitchFamily="34" charset="-120"/>
                <a:ea typeface="微軟正黑體" pitchFamily="34" charset="-120"/>
              </a:rPr>
              <a:t>3</a:t>
            </a:r>
            <a:endParaRPr lang="zh-TW" altLang="en-US" sz="3000" b="1" dirty="0">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8134"/>
                                        </p:tgtEl>
                                        <p:attrNameLst>
                                          <p:attrName>style.visibility</p:attrName>
                                        </p:attrNameLst>
                                      </p:cBhvr>
                                      <p:to>
                                        <p:strVal val="visible"/>
                                      </p:to>
                                    </p:set>
                                    <p:animEffect transition="in" filter="fade">
                                      <p:cBhvr>
                                        <p:cTn id="29" dur="2000"/>
                                        <p:tgtEl>
                                          <p:spTgt spid="48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群組 1"/>
          <p:cNvGrpSpPr>
            <a:grpSpLocks/>
          </p:cNvGrpSpPr>
          <p:nvPr/>
        </p:nvGrpSpPr>
        <p:grpSpPr bwMode="auto">
          <a:xfrm>
            <a:off x="539750" y="1843088"/>
            <a:ext cx="7127875" cy="1514475"/>
            <a:chOff x="539751" y="1843088"/>
            <a:chExt cx="7127876" cy="1513687"/>
          </a:xfrm>
        </p:grpSpPr>
        <p:sp>
          <p:nvSpPr>
            <p:cNvPr id="50196" name="Rectangle 4"/>
            <p:cNvSpPr>
              <a:spLocks noChangeArrowheads="1"/>
            </p:cNvSpPr>
            <p:nvPr/>
          </p:nvSpPr>
          <p:spPr bwMode="auto">
            <a:xfrm>
              <a:off x="5508625" y="2772000"/>
              <a:ext cx="2135188" cy="584775"/>
            </a:xfrm>
            <a:prstGeom prst="rect">
              <a:avLst/>
            </a:prstGeom>
            <a:solidFill>
              <a:srgbClr val="FFFFFF"/>
            </a:solidFill>
            <a:ln w="9525">
              <a:noFill/>
              <a:miter lim="800000"/>
              <a:headEnd/>
              <a:tailEnd/>
            </a:ln>
          </p:spPr>
          <p:txBody>
            <a:bodyPr>
              <a:spAutoFit/>
            </a:bodyPr>
            <a:lstStyle/>
            <a:p>
              <a:pPr algn="ctr"/>
              <a:r>
                <a:rPr lang="en-US" altLang="zh-TW" sz="3200">
                  <a:latin typeface="Arial" charset="0"/>
                </a:rPr>
                <a:t>29x</a:t>
              </a:r>
              <a:r>
                <a:rPr lang="en-US" altLang="zh-TW" sz="3200">
                  <a:solidFill>
                    <a:srgbClr val="FF3300"/>
                  </a:solidFill>
                  <a:latin typeface="Arial" charset="0"/>
                </a:rPr>
                <a:t>5</a:t>
              </a:r>
              <a:r>
                <a:rPr lang="en-US" altLang="zh-TW" sz="3200">
                  <a:latin typeface="Arial" charset="0"/>
                </a:rPr>
                <a:t>=145</a:t>
              </a:r>
            </a:p>
          </p:txBody>
        </p:sp>
        <p:grpSp>
          <p:nvGrpSpPr>
            <p:cNvPr id="50197" name="Group 18"/>
            <p:cNvGrpSpPr>
              <a:grpSpLocks/>
            </p:cNvGrpSpPr>
            <p:nvPr/>
          </p:nvGrpSpPr>
          <p:grpSpPr bwMode="auto">
            <a:xfrm>
              <a:off x="539751" y="1843088"/>
              <a:ext cx="7127876" cy="1079500"/>
              <a:chOff x="340" y="1161"/>
              <a:chExt cx="4490" cy="680"/>
            </a:xfrm>
          </p:grpSpPr>
          <p:pic>
            <p:nvPicPr>
              <p:cNvPr id="50198" name="Picture 3" descr="j0356045[1]"/>
              <p:cNvPicPr>
                <a:picLocks noChangeAspect="1" noChangeArrowheads="1"/>
              </p:cNvPicPr>
              <p:nvPr/>
            </p:nvPicPr>
            <p:blipFill>
              <a:blip r:embed="rId2" cstate="print"/>
              <a:srcRect/>
              <a:stretch>
                <a:fillRect/>
              </a:stretch>
            </p:blipFill>
            <p:spPr bwMode="auto">
              <a:xfrm>
                <a:off x="3515" y="1161"/>
                <a:ext cx="1315" cy="648"/>
              </a:xfrm>
              <a:prstGeom prst="rect">
                <a:avLst/>
              </a:prstGeom>
              <a:noFill/>
              <a:ln w="9525">
                <a:noFill/>
                <a:miter lim="800000"/>
                <a:headEnd/>
                <a:tailEnd/>
              </a:ln>
            </p:spPr>
          </p:pic>
          <p:sp>
            <p:nvSpPr>
              <p:cNvPr id="50199" name="Rectangle 7"/>
              <p:cNvSpPr>
                <a:spLocks noChangeArrowheads="1"/>
              </p:cNvSpPr>
              <p:nvPr/>
            </p:nvSpPr>
            <p:spPr bwMode="auto">
              <a:xfrm>
                <a:off x="340" y="1162"/>
                <a:ext cx="3379" cy="679"/>
              </a:xfrm>
              <a:prstGeom prst="rect">
                <a:avLst/>
              </a:prstGeom>
              <a:noFill/>
              <a:ln w="9525">
                <a:noFill/>
                <a:miter lim="800000"/>
                <a:headEnd/>
                <a:tailEnd/>
              </a:ln>
            </p:spPr>
            <p:txBody>
              <a:bodyPr>
                <a:spAutoFit/>
              </a:bodyPr>
              <a:lstStyle/>
              <a:p>
                <a:pPr algn="ctr"/>
                <a:r>
                  <a:rPr lang="zh-TW" altLang="en-US" sz="3200" dirty="0">
                    <a:latin typeface="華康正顏楷體W5" pitchFamily="65" charset="-120"/>
                    <a:ea typeface="華康正顏楷體W5" pitchFamily="65" charset="-120"/>
                  </a:rPr>
                  <a:t>根據</a:t>
                </a:r>
                <a:r>
                  <a:rPr lang="zh-TW" altLang="en-US" sz="3200" dirty="0">
                    <a:solidFill>
                      <a:srgbClr val="0000FF"/>
                    </a:solidFill>
                    <a:latin typeface="華康正顏楷體W5" pitchFamily="65" charset="-120"/>
                    <a:ea typeface="華康正顏楷體W5" pitchFamily="65" charset="-120"/>
                  </a:rPr>
                  <a:t>英文</a:t>
                </a:r>
                <a:r>
                  <a:rPr lang="zh-TW" altLang="en-US" sz="3200" dirty="0">
                    <a:latin typeface="華康正顏楷體W5" pitchFamily="65" charset="-120"/>
                    <a:ea typeface="華康正顏楷體W5" pitchFamily="65" charset="-120"/>
                  </a:rPr>
                  <a:t>成績</a:t>
                </a:r>
              </a:p>
              <a:p>
                <a:pPr algn="ctr"/>
                <a:r>
                  <a:rPr lang="zh-TW" altLang="en-US" sz="3200" dirty="0">
                    <a:latin typeface="華康正顏楷體W5" pitchFamily="65" charset="-120"/>
                    <a:ea typeface="華康正顏楷體W5" pitchFamily="65" charset="-120"/>
                  </a:rPr>
                  <a:t>擇優選取</a:t>
                </a:r>
                <a:r>
                  <a:rPr lang="zh-TW" altLang="en-US" sz="3200" dirty="0">
                    <a:solidFill>
                      <a:srgbClr val="800000"/>
                    </a:solidFill>
                    <a:latin typeface="華康正顏楷體W5" pitchFamily="65" charset="-120"/>
                    <a:ea typeface="華康正顏楷體W5" pitchFamily="65" charset="-120"/>
                  </a:rPr>
                  <a:t>招生名額</a:t>
                </a:r>
                <a:r>
                  <a:rPr lang="en-US" altLang="zh-TW" sz="3200" dirty="0">
                    <a:solidFill>
                      <a:srgbClr val="800000"/>
                    </a:solidFill>
                    <a:latin typeface="華康正顏楷體W5" pitchFamily="65" charset="-120"/>
                    <a:ea typeface="華康正顏楷體W5" pitchFamily="65" charset="-120"/>
                  </a:rPr>
                  <a:t>5</a:t>
                </a:r>
                <a:r>
                  <a:rPr lang="zh-TW" altLang="en-US" sz="3200" dirty="0">
                    <a:solidFill>
                      <a:srgbClr val="800000"/>
                    </a:solidFill>
                    <a:latin typeface="華康正顏楷體W5" pitchFamily="65" charset="-120"/>
                    <a:ea typeface="華康正顏楷體W5" pitchFamily="65" charset="-120"/>
                  </a:rPr>
                  <a:t>倍的人</a:t>
                </a:r>
              </a:p>
            </p:txBody>
          </p:sp>
        </p:grpSp>
      </p:grpSp>
      <p:grpSp>
        <p:nvGrpSpPr>
          <p:cNvPr id="50179" name="群組 3"/>
          <p:cNvGrpSpPr>
            <a:grpSpLocks/>
          </p:cNvGrpSpPr>
          <p:nvPr/>
        </p:nvGrpSpPr>
        <p:grpSpPr bwMode="auto">
          <a:xfrm>
            <a:off x="827088" y="3213100"/>
            <a:ext cx="6837362" cy="1582738"/>
            <a:chOff x="827088" y="3213100"/>
            <a:chExt cx="6837363" cy="1582738"/>
          </a:xfrm>
        </p:grpSpPr>
        <p:sp>
          <p:nvSpPr>
            <p:cNvPr id="50192" name="Rectangle 6"/>
            <p:cNvSpPr>
              <a:spLocks noChangeArrowheads="1"/>
            </p:cNvSpPr>
            <p:nvPr/>
          </p:nvSpPr>
          <p:spPr bwMode="auto">
            <a:xfrm>
              <a:off x="5526882" y="4211063"/>
              <a:ext cx="2116932" cy="584775"/>
            </a:xfrm>
            <a:prstGeom prst="rect">
              <a:avLst/>
            </a:prstGeom>
            <a:solidFill>
              <a:srgbClr val="FFFFFF"/>
            </a:solidFill>
            <a:ln w="9525">
              <a:noFill/>
              <a:miter lim="800000"/>
              <a:headEnd/>
              <a:tailEnd/>
            </a:ln>
          </p:spPr>
          <p:txBody>
            <a:bodyPr>
              <a:spAutoFit/>
            </a:bodyPr>
            <a:lstStyle/>
            <a:p>
              <a:pPr algn="ctr"/>
              <a:r>
                <a:rPr lang="en-US" altLang="zh-TW" sz="3200">
                  <a:latin typeface="Arial" charset="0"/>
                </a:rPr>
                <a:t>29x</a:t>
              </a:r>
              <a:r>
                <a:rPr lang="en-US" altLang="zh-TW" sz="3200">
                  <a:solidFill>
                    <a:srgbClr val="FF3300"/>
                  </a:solidFill>
                  <a:latin typeface="Arial" charset="0"/>
                </a:rPr>
                <a:t>4</a:t>
              </a:r>
              <a:r>
                <a:rPr lang="en-US" altLang="zh-TW" sz="3200">
                  <a:latin typeface="Arial" charset="0"/>
                </a:rPr>
                <a:t>=116</a:t>
              </a:r>
              <a:endParaRPr lang="en-US" altLang="zh-TW" sz="3200">
                <a:latin typeface="華康正顏楷體W5" pitchFamily="65" charset="-120"/>
                <a:ea typeface="華康正顏楷體W5" pitchFamily="65" charset="-120"/>
              </a:endParaRPr>
            </a:p>
          </p:txBody>
        </p:sp>
        <p:grpSp>
          <p:nvGrpSpPr>
            <p:cNvPr id="50193" name="Group 19"/>
            <p:cNvGrpSpPr>
              <a:grpSpLocks/>
            </p:cNvGrpSpPr>
            <p:nvPr/>
          </p:nvGrpSpPr>
          <p:grpSpPr bwMode="auto">
            <a:xfrm>
              <a:off x="827088" y="3213100"/>
              <a:ext cx="6837363" cy="1100138"/>
              <a:chOff x="521" y="2024"/>
              <a:chExt cx="4307" cy="693"/>
            </a:xfrm>
          </p:grpSpPr>
          <p:pic>
            <p:nvPicPr>
              <p:cNvPr id="50194" name="Picture 5" descr="j0356045[1]"/>
              <p:cNvPicPr>
                <a:picLocks noChangeAspect="1" noChangeArrowheads="1"/>
              </p:cNvPicPr>
              <p:nvPr/>
            </p:nvPicPr>
            <p:blipFill>
              <a:blip r:embed="rId2" cstate="print"/>
              <a:srcRect/>
              <a:stretch>
                <a:fillRect/>
              </a:stretch>
            </p:blipFill>
            <p:spPr bwMode="auto">
              <a:xfrm>
                <a:off x="3513" y="2069"/>
                <a:ext cx="1315" cy="648"/>
              </a:xfrm>
              <a:prstGeom prst="rect">
                <a:avLst/>
              </a:prstGeom>
              <a:noFill/>
              <a:ln w="9525">
                <a:noFill/>
                <a:miter lim="800000"/>
                <a:headEnd/>
                <a:tailEnd/>
              </a:ln>
            </p:spPr>
          </p:pic>
          <p:sp>
            <p:nvSpPr>
              <p:cNvPr id="50195" name="Rectangle 8"/>
              <p:cNvSpPr>
                <a:spLocks noChangeArrowheads="1"/>
              </p:cNvSpPr>
              <p:nvPr/>
            </p:nvSpPr>
            <p:spPr bwMode="auto">
              <a:xfrm>
                <a:off x="521" y="2024"/>
                <a:ext cx="3107" cy="679"/>
              </a:xfrm>
              <a:prstGeom prst="rect">
                <a:avLst/>
              </a:prstGeom>
              <a:noFill/>
              <a:ln w="9525">
                <a:noFill/>
                <a:miter lim="800000"/>
                <a:headEnd/>
                <a:tailEnd/>
              </a:ln>
            </p:spPr>
            <p:txBody>
              <a:bodyPr>
                <a:spAutoFit/>
              </a:bodyPr>
              <a:lstStyle/>
              <a:p>
                <a:pPr algn="ctr"/>
                <a:r>
                  <a:rPr lang="zh-TW" altLang="en-US" sz="3200">
                    <a:latin typeface="華康正顏楷體W5" pitchFamily="65" charset="-120"/>
                    <a:ea typeface="華康正顏楷體W5" pitchFamily="65" charset="-120"/>
                  </a:rPr>
                  <a:t>根據</a:t>
                </a:r>
                <a:r>
                  <a:rPr lang="zh-TW" altLang="en-US" sz="3200">
                    <a:solidFill>
                      <a:srgbClr val="0000FF"/>
                    </a:solidFill>
                    <a:latin typeface="華康正顏楷體W5" pitchFamily="65" charset="-120"/>
                    <a:ea typeface="華康正顏楷體W5" pitchFamily="65" charset="-120"/>
                  </a:rPr>
                  <a:t>自然</a:t>
                </a:r>
                <a:r>
                  <a:rPr lang="zh-TW" altLang="en-US" sz="3200">
                    <a:latin typeface="華康正顏楷體W5" pitchFamily="65" charset="-120"/>
                    <a:ea typeface="華康正顏楷體W5" pitchFamily="65" charset="-120"/>
                  </a:rPr>
                  <a:t>成績</a:t>
                </a:r>
              </a:p>
              <a:p>
                <a:pPr algn="ctr"/>
                <a:r>
                  <a:rPr lang="zh-TW" altLang="en-US" sz="3200">
                    <a:latin typeface="華康正顏楷體W5" pitchFamily="65" charset="-120"/>
                    <a:ea typeface="華康正顏楷體W5" pitchFamily="65" charset="-120"/>
                  </a:rPr>
                  <a:t>擇優選取</a:t>
                </a:r>
                <a:r>
                  <a:rPr lang="zh-TW" altLang="en-US" sz="3200">
                    <a:solidFill>
                      <a:srgbClr val="800000"/>
                    </a:solidFill>
                    <a:latin typeface="華康正顏楷體W5" pitchFamily="65" charset="-120"/>
                    <a:ea typeface="華康正顏楷體W5" pitchFamily="65" charset="-120"/>
                  </a:rPr>
                  <a:t>招生名額</a:t>
                </a:r>
                <a:r>
                  <a:rPr lang="en-US" altLang="zh-TW" sz="3200">
                    <a:solidFill>
                      <a:srgbClr val="800000"/>
                    </a:solidFill>
                    <a:latin typeface="華康正顏楷體W5" pitchFamily="65" charset="-120"/>
                    <a:ea typeface="華康正顏楷體W5" pitchFamily="65" charset="-120"/>
                  </a:rPr>
                  <a:t>4</a:t>
                </a:r>
                <a:r>
                  <a:rPr lang="zh-TW" altLang="en-US" sz="3200">
                    <a:solidFill>
                      <a:srgbClr val="800000"/>
                    </a:solidFill>
                    <a:latin typeface="華康正顏楷體W5" pitchFamily="65" charset="-120"/>
                    <a:ea typeface="華康正顏楷體W5" pitchFamily="65" charset="-120"/>
                  </a:rPr>
                  <a:t>倍的人</a:t>
                </a:r>
              </a:p>
            </p:txBody>
          </p:sp>
        </p:grpSp>
      </p:grpSp>
      <p:sp>
        <p:nvSpPr>
          <p:cNvPr id="50180" name="Rectangle 9"/>
          <p:cNvSpPr>
            <a:spLocks noChangeArrowheads="1"/>
          </p:cNvSpPr>
          <p:nvPr/>
        </p:nvSpPr>
        <p:spPr bwMode="auto">
          <a:xfrm>
            <a:off x="5435600" y="1196975"/>
            <a:ext cx="2317750" cy="457200"/>
          </a:xfrm>
          <a:prstGeom prst="rect">
            <a:avLst/>
          </a:prstGeom>
          <a:noFill/>
          <a:ln w="9525">
            <a:noFill/>
            <a:miter lim="800000"/>
            <a:headEnd/>
            <a:tailEnd/>
          </a:ln>
        </p:spPr>
        <p:txBody>
          <a:bodyPr wrap="none">
            <a:spAutoFit/>
          </a:bodyPr>
          <a:lstStyle/>
          <a:p>
            <a:pPr algn="dist"/>
            <a:r>
              <a:rPr lang="zh-TW" altLang="en-US" b="1">
                <a:latin typeface="華康正顏楷體W5" pitchFamily="65" charset="-120"/>
                <a:ea typeface="華康正顏楷體W5" pitchFamily="65" charset="-120"/>
              </a:rPr>
              <a:t>個人申請總人數</a:t>
            </a:r>
            <a:endParaRPr lang="en-US" altLang="zh-TW" b="1">
              <a:latin typeface="Arial Unicode MS" pitchFamily="34" charset="-120"/>
              <a:ea typeface="Arial Unicode MS" pitchFamily="34" charset="-120"/>
              <a:cs typeface="Arial Unicode MS" pitchFamily="34" charset="-120"/>
            </a:endParaRPr>
          </a:p>
        </p:txBody>
      </p:sp>
      <p:grpSp>
        <p:nvGrpSpPr>
          <p:cNvPr id="50181" name="群組 4"/>
          <p:cNvGrpSpPr>
            <a:grpSpLocks/>
          </p:cNvGrpSpPr>
          <p:nvPr/>
        </p:nvGrpSpPr>
        <p:grpSpPr bwMode="auto">
          <a:xfrm>
            <a:off x="827088" y="4797425"/>
            <a:ext cx="6845300" cy="1511300"/>
            <a:chOff x="827088" y="4797428"/>
            <a:chExt cx="6845300" cy="1511347"/>
          </a:xfrm>
        </p:grpSpPr>
        <p:sp>
          <p:nvSpPr>
            <p:cNvPr id="50188" name="Rectangle 12"/>
            <p:cNvSpPr>
              <a:spLocks noChangeArrowheads="1"/>
            </p:cNvSpPr>
            <p:nvPr/>
          </p:nvSpPr>
          <p:spPr bwMode="auto">
            <a:xfrm>
              <a:off x="5567363" y="5724000"/>
              <a:ext cx="2076451" cy="584775"/>
            </a:xfrm>
            <a:prstGeom prst="rect">
              <a:avLst/>
            </a:prstGeom>
            <a:solidFill>
              <a:srgbClr val="FFFFFF"/>
            </a:solidFill>
            <a:ln w="9525">
              <a:noFill/>
              <a:miter lim="800000"/>
              <a:headEnd/>
              <a:tailEnd/>
            </a:ln>
          </p:spPr>
          <p:txBody>
            <a:bodyPr>
              <a:spAutoFit/>
            </a:bodyPr>
            <a:lstStyle/>
            <a:p>
              <a:pPr algn="ctr"/>
              <a:r>
                <a:rPr lang="en-US" altLang="zh-TW" sz="3200">
                  <a:latin typeface="Arial" charset="0"/>
                </a:rPr>
                <a:t>29x</a:t>
              </a:r>
              <a:r>
                <a:rPr lang="en-US" altLang="zh-TW" sz="3200">
                  <a:solidFill>
                    <a:srgbClr val="FF3300"/>
                  </a:solidFill>
                  <a:latin typeface="Arial" charset="0"/>
                </a:rPr>
                <a:t>3</a:t>
              </a:r>
              <a:r>
                <a:rPr lang="en-US" altLang="zh-TW" sz="3200">
                  <a:latin typeface="Arial" charset="0"/>
                </a:rPr>
                <a:t>=87</a:t>
              </a:r>
              <a:endParaRPr lang="en-US" altLang="zh-TW" sz="3200">
                <a:latin typeface="華康正顏楷體W5" pitchFamily="65" charset="-120"/>
                <a:ea typeface="華康正顏楷體W5" pitchFamily="65" charset="-120"/>
              </a:endParaRPr>
            </a:p>
          </p:txBody>
        </p:sp>
        <p:grpSp>
          <p:nvGrpSpPr>
            <p:cNvPr id="50189" name="Group 20"/>
            <p:cNvGrpSpPr>
              <a:grpSpLocks/>
            </p:cNvGrpSpPr>
            <p:nvPr/>
          </p:nvGrpSpPr>
          <p:grpSpPr bwMode="auto">
            <a:xfrm>
              <a:off x="827088" y="4797428"/>
              <a:ext cx="6845300" cy="1077913"/>
              <a:chOff x="521" y="3022"/>
              <a:chExt cx="4312" cy="679"/>
            </a:xfrm>
          </p:grpSpPr>
          <p:pic>
            <p:nvPicPr>
              <p:cNvPr id="50190" name="Picture 10" descr="j0356045[1]"/>
              <p:cNvPicPr>
                <a:picLocks noChangeAspect="1" noChangeArrowheads="1"/>
              </p:cNvPicPr>
              <p:nvPr/>
            </p:nvPicPr>
            <p:blipFill>
              <a:blip r:embed="rId2" cstate="print"/>
              <a:srcRect/>
              <a:stretch>
                <a:fillRect/>
              </a:stretch>
            </p:blipFill>
            <p:spPr bwMode="auto">
              <a:xfrm>
                <a:off x="3518" y="3022"/>
                <a:ext cx="1315" cy="648"/>
              </a:xfrm>
              <a:prstGeom prst="rect">
                <a:avLst/>
              </a:prstGeom>
              <a:noFill/>
              <a:ln w="9525">
                <a:noFill/>
                <a:miter lim="800000"/>
                <a:headEnd/>
                <a:tailEnd/>
              </a:ln>
            </p:spPr>
          </p:pic>
          <p:sp>
            <p:nvSpPr>
              <p:cNvPr id="50191" name="Rectangle 13"/>
              <p:cNvSpPr>
                <a:spLocks noChangeArrowheads="1"/>
              </p:cNvSpPr>
              <p:nvPr/>
            </p:nvSpPr>
            <p:spPr bwMode="auto">
              <a:xfrm>
                <a:off x="521" y="3022"/>
                <a:ext cx="3198" cy="679"/>
              </a:xfrm>
              <a:prstGeom prst="rect">
                <a:avLst/>
              </a:prstGeom>
              <a:noFill/>
              <a:ln w="9525">
                <a:noFill/>
                <a:miter lim="800000"/>
                <a:headEnd/>
                <a:tailEnd/>
              </a:ln>
            </p:spPr>
            <p:txBody>
              <a:bodyPr>
                <a:spAutoFit/>
              </a:bodyPr>
              <a:lstStyle/>
              <a:p>
                <a:pPr algn="ctr"/>
                <a:r>
                  <a:rPr lang="zh-TW" altLang="en-US" sz="3200" dirty="0">
                    <a:latin typeface="華康正顏楷體W5" pitchFamily="65" charset="-120"/>
                    <a:ea typeface="華康正顏楷體W5" pitchFamily="65" charset="-120"/>
                  </a:rPr>
                  <a:t>根據</a:t>
                </a:r>
                <a:r>
                  <a:rPr lang="zh-TW" altLang="en-US" sz="3200" dirty="0">
                    <a:solidFill>
                      <a:srgbClr val="0000FF"/>
                    </a:solidFill>
                    <a:latin typeface="華康正顏楷體W5" pitchFamily="65" charset="-120"/>
                    <a:ea typeface="華康正顏楷體W5" pitchFamily="65" charset="-120"/>
                  </a:rPr>
                  <a:t>數學</a:t>
                </a:r>
                <a:r>
                  <a:rPr lang="zh-TW" altLang="en-US" sz="3200" dirty="0">
                    <a:latin typeface="華康正顏楷體W5" pitchFamily="65" charset="-120"/>
                    <a:ea typeface="華康正顏楷體W5" pitchFamily="65" charset="-120"/>
                  </a:rPr>
                  <a:t>成績</a:t>
                </a:r>
              </a:p>
              <a:p>
                <a:pPr algn="ctr"/>
                <a:r>
                  <a:rPr lang="zh-TW" altLang="en-US" sz="3200" dirty="0">
                    <a:latin typeface="華康正顏楷體W5" pitchFamily="65" charset="-120"/>
                    <a:ea typeface="華康正顏楷體W5" pitchFamily="65" charset="-120"/>
                  </a:rPr>
                  <a:t>擇優選取</a:t>
                </a:r>
                <a:r>
                  <a:rPr lang="zh-TW" altLang="en-US" sz="3200" dirty="0">
                    <a:solidFill>
                      <a:srgbClr val="800000"/>
                    </a:solidFill>
                    <a:latin typeface="華康正顏楷體W5" pitchFamily="65" charset="-120"/>
                    <a:ea typeface="華康正顏楷體W5" pitchFamily="65" charset="-120"/>
                  </a:rPr>
                  <a:t>招生名額</a:t>
                </a:r>
                <a:r>
                  <a:rPr lang="en-US" altLang="zh-TW" sz="3200" dirty="0">
                    <a:solidFill>
                      <a:srgbClr val="800000"/>
                    </a:solidFill>
                    <a:latin typeface="華康正顏楷體W5" pitchFamily="65" charset="-120"/>
                    <a:ea typeface="華康正顏楷體W5" pitchFamily="65" charset="-120"/>
                  </a:rPr>
                  <a:t>3</a:t>
                </a:r>
                <a:r>
                  <a:rPr lang="zh-TW" altLang="en-US" sz="3200" dirty="0">
                    <a:solidFill>
                      <a:srgbClr val="800000"/>
                    </a:solidFill>
                    <a:latin typeface="華康正顏楷體W5" pitchFamily="65" charset="-120"/>
                    <a:ea typeface="華康正顏楷體W5" pitchFamily="65" charset="-120"/>
                  </a:rPr>
                  <a:t>倍的人</a:t>
                </a:r>
              </a:p>
            </p:txBody>
          </p:sp>
        </p:grpSp>
      </p:grpSp>
      <p:sp>
        <p:nvSpPr>
          <p:cNvPr id="50182" name="Rectangle 14"/>
          <p:cNvSpPr>
            <a:spLocks noChangeArrowheads="1"/>
          </p:cNvSpPr>
          <p:nvPr/>
        </p:nvSpPr>
        <p:spPr bwMode="auto">
          <a:xfrm>
            <a:off x="5394325" y="6335713"/>
            <a:ext cx="2470150" cy="457200"/>
          </a:xfrm>
          <a:prstGeom prst="rect">
            <a:avLst/>
          </a:prstGeom>
          <a:noFill/>
          <a:ln w="9525">
            <a:noFill/>
            <a:miter lim="800000"/>
            <a:headEnd/>
            <a:tailEnd/>
          </a:ln>
        </p:spPr>
        <p:txBody>
          <a:bodyPr wrap="none">
            <a:spAutoFit/>
          </a:bodyPr>
          <a:lstStyle/>
          <a:p>
            <a:pPr algn="ctr"/>
            <a:r>
              <a:rPr lang="zh-TW" altLang="en-US" b="1" dirty="0">
                <a:solidFill>
                  <a:srgbClr val="0000FF"/>
                </a:solidFill>
                <a:latin typeface="華康正顏楷體W5" pitchFamily="65" charset="-120"/>
                <a:ea typeface="華康正顏楷體W5" pitchFamily="65" charset="-120"/>
              </a:rPr>
              <a:t>預計甄試人數 </a:t>
            </a:r>
            <a:r>
              <a:rPr lang="en-US" altLang="zh-TW" b="1" dirty="0">
                <a:solidFill>
                  <a:srgbClr val="0000FF"/>
                </a:solidFill>
                <a:latin typeface="華康正顏楷體W5" pitchFamily="65" charset="-120"/>
                <a:ea typeface="華康正顏楷體W5" pitchFamily="65" charset="-120"/>
              </a:rPr>
              <a:t>87</a:t>
            </a:r>
          </a:p>
        </p:txBody>
      </p:sp>
      <p:sp>
        <p:nvSpPr>
          <p:cNvPr id="50183" name="Rectangle 15"/>
          <p:cNvSpPr>
            <a:spLocks noChangeArrowheads="1"/>
          </p:cNvSpPr>
          <p:nvPr/>
        </p:nvSpPr>
        <p:spPr bwMode="auto">
          <a:xfrm>
            <a:off x="5400675" y="2767013"/>
            <a:ext cx="2673350" cy="590550"/>
          </a:xfrm>
          <a:prstGeom prst="rect">
            <a:avLst/>
          </a:prstGeom>
          <a:solidFill>
            <a:srgbClr val="FFCC99"/>
          </a:solidFill>
          <a:ln w="9525">
            <a:noFill/>
            <a:miter lim="800000"/>
            <a:headEnd/>
            <a:tailEnd/>
          </a:ln>
        </p:spPr>
        <p:txBody>
          <a:bodyPr wrap="none" anchor="ctr"/>
          <a:lstStyle/>
          <a:p>
            <a:pPr algn="ctr"/>
            <a:r>
              <a:rPr lang="zh-TW" altLang="en-US" sz="3200">
                <a:latin typeface="Arial" charset="0"/>
                <a:ea typeface="華康正顏楷體W5" pitchFamily="65" charset="-120"/>
              </a:rPr>
              <a:t>英文最低級分</a:t>
            </a:r>
          </a:p>
        </p:txBody>
      </p:sp>
      <p:sp>
        <p:nvSpPr>
          <p:cNvPr id="50184" name="Rectangle 15"/>
          <p:cNvSpPr>
            <a:spLocks noChangeArrowheads="1"/>
          </p:cNvSpPr>
          <p:nvPr/>
        </p:nvSpPr>
        <p:spPr bwMode="auto">
          <a:xfrm>
            <a:off x="5400675" y="4211638"/>
            <a:ext cx="2673350" cy="588962"/>
          </a:xfrm>
          <a:prstGeom prst="rect">
            <a:avLst/>
          </a:prstGeom>
          <a:solidFill>
            <a:srgbClr val="FFCC99"/>
          </a:solidFill>
          <a:ln w="9525">
            <a:noFill/>
            <a:miter lim="800000"/>
            <a:headEnd/>
            <a:tailEnd/>
          </a:ln>
        </p:spPr>
        <p:txBody>
          <a:bodyPr wrap="none" anchor="ctr"/>
          <a:lstStyle/>
          <a:p>
            <a:pPr algn="ctr"/>
            <a:r>
              <a:rPr lang="zh-TW" altLang="en-US" sz="3200">
                <a:latin typeface="Arial" charset="0"/>
                <a:ea typeface="華康正顏楷體W5" pitchFamily="65" charset="-120"/>
              </a:rPr>
              <a:t>自然最低級分</a:t>
            </a:r>
          </a:p>
        </p:txBody>
      </p:sp>
      <p:sp>
        <p:nvSpPr>
          <p:cNvPr id="50185" name="Rectangle 15"/>
          <p:cNvSpPr>
            <a:spLocks noChangeArrowheads="1"/>
          </p:cNvSpPr>
          <p:nvPr/>
        </p:nvSpPr>
        <p:spPr bwMode="auto">
          <a:xfrm>
            <a:off x="5400675" y="5727700"/>
            <a:ext cx="2673350" cy="590550"/>
          </a:xfrm>
          <a:prstGeom prst="rect">
            <a:avLst/>
          </a:prstGeom>
          <a:solidFill>
            <a:srgbClr val="FFCC99"/>
          </a:solidFill>
          <a:ln w="9525">
            <a:noFill/>
            <a:miter lim="800000"/>
            <a:headEnd/>
            <a:tailEnd/>
          </a:ln>
        </p:spPr>
        <p:txBody>
          <a:bodyPr wrap="none" anchor="ctr"/>
          <a:lstStyle/>
          <a:p>
            <a:pPr algn="ctr"/>
            <a:r>
              <a:rPr lang="zh-TW" altLang="en-US" sz="3200">
                <a:latin typeface="Arial" charset="0"/>
                <a:ea typeface="華康正顏楷體W5" pitchFamily="65" charset="-120"/>
              </a:rPr>
              <a:t>數學最低級分</a:t>
            </a:r>
          </a:p>
        </p:txBody>
      </p:sp>
      <p:sp>
        <p:nvSpPr>
          <p:cNvPr id="50186" name="標題 1"/>
          <p:cNvSpPr>
            <a:spLocks noGrp="1"/>
          </p:cNvSpPr>
          <p:nvPr>
            <p:ph type="title"/>
          </p:nvPr>
        </p:nvSpPr>
        <p:spPr/>
        <p:txBody>
          <a:bodyPr/>
          <a:lstStyle/>
          <a:p>
            <a:r>
              <a:rPr lang="zh-TW" altLang="en-US" b="1" dirty="0" smtClean="0">
                <a:solidFill>
                  <a:schemeClr val="tx1"/>
                </a:solidFill>
                <a:latin typeface="微軟正黑體" pitchFamily="34" charset="-120"/>
                <a:ea typeface="微軟正黑體" pitchFamily="34" charset="-120"/>
              </a:rPr>
              <a:t>最低級分</a:t>
            </a:r>
          </a:p>
        </p:txBody>
      </p:sp>
      <p:sp>
        <p:nvSpPr>
          <p:cNvPr id="24" name="AutoShape 5"/>
          <p:cNvSpPr>
            <a:spLocks/>
          </p:cNvSpPr>
          <p:nvPr/>
        </p:nvSpPr>
        <p:spPr bwMode="auto">
          <a:xfrm flipH="1">
            <a:off x="395288" y="2487613"/>
            <a:ext cx="4248150" cy="1831975"/>
          </a:xfrm>
          <a:prstGeom prst="borderCallout2">
            <a:avLst>
              <a:gd name="adj1" fmla="val 16782"/>
              <a:gd name="adj2" fmla="val -2713"/>
              <a:gd name="adj3" fmla="val 16782"/>
              <a:gd name="adj4" fmla="val -10852"/>
              <a:gd name="adj5" fmla="val 175792"/>
              <a:gd name="adj6" fmla="val -46329"/>
            </a:avLst>
          </a:prstGeom>
          <a:solidFill>
            <a:srgbClr val="000000"/>
          </a:solidFill>
          <a:ln w="9525">
            <a:solidFill>
              <a:srgbClr val="000000"/>
            </a:solidFill>
            <a:miter lim="800000"/>
            <a:headEnd/>
            <a:tailEnd/>
          </a:ln>
        </p:spPr>
        <p:txBody>
          <a:bodyPr/>
          <a:lstStyle/>
          <a:p>
            <a:pPr algn="ctr"/>
            <a:endParaRPr lang="en-US" altLang="zh-TW" sz="3200" b="1" dirty="0">
              <a:solidFill>
                <a:srgbClr val="FFFFFF"/>
              </a:solidFill>
              <a:latin typeface="微軟正黑體" pitchFamily="34" charset="-120"/>
              <a:ea typeface="微軟正黑體" pitchFamily="34" charset="-120"/>
            </a:endParaRPr>
          </a:p>
          <a:p>
            <a:pPr algn="ctr"/>
            <a:r>
              <a:rPr lang="zh-TW" altLang="en-US" sz="3200" b="1" dirty="0">
                <a:solidFill>
                  <a:srgbClr val="FFFFFF"/>
                </a:solidFill>
                <a:latin typeface="微軟正黑體" pitchFamily="34" charset="-120"/>
                <a:ea typeface="微軟正黑體" pitchFamily="34" charset="-120"/>
              </a:rPr>
              <a:t>數學同分怎麼辦？</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TW" altLang="en-US" b="1" dirty="0" smtClean="0">
                <a:solidFill>
                  <a:schemeClr val="tx1"/>
                </a:solidFill>
                <a:latin typeface="微軟正黑體" pitchFamily="34" charset="-120"/>
                <a:ea typeface="微軟正黑體" pitchFamily="34" charset="-120"/>
              </a:rPr>
              <a:t>同級分</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分數</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超額篩選</a:t>
            </a:r>
          </a:p>
        </p:txBody>
      </p:sp>
      <p:sp>
        <p:nvSpPr>
          <p:cNvPr id="51203" name="Rectangle 3"/>
          <p:cNvSpPr>
            <a:spLocks noGrp="1" noChangeArrowheads="1"/>
          </p:cNvSpPr>
          <p:nvPr>
            <p:ph sz="quarter" idx="1"/>
          </p:nvPr>
        </p:nvSpPr>
        <p:spPr/>
        <p:txBody>
          <a:bodyPr/>
          <a:lstStyle/>
          <a:p>
            <a:pPr>
              <a:buClr>
                <a:srgbClr val="000000"/>
              </a:buClr>
            </a:pPr>
            <a:r>
              <a:rPr lang="zh-TW" altLang="en-US" dirty="0" smtClean="0">
                <a:solidFill>
                  <a:srgbClr val="000000"/>
                </a:solidFill>
                <a:latin typeface="華康仿宋體W6" pitchFamily="49" charset="-120"/>
                <a:ea typeface="標楷體" pitchFamily="65" charset="-120"/>
              </a:rPr>
              <a:t>前項依校系所訂之最低倍率做倍率篩選，因考生某級分（分數）相同，致篩選出的人數大於校系原訂參加指定項目甄試的人數時，</a:t>
            </a:r>
            <a:r>
              <a:rPr lang="zh-TW" altLang="en-US" b="1" dirty="0" smtClean="0">
                <a:solidFill>
                  <a:srgbClr val="000000"/>
                </a:solidFill>
                <a:latin typeface="華康仿宋體W6" pitchFamily="49" charset="-120"/>
                <a:ea typeface="標楷體" pitchFamily="65" charset="-120"/>
              </a:rPr>
              <a:t>該級分（分數）之同級分（分數）考生</a:t>
            </a:r>
            <a:r>
              <a:rPr lang="zh-TW" altLang="en-US" sz="4000" b="1" dirty="0" smtClean="0">
                <a:solidFill>
                  <a:srgbClr val="FF0000"/>
                </a:solidFill>
                <a:latin typeface="標楷體" pitchFamily="65" charset="-120"/>
                <a:ea typeface="標楷體" pitchFamily="65" charset="-120"/>
              </a:rPr>
              <a:t>以學科能力測驗總級分再篩選一次。</a:t>
            </a:r>
            <a:r>
              <a:rPr lang="zh-TW" altLang="en-US" dirty="0" smtClean="0">
                <a:solidFill>
                  <a:srgbClr val="000000"/>
                </a:solidFill>
                <a:latin typeface="華康仿宋體W6" pitchFamily="49" charset="-120"/>
                <a:ea typeface="標楷體" pitchFamily="65" charset="-120"/>
              </a:rPr>
              <a:t>如總級分仍相同致超額時，則其同級分（分數）超額之考生一律取得參加指定項目甄試之資格</a:t>
            </a:r>
          </a:p>
          <a:p>
            <a:pPr eaLnBrk="1" hangingPunct="1">
              <a:lnSpc>
                <a:spcPct val="80000"/>
              </a:lnSpc>
              <a:buClr>
                <a:srgbClr val="000000"/>
              </a:buClr>
            </a:pPr>
            <a:endParaRPr lang="zh-TW" altLang="en-US" dirty="0" smtClean="0">
              <a:solidFill>
                <a:srgbClr val="000000"/>
              </a:solidFill>
              <a:latin typeface="華康仿宋體W6" pitchFamily="49" charset="-120"/>
              <a:ea typeface="標楷體" pitchFamily="65" charset="-120"/>
            </a:endParaRPr>
          </a:p>
          <a:p>
            <a:pPr eaLnBrk="1" hangingPunct="1">
              <a:lnSpc>
                <a:spcPct val="80000"/>
              </a:lnSpc>
              <a:buClr>
                <a:srgbClr val="000000"/>
              </a:buClr>
            </a:pPr>
            <a:endParaRPr lang="zh-TW" altLang="en-US" dirty="0" smtClean="0">
              <a:solidFill>
                <a:srgbClr val="000000"/>
              </a:solidFill>
              <a:latin typeface="華康仿宋體W6" pitchFamily="49" charset="-120"/>
              <a:ea typeface="標楷體" pitchFamily="65" charset="-12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資料庫圖表 55"/>
          <p:cNvGraphicFramePr/>
          <p:nvPr/>
        </p:nvGraphicFramePr>
        <p:xfrm>
          <a:off x="683568" y="332656"/>
          <a:ext cx="7848600" cy="1439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7" name="Group 121"/>
          <p:cNvGrpSpPr>
            <a:grpSpLocks/>
          </p:cNvGrpSpPr>
          <p:nvPr/>
        </p:nvGrpSpPr>
        <p:grpSpPr bwMode="auto">
          <a:xfrm>
            <a:off x="611560" y="1844823"/>
            <a:ext cx="7934325" cy="1793874"/>
            <a:chOff x="657" y="1298"/>
            <a:chExt cx="4998" cy="1130"/>
          </a:xfrm>
        </p:grpSpPr>
        <p:grpSp>
          <p:nvGrpSpPr>
            <p:cNvPr id="58" name="Group 119"/>
            <p:cNvGrpSpPr>
              <a:grpSpLocks/>
            </p:cNvGrpSpPr>
            <p:nvPr/>
          </p:nvGrpSpPr>
          <p:grpSpPr bwMode="auto">
            <a:xfrm>
              <a:off x="657" y="1298"/>
              <a:ext cx="3946" cy="683"/>
              <a:chOff x="657" y="1298"/>
              <a:chExt cx="3946" cy="683"/>
            </a:xfrm>
          </p:grpSpPr>
          <p:sp>
            <p:nvSpPr>
              <p:cNvPr id="61" name="AutoShape 55"/>
              <p:cNvSpPr>
                <a:spLocks noChangeArrowheads="1"/>
              </p:cNvSpPr>
              <p:nvPr/>
            </p:nvSpPr>
            <p:spPr bwMode="auto">
              <a:xfrm>
                <a:off x="657" y="1702"/>
                <a:ext cx="3946" cy="279"/>
              </a:xfrm>
              <a:prstGeom prst="roundRect">
                <a:avLst>
                  <a:gd name="adj" fmla="val 16667"/>
                </a:avLst>
              </a:prstGeom>
              <a:solidFill>
                <a:schemeClr val="tx1"/>
              </a:solidFill>
              <a:ln w="9525" algn="ctr">
                <a:noFill/>
                <a:round/>
                <a:headEnd/>
                <a:tailEnd/>
              </a:ln>
              <a:effectLst/>
            </p:spPr>
            <p:txBody>
              <a:bodyPr anchor="ctr">
                <a:spAutoFit/>
              </a:bodyPr>
              <a:lstStyle/>
              <a:p>
                <a:pPr algn="ctr"/>
                <a:r>
                  <a:rPr lang="zh-TW" altLang="en-US" sz="2000" b="1" dirty="0">
                    <a:solidFill>
                      <a:schemeClr val="bg1"/>
                    </a:solidFill>
                    <a:latin typeface="全真中圓體" pitchFamily="49" charset="-120"/>
                    <a:ea typeface="全真中圓體" pitchFamily="49" charset="-120"/>
                  </a:rPr>
                  <a:t>高</a:t>
                </a:r>
                <a:r>
                  <a:rPr lang="zh-TW" altLang="en-US" sz="2000" b="1" dirty="0" smtClean="0">
                    <a:solidFill>
                      <a:schemeClr val="bg1"/>
                    </a:solidFill>
                    <a:latin typeface="全真中圓體" pitchFamily="49" charset="-120"/>
                    <a:ea typeface="全真中圓體" pitchFamily="49" charset="-120"/>
                  </a:rPr>
                  <a:t>三寒假參加</a:t>
                </a:r>
                <a:r>
                  <a:rPr lang="zh-TW" altLang="en-US" sz="2000" b="1" dirty="0">
                    <a:solidFill>
                      <a:schemeClr val="bg1"/>
                    </a:solidFill>
                    <a:latin typeface="全真中圓體" pitchFamily="49" charset="-120"/>
                    <a:ea typeface="全真中圓體" pitchFamily="49" charset="-120"/>
                  </a:rPr>
                  <a:t>學科能力</a:t>
                </a:r>
                <a:r>
                  <a:rPr lang="zh-TW" altLang="en-US" sz="2000" b="1" dirty="0" smtClean="0">
                    <a:solidFill>
                      <a:schemeClr val="bg1"/>
                    </a:solidFill>
                    <a:latin typeface="全真中圓體" pitchFamily="49" charset="-120"/>
                    <a:ea typeface="全真中圓體" pitchFamily="49" charset="-120"/>
                  </a:rPr>
                  <a:t>測驗</a:t>
                </a:r>
                <a:r>
                  <a:rPr lang="en-US" altLang="zh-TW" sz="2000" b="1" dirty="0" smtClean="0">
                    <a:solidFill>
                      <a:schemeClr val="bg1"/>
                    </a:solidFill>
                    <a:latin typeface="全真中圓體" pitchFamily="49" charset="-120"/>
                    <a:ea typeface="全真中圓體" pitchFamily="49" charset="-120"/>
                  </a:rPr>
                  <a:t> (</a:t>
                </a:r>
                <a:r>
                  <a:rPr lang="zh-TW" altLang="en-US" sz="2000" b="1" dirty="0" smtClean="0">
                    <a:solidFill>
                      <a:schemeClr val="bg1"/>
                    </a:solidFill>
                    <a:latin typeface="全真中圓體" pitchFamily="49" charset="-120"/>
                    <a:ea typeface="全真中圓體" pitchFamily="49" charset="-120"/>
                  </a:rPr>
                  <a:t>或術科</a:t>
                </a:r>
                <a:r>
                  <a:rPr lang="en-US" altLang="zh-TW" sz="2000" b="1" dirty="0" smtClean="0">
                    <a:solidFill>
                      <a:schemeClr val="bg1"/>
                    </a:solidFill>
                    <a:latin typeface="全真中圓體" pitchFamily="49" charset="-120"/>
                    <a:ea typeface="全真中圓體" pitchFamily="49" charset="-120"/>
                  </a:rPr>
                  <a:t>)</a:t>
                </a:r>
                <a:endParaRPr lang="en-US" altLang="zh-TW" sz="2000" b="1" dirty="0">
                  <a:solidFill>
                    <a:schemeClr val="bg1"/>
                  </a:solidFill>
                  <a:latin typeface="全真中圓體" pitchFamily="49" charset="-120"/>
                  <a:ea typeface="全真中圓體" pitchFamily="49" charset="-120"/>
                </a:endParaRPr>
              </a:p>
            </p:txBody>
          </p:sp>
          <p:sp>
            <p:nvSpPr>
              <p:cNvPr id="62" name="Line 56"/>
              <p:cNvSpPr>
                <a:spLocks noChangeShapeType="1"/>
              </p:cNvSpPr>
              <p:nvPr/>
            </p:nvSpPr>
            <p:spPr bwMode="auto">
              <a:xfrm flipH="1">
                <a:off x="1201" y="1298"/>
                <a:ext cx="0" cy="317"/>
              </a:xfrm>
              <a:prstGeom prst="line">
                <a:avLst/>
              </a:prstGeom>
              <a:noFill/>
              <a:ln w="9525">
                <a:solidFill>
                  <a:schemeClr val="tx1"/>
                </a:solidFill>
                <a:round/>
                <a:headEnd/>
                <a:tailEnd type="triangle" w="med" len="med"/>
              </a:ln>
              <a:effectLst/>
            </p:spPr>
            <p:txBody>
              <a:bodyPr wrap="square" anchor="ctr">
                <a:spAutoFit/>
              </a:bodyPr>
              <a:lstStyle/>
              <a:p>
                <a:endParaRPr lang="zh-TW" altLang="en-US"/>
              </a:p>
            </p:txBody>
          </p:sp>
          <p:sp>
            <p:nvSpPr>
              <p:cNvPr id="63" name="Line 57"/>
              <p:cNvSpPr>
                <a:spLocks noChangeShapeType="1"/>
              </p:cNvSpPr>
              <p:nvPr/>
            </p:nvSpPr>
            <p:spPr bwMode="auto">
              <a:xfrm flipH="1">
                <a:off x="2970" y="1298"/>
                <a:ext cx="4" cy="317"/>
              </a:xfrm>
              <a:prstGeom prst="line">
                <a:avLst/>
              </a:prstGeom>
              <a:noFill/>
              <a:ln w="9525">
                <a:solidFill>
                  <a:schemeClr val="tx1"/>
                </a:solidFill>
                <a:round/>
                <a:headEnd/>
                <a:tailEnd type="triangle" w="med" len="med"/>
              </a:ln>
              <a:effectLst/>
            </p:spPr>
            <p:txBody>
              <a:bodyPr anchor="ctr">
                <a:spAutoFit/>
              </a:bodyPr>
              <a:lstStyle/>
              <a:p>
                <a:endParaRPr lang="zh-TW" altLang="en-US"/>
              </a:p>
            </p:txBody>
          </p:sp>
          <p:sp>
            <p:nvSpPr>
              <p:cNvPr id="64" name="Line 58"/>
              <p:cNvSpPr>
                <a:spLocks noChangeShapeType="1"/>
              </p:cNvSpPr>
              <p:nvPr/>
            </p:nvSpPr>
            <p:spPr bwMode="auto">
              <a:xfrm flipH="1">
                <a:off x="4375" y="1298"/>
                <a:ext cx="4" cy="317"/>
              </a:xfrm>
              <a:prstGeom prst="line">
                <a:avLst/>
              </a:prstGeom>
              <a:noFill/>
              <a:ln w="9525">
                <a:solidFill>
                  <a:schemeClr val="tx1"/>
                </a:solidFill>
                <a:round/>
                <a:headEnd/>
                <a:tailEnd type="triangle" w="med" len="med"/>
              </a:ln>
              <a:effectLst/>
            </p:spPr>
            <p:txBody>
              <a:bodyPr anchor="ctr">
                <a:spAutoFit/>
              </a:bodyPr>
              <a:lstStyle/>
              <a:p>
                <a:endParaRPr lang="zh-TW" altLang="en-US"/>
              </a:p>
            </p:txBody>
          </p:sp>
        </p:grpSp>
        <p:sp>
          <p:nvSpPr>
            <p:cNvPr id="59" name="Line 59"/>
            <p:cNvSpPr>
              <a:spLocks noChangeShapeType="1"/>
            </p:cNvSpPr>
            <p:nvPr/>
          </p:nvSpPr>
          <p:spPr bwMode="auto">
            <a:xfrm>
              <a:off x="5057" y="1343"/>
              <a:ext cx="0" cy="635"/>
            </a:xfrm>
            <a:prstGeom prst="line">
              <a:avLst/>
            </a:prstGeom>
            <a:noFill/>
            <a:ln w="9525">
              <a:solidFill>
                <a:schemeClr val="tx1"/>
              </a:solidFill>
              <a:round/>
              <a:headEnd/>
              <a:tailEnd type="triangle" w="med" len="med"/>
            </a:ln>
            <a:effectLst/>
          </p:spPr>
          <p:txBody>
            <a:bodyPr anchor="ctr">
              <a:spAutoFit/>
            </a:bodyPr>
            <a:lstStyle/>
            <a:p>
              <a:endParaRPr lang="zh-TW" altLang="en-US"/>
            </a:p>
          </p:txBody>
        </p:sp>
        <p:sp>
          <p:nvSpPr>
            <p:cNvPr id="60" name="AutoShape 60"/>
            <p:cNvSpPr>
              <a:spLocks noChangeArrowheads="1"/>
            </p:cNvSpPr>
            <p:nvPr/>
          </p:nvSpPr>
          <p:spPr bwMode="auto">
            <a:xfrm>
              <a:off x="4332" y="2020"/>
              <a:ext cx="1323" cy="408"/>
            </a:xfrm>
            <a:prstGeom prst="roundRect">
              <a:avLst>
                <a:gd name="adj" fmla="val 16667"/>
              </a:avLst>
            </a:prstGeom>
            <a:solidFill>
              <a:schemeClr val="tx1"/>
            </a:solidFill>
            <a:ln w="9525" algn="ctr">
              <a:noFill/>
              <a:round/>
              <a:headEnd/>
              <a:tailEnd/>
            </a:ln>
            <a:effectLst/>
          </p:spPr>
          <p:txBody>
            <a:bodyPr anchor="ctr">
              <a:spAutoFit/>
            </a:bodyPr>
            <a:lstStyle/>
            <a:p>
              <a:pPr algn="ctr"/>
              <a:r>
                <a:rPr lang="en-US" altLang="zh-TW" sz="1600" b="1" dirty="0">
                  <a:solidFill>
                    <a:schemeClr val="bg1"/>
                  </a:solidFill>
                  <a:latin typeface="全真中圓體" pitchFamily="49" charset="-120"/>
                  <a:ea typeface="全真中圓體" pitchFamily="49" charset="-120"/>
                </a:rPr>
                <a:t>7</a:t>
              </a:r>
              <a:r>
                <a:rPr lang="zh-TW" altLang="en-US" sz="1600" b="1" dirty="0">
                  <a:solidFill>
                    <a:schemeClr val="bg1"/>
                  </a:solidFill>
                  <a:latin typeface="全真中圓體" pitchFamily="49" charset="-120"/>
                  <a:ea typeface="全真中圓體" pitchFamily="49" charset="-120"/>
                </a:rPr>
                <a:t>月</a:t>
              </a:r>
              <a:r>
                <a:rPr lang="en-US" altLang="zh-TW" sz="1600" b="1" dirty="0">
                  <a:solidFill>
                    <a:schemeClr val="bg1"/>
                  </a:solidFill>
                  <a:latin typeface="全真中圓體" pitchFamily="49" charset="-120"/>
                  <a:ea typeface="全真中圓體" pitchFamily="49" charset="-120"/>
                </a:rPr>
                <a:t>1</a:t>
              </a:r>
              <a:r>
                <a:rPr lang="zh-TW" altLang="en-US" sz="1600" b="1" dirty="0">
                  <a:solidFill>
                    <a:schemeClr val="bg1"/>
                  </a:solidFill>
                  <a:latin typeface="全真中圓體" pitchFamily="49" charset="-120"/>
                  <a:ea typeface="全真中圓體" pitchFamily="49" charset="-120"/>
                </a:rPr>
                <a:t>日至</a:t>
              </a:r>
              <a:r>
                <a:rPr lang="en-US" altLang="zh-TW" sz="1600" b="1" dirty="0">
                  <a:solidFill>
                    <a:schemeClr val="bg1"/>
                  </a:solidFill>
                  <a:latin typeface="全真中圓體" pitchFamily="49" charset="-120"/>
                  <a:ea typeface="全真中圓體" pitchFamily="49" charset="-120"/>
                </a:rPr>
                <a:t>3</a:t>
              </a:r>
              <a:r>
                <a:rPr lang="zh-TW" altLang="en-US" sz="1600" b="1" dirty="0">
                  <a:solidFill>
                    <a:schemeClr val="bg1"/>
                  </a:solidFill>
                  <a:latin typeface="全真中圓體" pitchFamily="49" charset="-120"/>
                  <a:ea typeface="全真中圓體" pitchFamily="49" charset="-120"/>
                </a:rPr>
                <a:t>日</a:t>
              </a:r>
            </a:p>
            <a:p>
              <a:pPr algn="ctr"/>
              <a:r>
                <a:rPr lang="zh-TW" altLang="en-US" sz="1600" b="1" dirty="0">
                  <a:solidFill>
                    <a:schemeClr val="bg1"/>
                  </a:solidFill>
                  <a:latin typeface="Arial Black" pitchFamily="34" charset="0"/>
                  <a:ea typeface="全真中圓體" pitchFamily="49" charset="-120"/>
                </a:rPr>
                <a:t>參加指定科目考試</a:t>
              </a:r>
            </a:p>
          </p:txBody>
        </p:sp>
      </p:grpSp>
      <p:grpSp>
        <p:nvGrpSpPr>
          <p:cNvPr id="65" name="Group 138"/>
          <p:cNvGrpSpPr>
            <a:grpSpLocks/>
          </p:cNvGrpSpPr>
          <p:nvPr/>
        </p:nvGrpSpPr>
        <p:grpSpPr bwMode="auto">
          <a:xfrm>
            <a:off x="7020868" y="3933106"/>
            <a:ext cx="1403350" cy="1631950"/>
            <a:chOff x="4604" y="2523"/>
            <a:chExt cx="884" cy="1028"/>
          </a:xfrm>
        </p:grpSpPr>
        <p:sp>
          <p:nvSpPr>
            <p:cNvPr id="66" name="Line 91"/>
            <p:cNvSpPr>
              <a:spLocks noChangeShapeType="1"/>
            </p:cNvSpPr>
            <p:nvPr/>
          </p:nvSpPr>
          <p:spPr bwMode="auto">
            <a:xfrm>
              <a:off x="5012" y="2523"/>
              <a:ext cx="0" cy="181"/>
            </a:xfrm>
            <a:prstGeom prst="line">
              <a:avLst/>
            </a:prstGeom>
            <a:noFill/>
            <a:ln w="9525">
              <a:solidFill>
                <a:schemeClr val="tx1"/>
              </a:solidFill>
              <a:round/>
              <a:headEnd/>
              <a:tailEnd type="triangle" w="med" len="med"/>
            </a:ln>
            <a:effectLst/>
          </p:spPr>
          <p:txBody>
            <a:bodyPr anchor="ctr">
              <a:spAutoFit/>
            </a:bodyPr>
            <a:lstStyle/>
            <a:p>
              <a:endParaRPr lang="zh-TW" altLang="en-US" b="1"/>
            </a:p>
          </p:txBody>
        </p:sp>
        <p:sp>
          <p:nvSpPr>
            <p:cNvPr id="67" name="Rectangle 92"/>
            <p:cNvSpPr>
              <a:spLocks noChangeArrowheads="1"/>
            </p:cNvSpPr>
            <p:nvPr/>
          </p:nvSpPr>
          <p:spPr bwMode="auto">
            <a:xfrm>
              <a:off x="4604" y="2750"/>
              <a:ext cx="884" cy="366"/>
            </a:xfrm>
            <a:prstGeom prst="rect">
              <a:avLst/>
            </a:prstGeom>
            <a:solidFill>
              <a:srgbClr val="FFFF00"/>
            </a:solidFill>
            <a:ln w="9525" algn="ctr">
              <a:noFill/>
              <a:miter lim="800000"/>
              <a:headEnd/>
              <a:tailEnd/>
            </a:ln>
            <a:effectLst/>
          </p:spPr>
          <p:txBody>
            <a:bodyPr wrap="none" anchor="ctr">
              <a:spAutoFit/>
            </a:bodyPr>
            <a:lstStyle/>
            <a:p>
              <a:r>
                <a:rPr lang="zh-TW" altLang="en-US" sz="1600" b="1" dirty="0">
                  <a:solidFill>
                    <a:srgbClr val="000000"/>
                  </a:solidFill>
                  <a:latin typeface="微軟正黑體" pitchFamily="34" charset="-120"/>
                  <a:ea typeface="微軟正黑體" pitchFamily="34" charset="-120"/>
                </a:rPr>
                <a:t>網路選填志願</a:t>
              </a:r>
            </a:p>
            <a:p>
              <a:r>
                <a:rPr lang="en-US" altLang="zh-TW" sz="1600" b="1" dirty="0">
                  <a:solidFill>
                    <a:srgbClr val="000000"/>
                  </a:solidFill>
                  <a:latin typeface="微軟正黑體" pitchFamily="34" charset="-120"/>
                  <a:ea typeface="微軟正黑體" pitchFamily="34" charset="-120"/>
                </a:rPr>
                <a:t>(</a:t>
              </a:r>
              <a:r>
                <a:rPr lang="zh-TW" altLang="en-US" sz="1600" b="1" dirty="0">
                  <a:solidFill>
                    <a:srgbClr val="000000"/>
                  </a:solidFill>
                  <a:latin typeface="微軟正黑體" pitchFamily="34" charset="-120"/>
                  <a:ea typeface="微軟正黑體" pitchFamily="34" charset="-120"/>
                </a:rPr>
                <a:t>最多</a:t>
              </a:r>
              <a:r>
                <a:rPr lang="en-US" altLang="zh-TW" sz="1600" b="1" dirty="0">
                  <a:solidFill>
                    <a:srgbClr val="000000"/>
                  </a:solidFill>
                  <a:latin typeface="微軟正黑體" pitchFamily="34" charset="-120"/>
                  <a:ea typeface="微軟正黑體" pitchFamily="34" charset="-120"/>
                </a:rPr>
                <a:t>100</a:t>
              </a:r>
              <a:r>
                <a:rPr lang="zh-TW" altLang="en-US" sz="1600" b="1" dirty="0">
                  <a:solidFill>
                    <a:srgbClr val="000000"/>
                  </a:solidFill>
                  <a:latin typeface="微軟正黑體" pitchFamily="34" charset="-120"/>
                  <a:ea typeface="微軟正黑體" pitchFamily="34" charset="-120"/>
                </a:rPr>
                <a:t>個</a:t>
              </a:r>
              <a:r>
                <a:rPr lang="en-US" altLang="zh-TW" sz="1600" b="1" dirty="0">
                  <a:solidFill>
                    <a:srgbClr val="000000"/>
                  </a:solidFill>
                  <a:latin typeface="微軟正黑體" pitchFamily="34" charset="-120"/>
                  <a:ea typeface="微軟正黑體" pitchFamily="34" charset="-120"/>
                </a:rPr>
                <a:t>)</a:t>
              </a:r>
            </a:p>
          </p:txBody>
        </p:sp>
        <p:sp>
          <p:nvSpPr>
            <p:cNvPr id="68" name="Rectangle 93"/>
            <p:cNvSpPr>
              <a:spLocks noChangeArrowheads="1"/>
            </p:cNvSpPr>
            <p:nvPr/>
          </p:nvSpPr>
          <p:spPr bwMode="auto">
            <a:xfrm>
              <a:off x="4604" y="3339"/>
              <a:ext cx="884" cy="212"/>
            </a:xfrm>
            <a:prstGeom prst="rect">
              <a:avLst/>
            </a:prstGeom>
            <a:solidFill>
              <a:srgbClr val="FFFF00"/>
            </a:solidFill>
            <a:ln w="9525" algn="ctr">
              <a:noFill/>
              <a:miter lim="800000"/>
              <a:headEnd/>
              <a:tailEnd/>
            </a:ln>
            <a:effectLst/>
          </p:spPr>
          <p:txBody>
            <a:bodyPr wrap="none" anchor="ctr">
              <a:spAutoFit/>
            </a:bodyPr>
            <a:lstStyle/>
            <a:p>
              <a:r>
                <a:rPr lang="zh-TW" altLang="en-US" sz="1600" b="1" dirty="0">
                  <a:solidFill>
                    <a:srgbClr val="000000"/>
                  </a:solidFill>
                  <a:latin typeface="微軟正黑體" pitchFamily="34" charset="-120"/>
                  <a:ea typeface="微軟正黑體" pitchFamily="34" charset="-120"/>
                </a:rPr>
                <a:t>聯合分發錄取</a:t>
              </a:r>
            </a:p>
          </p:txBody>
        </p:sp>
        <p:sp>
          <p:nvSpPr>
            <p:cNvPr id="69" name="Line 94"/>
            <p:cNvSpPr>
              <a:spLocks noChangeShapeType="1"/>
            </p:cNvSpPr>
            <p:nvPr/>
          </p:nvSpPr>
          <p:spPr bwMode="auto">
            <a:xfrm>
              <a:off x="5012" y="3158"/>
              <a:ext cx="0" cy="181"/>
            </a:xfrm>
            <a:prstGeom prst="line">
              <a:avLst/>
            </a:prstGeom>
            <a:noFill/>
            <a:ln w="9525">
              <a:solidFill>
                <a:schemeClr val="tx1"/>
              </a:solidFill>
              <a:round/>
              <a:headEnd/>
              <a:tailEnd type="triangle" w="med" len="med"/>
            </a:ln>
            <a:effectLst/>
          </p:spPr>
          <p:txBody>
            <a:bodyPr anchor="ctr">
              <a:spAutoFit/>
            </a:bodyPr>
            <a:lstStyle/>
            <a:p>
              <a:endParaRPr lang="zh-TW" altLang="en-US" b="1"/>
            </a:p>
          </p:txBody>
        </p:sp>
      </p:grpSp>
      <p:grpSp>
        <p:nvGrpSpPr>
          <p:cNvPr id="71" name="Group 117"/>
          <p:cNvGrpSpPr>
            <a:grpSpLocks/>
          </p:cNvGrpSpPr>
          <p:nvPr/>
        </p:nvGrpSpPr>
        <p:grpSpPr bwMode="auto">
          <a:xfrm>
            <a:off x="755576" y="3645026"/>
            <a:ext cx="1620838" cy="1596065"/>
            <a:chOff x="748" y="1979"/>
            <a:chExt cx="1021" cy="838"/>
          </a:xfrm>
        </p:grpSpPr>
        <p:grpSp>
          <p:nvGrpSpPr>
            <p:cNvPr id="72" name="Group 114"/>
            <p:cNvGrpSpPr>
              <a:grpSpLocks/>
            </p:cNvGrpSpPr>
            <p:nvPr/>
          </p:nvGrpSpPr>
          <p:grpSpPr bwMode="auto">
            <a:xfrm>
              <a:off x="748" y="1979"/>
              <a:ext cx="1021" cy="443"/>
              <a:chOff x="734" y="1979"/>
              <a:chExt cx="1021" cy="443"/>
            </a:xfrm>
          </p:grpSpPr>
          <p:sp>
            <p:nvSpPr>
              <p:cNvPr id="79" name="Line 67"/>
              <p:cNvSpPr>
                <a:spLocks noChangeShapeType="1"/>
              </p:cNvSpPr>
              <p:nvPr/>
            </p:nvSpPr>
            <p:spPr bwMode="auto">
              <a:xfrm>
                <a:off x="1188" y="1979"/>
                <a:ext cx="0" cy="181"/>
              </a:xfrm>
              <a:prstGeom prst="line">
                <a:avLst/>
              </a:prstGeom>
              <a:noFill/>
              <a:ln w="9525">
                <a:solidFill>
                  <a:schemeClr val="tx1"/>
                </a:solidFill>
                <a:round/>
                <a:headEnd/>
                <a:tailEnd type="triangle" w="med" len="med"/>
              </a:ln>
              <a:effectLst/>
            </p:spPr>
            <p:txBody>
              <a:bodyPr anchor="ctr">
                <a:spAutoFit/>
              </a:bodyPr>
              <a:lstStyle/>
              <a:p>
                <a:endParaRPr lang="zh-TW" altLang="en-US">
                  <a:latin typeface="微軟正黑體" pitchFamily="34" charset="-120"/>
                  <a:ea typeface="微軟正黑體" pitchFamily="34" charset="-120"/>
                </a:endParaRPr>
              </a:p>
            </p:txBody>
          </p:sp>
          <p:sp>
            <p:nvSpPr>
              <p:cNvPr id="80" name="Rectangle 68"/>
              <p:cNvSpPr>
                <a:spLocks noChangeArrowheads="1"/>
              </p:cNvSpPr>
              <p:nvPr/>
            </p:nvSpPr>
            <p:spPr bwMode="auto">
              <a:xfrm>
                <a:off x="734" y="2244"/>
                <a:ext cx="1021" cy="178"/>
              </a:xfrm>
              <a:prstGeom prst="rect">
                <a:avLst/>
              </a:prstGeom>
              <a:solidFill>
                <a:srgbClr val="FFFF00"/>
              </a:solidFill>
              <a:ln w="9525" algn="ctr">
                <a:noFill/>
                <a:miter lim="800000"/>
                <a:headEnd/>
                <a:tailEnd/>
              </a:ln>
              <a:effectLst/>
            </p:spPr>
            <p:txBody>
              <a:bodyPr wrap="none" anchor="ctr">
                <a:spAutoFit/>
              </a:bodyPr>
              <a:lstStyle/>
              <a:p>
                <a:r>
                  <a:rPr lang="zh-TW" altLang="en-US" sz="1600" b="1" dirty="0" smtClean="0">
                    <a:solidFill>
                      <a:srgbClr val="000000"/>
                    </a:solidFill>
                    <a:latin typeface="微軟正黑體" pitchFamily="34" charset="-120"/>
                    <a:ea typeface="微軟正黑體" pitchFamily="34" charset="-120"/>
                  </a:rPr>
                  <a:t>報名</a:t>
                </a:r>
                <a:r>
                  <a:rPr lang="en-US" altLang="zh-TW" sz="1600" b="1" dirty="0" smtClean="0">
                    <a:solidFill>
                      <a:srgbClr val="000000"/>
                    </a:solidFill>
                    <a:latin typeface="微軟正黑體" pitchFamily="34" charset="-120"/>
                    <a:ea typeface="微軟正黑體" pitchFamily="34" charset="-120"/>
                  </a:rPr>
                  <a:t>(</a:t>
                </a:r>
                <a:r>
                  <a:rPr lang="zh-TW" altLang="en-US" sz="1600" b="1" dirty="0">
                    <a:solidFill>
                      <a:srgbClr val="000000"/>
                    </a:solidFill>
                    <a:latin typeface="微軟正黑體" pitchFamily="34" charset="-120"/>
                    <a:ea typeface="微軟正黑體" pitchFamily="34" charset="-120"/>
                  </a:rPr>
                  <a:t>統一彙辦</a:t>
                </a:r>
                <a:r>
                  <a:rPr lang="en-US" altLang="zh-TW" sz="1600" b="1" dirty="0">
                    <a:solidFill>
                      <a:srgbClr val="000000"/>
                    </a:solidFill>
                    <a:latin typeface="微軟正黑體" pitchFamily="34" charset="-120"/>
                    <a:ea typeface="微軟正黑體" pitchFamily="34" charset="-120"/>
                  </a:rPr>
                  <a:t>)</a:t>
                </a:r>
              </a:p>
            </p:txBody>
          </p:sp>
        </p:grpSp>
        <p:grpSp>
          <p:nvGrpSpPr>
            <p:cNvPr id="75" name="Group 116"/>
            <p:cNvGrpSpPr>
              <a:grpSpLocks/>
            </p:cNvGrpSpPr>
            <p:nvPr/>
          </p:nvGrpSpPr>
          <p:grpSpPr bwMode="auto">
            <a:xfrm>
              <a:off x="884" y="2433"/>
              <a:ext cx="724" cy="384"/>
              <a:chOff x="884" y="2433"/>
              <a:chExt cx="724" cy="384"/>
            </a:xfrm>
          </p:grpSpPr>
          <p:sp>
            <p:nvSpPr>
              <p:cNvPr id="76" name="Line 69"/>
              <p:cNvSpPr>
                <a:spLocks noChangeShapeType="1"/>
              </p:cNvSpPr>
              <p:nvPr/>
            </p:nvSpPr>
            <p:spPr bwMode="auto">
              <a:xfrm>
                <a:off x="1202" y="2433"/>
                <a:ext cx="0" cy="181"/>
              </a:xfrm>
              <a:prstGeom prst="line">
                <a:avLst/>
              </a:prstGeom>
              <a:noFill/>
              <a:ln w="9525">
                <a:solidFill>
                  <a:schemeClr val="tx1"/>
                </a:solidFill>
                <a:round/>
                <a:headEnd/>
                <a:tailEnd type="triangle" w="med" len="med"/>
              </a:ln>
              <a:effectLst/>
            </p:spPr>
            <p:txBody>
              <a:bodyPr anchor="ctr">
                <a:spAutoFit/>
              </a:bodyPr>
              <a:lstStyle/>
              <a:p>
                <a:endParaRPr lang="zh-TW" altLang="en-US">
                  <a:latin typeface="微軟正黑體" pitchFamily="34" charset="-120"/>
                  <a:ea typeface="微軟正黑體" pitchFamily="34" charset="-120"/>
                </a:endParaRPr>
              </a:p>
            </p:txBody>
          </p:sp>
          <p:sp>
            <p:nvSpPr>
              <p:cNvPr id="77" name="Rectangle 70"/>
              <p:cNvSpPr>
                <a:spLocks noChangeArrowheads="1"/>
              </p:cNvSpPr>
              <p:nvPr/>
            </p:nvSpPr>
            <p:spPr bwMode="auto">
              <a:xfrm>
                <a:off x="884" y="2639"/>
                <a:ext cx="724" cy="178"/>
              </a:xfrm>
              <a:prstGeom prst="rect">
                <a:avLst/>
              </a:prstGeom>
              <a:solidFill>
                <a:srgbClr val="FFFF00"/>
              </a:solidFill>
              <a:ln w="9525" algn="ctr">
                <a:noFill/>
                <a:miter lim="800000"/>
                <a:headEnd/>
                <a:tailEnd/>
              </a:ln>
              <a:effectLst/>
            </p:spPr>
            <p:txBody>
              <a:bodyPr wrap="square" anchor="ctr">
                <a:spAutoFit/>
              </a:bodyPr>
              <a:lstStyle/>
              <a:p>
                <a:pPr algn="ctr"/>
                <a:r>
                  <a:rPr lang="zh-TW" altLang="en-US" sz="1600" b="1" dirty="0">
                    <a:solidFill>
                      <a:srgbClr val="000000"/>
                    </a:solidFill>
                    <a:latin typeface="微軟正黑體" pitchFamily="34" charset="-120"/>
                    <a:ea typeface="微軟正黑體" pitchFamily="34" charset="-120"/>
                  </a:rPr>
                  <a:t>公告錄取</a:t>
                </a:r>
              </a:p>
            </p:txBody>
          </p:sp>
        </p:grpSp>
      </p:grpSp>
      <p:sp>
        <p:nvSpPr>
          <p:cNvPr id="82" name="Rectangle 79"/>
          <p:cNvSpPr>
            <a:spLocks noChangeArrowheads="1"/>
          </p:cNvSpPr>
          <p:nvPr/>
        </p:nvSpPr>
        <p:spPr bwMode="auto">
          <a:xfrm>
            <a:off x="3204518" y="4077568"/>
            <a:ext cx="1944688" cy="581025"/>
          </a:xfrm>
          <a:prstGeom prst="rect">
            <a:avLst/>
          </a:prstGeom>
          <a:solidFill>
            <a:srgbClr val="FFFF00"/>
          </a:solidFill>
          <a:ln w="9525" algn="ctr">
            <a:noFill/>
            <a:miter lim="800000"/>
            <a:headEnd/>
            <a:tailEnd/>
          </a:ln>
          <a:effectLst/>
        </p:spPr>
        <p:txBody>
          <a:bodyPr anchor="ctr">
            <a:spAutoFit/>
          </a:bodyPr>
          <a:lstStyle/>
          <a:p>
            <a:pPr algn="ctr"/>
            <a:r>
              <a:rPr lang="zh-TW" altLang="en-US" sz="1600" b="1" dirty="0">
                <a:solidFill>
                  <a:srgbClr val="000000"/>
                </a:solidFill>
                <a:latin typeface="微軟正黑體" pitchFamily="34" charset="-120"/>
                <a:ea typeface="微軟正黑體" pitchFamily="34" charset="-120"/>
              </a:rPr>
              <a:t>學測篩選通過者</a:t>
            </a:r>
          </a:p>
          <a:p>
            <a:pPr algn="ctr"/>
            <a:r>
              <a:rPr lang="zh-TW" altLang="en-US" sz="1600" b="1" dirty="0">
                <a:solidFill>
                  <a:srgbClr val="000000"/>
                </a:solidFill>
                <a:latin typeface="微軟正黑體" pitchFamily="34" charset="-120"/>
                <a:ea typeface="微軟正黑體" pitchFamily="34" charset="-120"/>
              </a:rPr>
              <a:t>參加大學甄試</a:t>
            </a:r>
          </a:p>
        </p:txBody>
      </p:sp>
      <p:grpSp>
        <p:nvGrpSpPr>
          <p:cNvPr id="83" name="Group 131"/>
          <p:cNvGrpSpPr>
            <a:grpSpLocks/>
          </p:cNvGrpSpPr>
          <p:nvPr/>
        </p:nvGrpSpPr>
        <p:grpSpPr bwMode="auto">
          <a:xfrm>
            <a:off x="3060056" y="5228506"/>
            <a:ext cx="2159000" cy="608012"/>
            <a:chOff x="1973" y="3248"/>
            <a:chExt cx="1360" cy="383"/>
          </a:xfrm>
        </p:grpSpPr>
        <p:sp>
          <p:nvSpPr>
            <p:cNvPr id="84" name="Line 85"/>
            <p:cNvSpPr>
              <a:spLocks noChangeShapeType="1"/>
            </p:cNvSpPr>
            <p:nvPr/>
          </p:nvSpPr>
          <p:spPr bwMode="auto">
            <a:xfrm>
              <a:off x="2730" y="3248"/>
              <a:ext cx="0" cy="181"/>
            </a:xfrm>
            <a:prstGeom prst="line">
              <a:avLst/>
            </a:prstGeom>
            <a:noFill/>
            <a:ln w="9525">
              <a:solidFill>
                <a:schemeClr val="tx1"/>
              </a:solidFill>
              <a:round/>
              <a:headEnd/>
              <a:tailEnd type="triangle" w="med" len="med"/>
            </a:ln>
            <a:effectLst/>
          </p:spPr>
          <p:txBody>
            <a:bodyPr anchor="ctr">
              <a:spAutoFit/>
            </a:bodyPr>
            <a:lstStyle/>
            <a:p>
              <a:endParaRPr lang="zh-TW" altLang="en-US" b="1">
                <a:latin typeface="微軟正黑體" pitchFamily="34" charset="-120"/>
                <a:ea typeface="微軟正黑體" pitchFamily="34" charset="-120"/>
              </a:endParaRPr>
            </a:p>
          </p:txBody>
        </p:sp>
        <p:sp>
          <p:nvSpPr>
            <p:cNvPr id="86" name="Rectangle 86"/>
            <p:cNvSpPr>
              <a:spLocks noChangeArrowheads="1"/>
            </p:cNvSpPr>
            <p:nvPr/>
          </p:nvSpPr>
          <p:spPr bwMode="auto">
            <a:xfrm>
              <a:off x="1973" y="3439"/>
              <a:ext cx="1360" cy="192"/>
            </a:xfrm>
            <a:prstGeom prst="rect">
              <a:avLst/>
            </a:prstGeom>
            <a:solidFill>
              <a:srgbClr val="FFFF00"/>
            </a:solidFill>
            <a:ln w="9525" algn="ctr">
              <a:noFill/>
              <a:miter lim="800000"/>
              <a:headEnd/>
              <a:tailEnd/>
            </a:ln>
            <a:effectLst/>
          </p:spPr>
          <p:txBody>
            <a:bodyPr anchor="ctr">
              <a:spAutoFit/>
            </a:bodyPr>
            <a:lstStyle/>
            <a:p>
              <a:r>
                <a:rPr lang="zh-TW" altLang="en-US" sz="1400" b="1">
                  <a:solidFill>
                    <a:srgbClr val="000000"/>
                  </a:solidFill>
                  <a:latin typeface="微軟正黑體" pitchFamily="34" charset="-120"/>
                  <a:ea typeface="微軟正黑體" pitchFamily="34" charset="-120"/>
                </a:rPr>
                <a:t>正備取生上網登記志願序</a:t>
              </a:r>
            </a:p>
          </p:txBody>
        </p:sp>
      </p:grpSp>
      <p:grpSp>
        <p:nvGrpSpPr>
          <p:cNvPr id="88" name="Group 133"/>
          <p:cNvGrpSpPr>
            <a:grpSpLocks/>
          </p:cNvGrpSpPr>
          <p:nvPr/>
        </p:nvGrpSpPr>
        <p:grpSpPr bwMode="auto">
          <a:xfrm>
            <a:off x="3060056" y="5804768"/>
            <a:ext cx="2159000" cy="608013"/>
            <a:chOff x="1973" y="3656"/>
            <a:chExt cx="1360" cy="383"/>
          </a:xfrm>
        </p:grpSpPr>
        <p:sp>
          <p:nvSpPr>
            <p:cNvPr id="89" name="Line 88"/>
            <p:cNvSpPr>
              <a:spLocks noChangeShapeType="1"/>
            </p:cNvSpPr>
            <p:nvPr/>
          </p:nvSpPr>
          <p:spPr bwMode="auto">
            <a:xfrm>
              <a:off x="2730" y="3656"/>
              <a:ext cx="0" cy="181"/>
            </a:xfrm>
            <a:prstGeom prst="line">
              <a:avLst/>
            </a:prstGeom>
            <a:noFill/>
            <a:ln w="9525">
              <a:solidFill>
                <a:schemeClr val="tx1"/>
              </a:solidFill>
              <a:round/>
              <a:headEnd/>
              <a:tailEnd type="triangle" w="med" len="med"/>
            </a:ln>
            <a:effectLst/>
          </p:spPr>
          <p:txBody>
            <a:bodyPr anchor="ctr">
              <a:spAutoFit/>
            </a:bodyPr>
            <a:lstStyle/>
            <a:p>
              <a:endParaRPr lang="zh-TW" altLang="en-US" b="1">
                <a:latin typeface="微軟正黑體" pitchFamily="34" charset="-120"/>
                <a:ea typeface="微軟正黑體" pitchFamily="34" charset="-120"/>
              </a:endParaRPr>
            </a:p>
          </p:txBody>
        </p:sp>
        <p:sp>
          <p:nvSpPr>
            <p:cNvPr id="90" name="Rectangle 89"/>
            <p:cNvSpPr>
              <a:spLocks noChangeArrowheads="1"/>
            </p:cNvSpPr>
            <p:nvPr/>
          </p:nvSpPr>
          <p:spPr bwMode="auto">
            <a:xfrm>
              <a:off x="1973" y="3847"/>
              <a:ext cx="1360" cy="192"/>
            </a:xfrm>
            <a:prstGeom prst="rect">
              <a:avLst/>
            </a:prstGeom>
            <a:solidFill>
              <a:srgbClr val="FFFF00"/>
            </a:solidFill>
            <a:ln w="9525" algn="ctr">
              <a:noFill/>
              <a:miter lim="800000"/>
              <a:headEnd/>
              <a:tailEnd/>
            </a:ln>
            <a:effectLst/>
          </p:spPr>
          <p:txBody>
            <a:bodyPr anchor="ctr">
              <a:spAutoFit/>
            </a:bodyPr>
            <a:lstStyle/>
            <a:p>
              <a:r>
                <a:rPr lang="zh-TW" altLang="en-US" sz="1400" b="1" dirty="0">
                  <a:solidFill>
                    <a:srgbClr val="000000"/>
                  </a:solidFill>
                  <a:latin typeface="微軟正黑體" pitchFamily="34" charset="-120"/>
                  <a:ea typeface="微軟正黑體" pitchFamily="34" charset="-120"/>
                </a:rPr>
                <a:t>統一分發</a:t>
              </a:r>
              <a:r>
                <a:rPr lang="en-US" altLang="zh-TW" sz="1400" b="1" dirty="0">
                  <a:solidFill>
                    <a:srgbClr val="000000"/>
                  </a:solidFill>
                  <a:latin typeface="微軟正黑體" pitchFamily="34" charset="-120"/>
                  <a:ea typeface="微軟正黑體" pitchFamily="34" charset="-120"/>
                </a:rPr>
                <a:t>(</a:t>
              </a:r>
              <a:r>
                <a:rPr lang="zh-TW" altLang="en-US" sz="1400" b="1" dirty="0">
                  <a:solidFill>
                    <a:srgbClr val="000000"/>
                  </a:solidFill>
                  <a:latin typeface="微軟正黑體" pitchFamily="34" charset="-120"/>
                  <a:ea typeface="微軟正黑體" pitchFamily="34" charset="-120"/>
                </a:rPr>
                <a:t>毎人一校系</a:t>
              </a:r>
              <a:r>
                <a:rPr lang="en-US" altLang="zh-TW" sz="1400" b="1" dirty="0">
                  <a:solidFill>
                    <a:srgbClr val="000000"/>
                  </a:solidFill>
                  <a:latin typeface="微軟正黑體" pitchFamily="34" charset="-120"/>
                  <a:ea typeface="微軟正黑體" pitchFamily="34" charset="-120"/>
                </a:rPr>
                <a:t>)</a:t>
              </a:r>
            </a:p>
          </p:txBody>
        </p:sp>
      </p:grpSp>
      <p:grpSp>
        <p:nvGrpSpPr>
          <p:cNvPr id="91" name="群組 90"/>
          <p:cNvGrpSpPr/>
          <p:nvPr/>
        </p:nvGrpSpPr>
        <p:grpSpPr>
          <a:xfrm>
            <a:off x="4283968" y="3573016"/>
            <a:ext cx="2035174" cy="523875"/>
            <a:chOff x="4284019" y="3425106"/>
            <a:chExt cx="2035174" cy="523875"/>
          </a:xfrm>
        </p:grpSpPr>
        <p:sp>
          <p:nvSpPr>
            <p:cNvPr id="92" name="Line 78"/>
            <p:cNvSpPr>
              <a:spLocks noChangeShapeType="1"/>
            </p:cNvSpPr>
            <p:nvPr/>
          </p:nvSpPr>
          <p:spPr bwMode="auto">
            <a:xfrm>
              <a:off x="4284019" y="3497114"/>
              <a:ext cx="0" cy="360040"/>
            </a:xfrm>
            <a:prstGeom prst="line">
              <a:avLst/>
            </a:prstGeom>
            <a:noFill/>
            <a:ln w="9525">
              <a:solidFill>
                <a:schemeClr val="tx1"/>
              </a:solidFill>
              <a:round/>
              <a:headEnd/>
              <a:tailEnd type="triangle" w="med" len="med"/>
            </a:ln>
            <a:effectLst/>
          </p:spPr>
          <p:txBody>
            <a:bodyPr wrap="square" anchor="ctr">
              <a:spAutoFit/>
            </a:bodyPr>
            <a:lstStyle/>
            <a:p>
              <a:endParaRPr lang="zh-TW" altLang="en-US" b="1"/>
            </a:p>
          </p:txBody>
        </p:sp>
        <p:grpSp>
          <p:nvGrpSpPr>
            <p:cNvPr id="93" name="Group 128"/>
            <p:cNvGrpSpPr>
              <a:grpSpLocks/>
            </p:cNvGrpSpPr>
            <p:nvPr/>
          </p:nvGrpSpPr>
          <p:grpSpPr bwMode="auto">
            <a:xfrm>
              <a:off x="4571359" y="3425106"/>
              <a:ext cx="1747838" cy="523875"/>
              <a:chOff x="3061" y="2203"/>
              <a:chExt cx="1101" cy="330"/>
            </a:xfrm>
          </p:grpSpPr>
          <p:sp>
            <p:nvSpPr>
              <p:cNvPr id="95" name="Rectangle 111"/>
              <p:cNvSpPr>
                <a:spLocks noChangeArrowheads="1"/>
              </p:cNvSpPr>
              <p:nvPr/>
            </p:nvSpPr>
            <p:spPr bwMode="auto">
              <a:xfrm>
                <a:off x="3424" y="2203"/>
                <a:ext cx="738" cy="330"/>
              </a:xfrm>
              <a:prstGeom prst="rect">
                <a:avLst/>
              </a:prstGeom>
              <a:solidFill>
                <a:srgbClr val="FFCCFF"/>
              </a:solidFill>
              <a:ln w="9525" algn="ctr">
                <a:noFill/>
                <a:miter lim="800000"/>
                <a:headEnd/>
                <a:tailEnd/>
              </a:ln>
              <a:effectLst/>
            </p:spPr>
            <p:txBody>
              <a:bodyPr anchor="ctr">
                <a:spAutoFit/>
              </a:bodyPr>
              <a:lstStyle/>
              <a:p>
                <a:pPr algn="ctr"/>
                <a:r>
                  <a:rPr lang="zh-TW" altLang="en-US" sz="1400" b="1" dirty="0">
                    <a:solidFill>
                      <a:srgbClr val="000000"/>
                    </a:solidFill>
                    <a:latin typeface="微軟正黑體" pitchFamily="34" charset="-120"/>
                    <a:ea typeface="微軟正黑體" pitchFamily="34" charset="-120"/>
                  </a:rPr>
                  <a:t>個人申請</a:t>
                </a:r>
              </a:p>
              <a:p>
                <a:pPr algn="ctr"/>
                <a:r>
                  <a:rPr lang="en-US" altLang="zh-TW" sz="1400" b="1" dirty="0">
                    <a:solidFill>
                      <a:srgbClr val="000000"/>
                    </a:solidFill>
                    <a:latin typeface="微軟正黑體" pitchFamily="34" charset="-120"/>
                    <a:ea typeface="微軟正黑體" pitchFamily="34" charset="-120"/>
                  </a:rPr>
                  <a:t>(</a:t>
                </a:r>
                <a:r>
                  <a:rPr lang="zh-TW" altLang="en-US" sz="1400" b="1" dirty="0">
                    <a:solidFill>
                      <a:srgbClr val="000000"/>
                    </a:solidFill>
                    <a:latin typeface="微軟正黑體" pitchFamily="34" charset="-120"/>
                    <a:ea typeface="微軟正黑體" pitchFamily="34" charset="-120"/>
                  </a:rPr>
                  <a:t>限 </a:t>
                </a:r>
                <a:r>
                  <a:rPr lang="en-US" altLang="zh-TW" sz="1400" b="1" dirty="0" smtClean="0">
                    <a:solidFill>
                      <a:srgbClr val="000000"/>
                    </a:solidFill>
                    <a:latin typeface="微軟正黑體" pitchFamily="34" charset="-120"/>
                    <a:ea typeface="微軟正黑體" pitchFamily="34" charset="-120"/>
                  </a:rPr>
                  <a:t>6 </a:t>
                </a:r>
                <a:r>
                  <a:rPr lang="zh-TW" altLang="en-US" sz="1400" b="1" dirty="0">
                    <a:solidFill>
                      <a:srgbClr val="000000"/>
                    </a:solidFill>
                    <a:latin typeface="微軟正黑體" pitchFamily="34" charset="-120"/>
                    <a:ea typeface="微軟正黑體" pitchFamily="34" charset="-120"/>
                  </a:rPr>
                  <a:t>校系</a:t>
                </a:r>
                <a:r>
                  <a:rPr lang="en-US" altLang="zh-TW" sz="1400" b="1" dirty="0">
                    <a:solidFill>
                      <a:srgbClr val="000000"/>
                    </a:solidFill>
                    <a:latin typeface="微軟正黑體" pitchFamily="34" charset="-120"/>
                    <a:ea typeface="微軟正黑體" pitchFamily="34" charset="-120"/>
                  </a:rPr>
                  <a:t>)</a:t>
                </a:r>
              </a:p>
            </p:txBody>
          </p:sp>
          <p:sp>
            <p:nvSpPr>
              <p:cNvPr id="96" name="Line 112"/>
              <p:cNvSpPr>
                <a:spLocks noChangeShapeType="1"/>
              </p:cNvSpPr>
              <p:nvPr/>
            </p:nvSpPr>
            <p:spPr bwMode="auto">
              <a:xfrm flipH="1">
                <a:off x="3061" y="2387"/>
                <a:ext cx="318" cy="91"/>
              </a:xfrm>
              <a:prstGeom prst="line">
                <a:avLst/>
              </a:prstGeom>
              <a:noFill/>
              <a:ln w="9525">
                <a:solidFill>
                  <a:schemeClr val="tx1"/>
                </a:solidFill>
                <a:round/>
                <a:headEnd/>
                <a:tailEnd type="triangle" w="med" len="med"/>
              </a:ln>
              <a:effectLst/>
            </p:spPr>
            <p:txBody>
              <a:bodyPr anchor="ctr">
                <a:spAutoFit/>
              </a:bodyPr>
              <a:lstStyle/>
              <a:p>
                <a:endParaRPr lang="zh-TW" altLang="en-US"/>
              </a:p>
            </p:txBody>
          </p:sp>
        </p:grpSp>
      </p:grpSp>
      <p:grpSp>
        <p:nvGrpSpPr>
          <p:cNvPr id="97" name="群組 96"/>
          <p:cNvGrpSpPr/>
          <p:nvPr/>
        </p:nvGrpSpPr>
        <p:grpSpPr>
          <a:xfrm>
            <a:off x="1835696" y="3284984"/>
            <a:ext cx="1531085" cy="827921"/>
            <a:chOff x="1907704" y="3177590"/>
            <a:chExt cx="1531085" cy="827921"/>
          </a:xfrm>
        </p:grpSpPr>
        <p:sp>
          <p:nvSpPr>
            <p:cNvPr id="100" name="Rectangle 111"/>
            <p:cNvSpPr>
              <a:spLocks noChangeArrowheads="1"/>
            </p:cNvSpPr>
            <p:nvPr/>
          </p:nvSpPr>
          <p:spPr bwMode="auto">
            <a:xfrm>
              <a:off x="2267744" y="3177590"/>
              <a:ext cx="1171045" cy="738664"/>
            </a:xfrm>
            <a:prstGeom prst="rect">
              <a:avLst/>
            </a:prstGeom>
            <a:solidFill>
              <a:srgbClr val="FFCCFF"/>
            </a:solidFill>
            <a:ln w="9525" algn="ctr">
              <a:noFill/>
              <a:miter lim="800000"/>
              <a:headEnd/>
              <a:tailEnd/>
            </a:ln>
            <a:effectLst/>
          </p:spPr>
          <p:txBody>
            <a:bodyPr wrap="square" anchor="ctr">
              <a:spAutoFit/>
            </a:bodyPr>
            <a:lstStyle/>
            <a:p>
              <a:r>
                <a:rPr lang="zh-TW" altLang="en-US" sz="1400" b="1" dirty="0" smtClean="0">
                  <a:solidFill>
                    <a:srgbClr val="000000"/>
                  </a:solidFill>
                  <a:latin typeface="微軟正黑體" pitchFamily="34" charset="-120"/>
                  <a:ea typeface="微軟正黑體" pitchFamily="34" charset="-120"/>
                </a:rPr>
                <a:t>每人限被推薦至一校一學群</a:t>
              </a:r>
              <a:endParaRPr lang="en-US" altLang="zh-TW" sz="1400" b="1" dirty="0">
                <a:solidFill>
                  <a:srgbClr val="000000"/>
                </a:solidFill>
                <a:latin typeface="微軟正黑體" pitchFamily="34" charset="-120"/>
                <a:ea typeface="微軟正黑體" pitchFamily="34" charset="-120"/>
              </a:endParaRPr>
            </a:p>
          </p:txBody>
        </p:sp>
        <p:sp>
          <p:nvSpPr>
            <p:cNvPr id="101" name="Line 112"/>
            <p:cNvSpPr>
              <a:spLocks noChangeShapeType="1"/>
            </p:cNvSpPr>
            <p:nvPr/>
          </p:nvSpPr>
          <p:spPr bwMode="auto">
            <a:xfrm flipH="1">
              <a:off x="1907704" y="3717032"/>
              <a:ext cx="360040" cy="288479"/>
            </a:xfrm>
            <a:prstGeom prst="line">
              <a:avLst/>
            </a:prstGeom>
            <a:noFill/>
            <a:ln w="9525">
              <a:solidFill>
                <a:schemeClr val="tx1"/>
              </a:solidFill>
              <a:round/>
              <a:headEnd/>
              <a:tailEnd type="triangle" w="med" len="med"/>
            </a:ln>
            <a:effectLst/>
          </p:spPr>
          <p:txBody>
            <a:bodyPr wrap="square" anchor="ctr">
              <a:spAutoFit/>
            </a:bodyPr>
            <a:lstStyle/>
            <a:p>
              <a:endParaRPr lang="zh-TW" altLang="en-US" b="1"/>
            </a:p>
          </p:txBody>
        </p:sp>
      </p:grpSp>
      <p:grpSp>
        <p:nvGrpSpPr>
          <p:cNvPr id="102" name="群組 101"/>
          <p:cNvGrpSpPr/>
          <p:nvPr/>
        </p:nvGrpSpPr>
        <p:grpSpPr>
          <a:xfrm>
            <a:off x="2195736" y="3717032"/>
            <a:ext cx="4608063" cy="1603995"/>
            <a:chOff x="2195736" y="3717032"/>
            <a:chExt cx="4608063" cy="1603995"/>
          </a:xfrm>
        </p:grpSpPr>
        <p:cxnSp>
          <p:nvCxnSpPr>
            <p:cNvPr id="103" name="直線單箭頭接點 102"/>
            <p:cNvCxnSpPr>
              <a:endCxn id="104" idx="1"/>
            </p:cNvCxnSpPr>
            <p:nvPr/>
          </p:nvCxnSpPr>
          <p:spPr>
            <a:xfrm flipV="1">
              <a:off x="2195736" y="5059090"/>
              <a:ext cx="3384376" cy="26094"/>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104" name="Rectangle 104"/>
            <p:cNvSpPr>
              <a:spLocks noChangeArrowheads="1"/>
            </p:cNvSpPr>
            <p:nvPr/>
          </p:nvSpPr>
          <p:spPr bwMode="auto">
            <a:xfrm>
              <a:off x="5580112" y="4797152"/>
              <a:ext cx="1223687" cy="523875"/>
            </a:xfrm>
            <a:prstGeom prst="rect">
              <a:avLst/>
            </a:prstGeom>
            <a:solidFill>
              <a:schemeClr val="accent6">
                <a:lumMod val="60000"/>
                <a:lumOff val="40000"/>
              </a:schemeClr>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nchor="ctr">
              <a:spAutoFit/>
            </a:bodyPr>
            <a:lstStyle/>
            <a:p>
              <a:pPr algn="ctr"/>
              <a:r>
                <a:rPr lang="zh-TW" altLang="en-US" sz="1400" b="1" dirty="0" smtClean="0">
                  <a:solidFill>
                    <a:srgbClr val="000000"/>
                  </a:solidFill>
                  <a:latin typeface="華康流隸體" pitchFamily="49" charset="-120"/>
                  <a:ea typeface="華康流隸體" pitchFamily="49" charset="-120"/>
                </a:rPr>
                <a:t>錄取生放棄錄取</a:t>
              </a:r>
              <a:r>
                <a:rPr lang="zh-TW" altLang="en-US" sz="1400" b="1" dirty="0">
                  <a:solidFill>
                    <a:srgbClr val="000000"/>
                  </a:solidFill>
                  <a:latin typeface="華康流隸體" pitchFamily="49" charset="-120"/>
                  <a:ea typeface="華康流隸體" pitchFamily="49" charset="-120"/>
                </a:rPr>
                <a:t>資格</a:t>
              </a:r>
            </a:p>
          </p:txBody>
        </p:sp>
        <p:cxnSp>
          <p:nvCxnSpPr>
            <p:cNvPr id="110" name="肘形接點 109"/>
            <p:cNvCxnSpPr/>
            <p:nvPr/>
          </p:nvCxnSpPr>
          <p:spPr>
            <a:xfrm rot="5400000" flipH="1" flipV="1">
              <a:off x="5868144" y="3933056"/>
              <a:ext cx="1008112" cy="576064"/>
            </a:xfrm>
            <a:prstGeom prst="bentConnector3">
              <a:avLst>
                <a:gd name="adj1" fmla="val 50000"/>
              </a:avLst>
            </a:prstGeom>
            <a:ln>
              <a:solidFill>
                <a:srgbClr val="000000"/>
              </a:solidFill>
              <a:prstDash val="dash"/>
              <a:miter lim="800000"/>
              <a:tailEnd type="arrow"/>
            </a:ln>
          </p:spPr>
          <p:style>
            <a:lnRef idx="1">
              <a:schemeClr val="dk1"/>
            </a:lnRef>
            <a:fillRef idx="0">
              <a:schemeClr val="dk1"/>
            </a:fillRef>
            <a:effectRef idx="0">
              <a:schemeClr val="dk1"/>
            </a:effectRef>
            <a:fontRef idx="minor">
              <a:schemeClr val="tx1"/>
            </a:fontRef>
          </p:style>
        </p:cxnSp>
      </p:grpSp>
      <p:grpSp>
        <p:nvGrpSpPr>
          <p:cNvPr id="111" name="群組 110"/>
          <p:cNvGrpSpPr/>
          <p:nvPr/>
        </p:nvGrpSpPr>
        <p:grpSpPr>
          <a:xfrm>
            <a:off x="4211960" y="5373216"/>
            <a:ext cx="1944216" cy="1296146"/>
            <a:chOff x="4211960" y="5373216"/>
            <a:chExt cx="1944216" cy="1296146"/>
          </a:xfrm>
        </p:grpSpPr>
        <p:cxnSp>
          <p:nvCxnSpPr>
            <p:cNvPr id="112" name="直線接點 111"/>
            <p:cNvCxnSpPr/>
            <p:nvPr/>
          </p:nvCxnSpPr>
          <p:spPr>
            <a:xfrm rot="16200000" flipH="1">
              <a:off x="4103948" y="6561348"/>
              <a:ext cx="216026" cy="1"/>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3" name="直線接點 112"/>
            <p:cNvCxnSpPr/>
            <p:nvPr/>
          </p:nvCxnSpPr>
          <p:spPr>
            <a:xfrm>
              <a:off x="4211960" y="6669360"/>
              <a:ext cx="1944216"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4" name="直線接點 113"/>
            <p:cNvCxnSpPr/>
            <p:nvPr/>
          </p:nvCxnSpPr>
          <p:spPr>
            <a:xfrm rot="5400000" flipH="1" flipV="1">
              <a:off x="5508104" y="6021288"/>
              <a:ext cx="1296144" cy="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nvGrpSpPr>
          <p:cNvPr id="115" name="群組 114"/>
          <p:cNvGrpSpPr/>
          <p:nvPr/>
        </p:nvGrpSpPr>
        <p:grpSpPr>
          <a:xfrm>
            <a:off x="827584" y="2924944"/>
            <a:ext cx="4695597" cy="698014"/>
            <a:chOff x="827584" y="2924944"/>
            <a:chExt cx="4695597" cy="698014"/>
          </a:xfrm>
        </p:grpSpPr>
        <p:sp>
          <p:nvSpPr>
            <p:cNvPr id="116" name="Line 75"/>
            <p:cNvSpPr>
              <a:spLocks noChangeShapeType="1"/>
            </p:cNvSpPr>
            <p:nvPr/>
          </p:nvSpPr>
          <p:spPr bwMode="auto">
            <a:xfrm>
              <a:off x="4284019" y="2996481"/>
              <a:ext cx="0" cy="287338"/>
            </a:xfrm>
            <a:prstGeom prst="line">
              <a:avLst/>
            </a:prstGeom>
            <a:noFill/>
            <a:ln w="9525">
              <a:solidFill>
                <a:schemeClr val="tx1"/>
              </a:solidFill>
              <a:round/>
              <a:headEnd/>
              <a:tailEnd type="triangle" w="med" len="med"/>
            </a:ln>
            <a:effectLst/>
          </p:spPr>
          <p:txBody>
            <a:bodyPr anchor="ctr">
              <a:spAutoFit/>
            </a:bodyPr>
            <a:lstStyle/>
            <a:p>
              <a:endParaRPr lang="zh-TW" altLang="en-US" b="1"/>
            </a:p>
          </p:txBody>
        </p:sp>
        <p:sp>
          <p:nvSpPr>
            <p:cNvPr id="117" name="Rectangle 76"/>
            <p:cNvSpPr>
              <a:spLocks noChangeArrowheads="1"/>
            </p:cNvSpPr>
            <p:nvPr/>
          </p:nvSpPr>
          <p:spPr bwMode="auto">
            <a:xfrm>
              <a:off x="3491856" y="3284404"/>
              <a:ext cx="2031325" cy="338554"/>
            </a:xfrm>
            <a:prstGeom prst="rect">
              <a:avLst/>
            </a:prstGeom>
            <a:solidFill>
              <a:srgbClr val="FFFF00"/>
            </a:solidFill>
            <a:ln w="9525" algn="ctr">
              <a:noFill/>
              <a:miter lim="800000"/>
              <a:headEnd/>
              <a:tailEnd/>
            </a:ln>
            <a:effectLst/>
          </p:spPr>
          <p:txBody>
            <a:bodyPr wrap="none" anchor="ctr">
              <a:spAutoFit/>
            </a:bodyPr>
            <a:lstStyle/>
            <a:p>
              <a:r>
                <a:rPr lang="zh-TW" altLang="en-US" sz="1600" b="1" dirty="0">
                  <a:solidFill>
                    <a:srgbClr val="000000"/>
                  </a:solidFill>
                  <a:latin typeface="微軟正黑體" pitchFamily="34" charset="-120"/>
                  <a:ea typeface="微軟正黑體" pitchFamily="34" charset="-120"/>
                </a:rPr>
                <a:t>學</a:t>
              </a:r>
              <a:r>
                <a:rPr lang="zh-TW" altLang="en-US" sz="1600" b="1" dirty="0" smtClean="0">
                  <a:solidFill>
                    <a:srgbClr val="000000"/>
                  </a:solidFill>
                  <a:latin typeface="微軟正黑體" pitchFamily="34" charset="-120"/>
                  <a:ea typeface="微軟正黑體" pitchFamily="34" charset="-120"/>
                </a:rPr>
                <a:t>測、術科成績公佈</a:t>
              </a:r>
              <a:endParaRPr lang="zh-TW" altLang="en-US" sz="1600" b="1" dirty="0">
                <a:solidFill>
                  <a:srgbClr val="000000"/>
                </a:solidFill>
                <a:latin typeface="微軟正黑體" pitchFamily="34" charset="-120"/>
                <a:ea typeface="微軟正黑體" pitchFamily="34" charset="-120"/>
              </a:endParaRPr>
            </a:p>
          </p:txBody>
        </p:sp>
        <p:sp>
          <p:nvSpPr>
            <p:cNvPr id="118" name="Line 75"/>
            <p:cNvSpPr>
              <a:spLocks noChangeShapeType="1"/>
            </p:cNvSpPr>
            <p:nvPr/>
          </p:nvSpPr>
          <p:spPr bwMode="auto">
            <a:xfrm>
              <a:off x="1475656" y="2924944"/>
              <a:ext cx="0" cy="287338"/>
            </a:xfrm>
            <a:prstGeom prst="line">
              <a:avLst/>
            </a:prstGeom>
            <a:noFill/>
            <a:ln w="9525">
              <a:solidFill>
                <a:schemeClr val="tx1"/>
              </a:solidFill>
              <a:round/>
              <a:headEnd/>
              <a:tailEnd type="triangle" w="med" len="med"/>
            </a:ln>
            <a:effectLst/>
          </p:spPr>
          <p:txBody>
            <a:bodyPr anchor="ctr">
              <a:spAutoFit/>
            </a:bodyPr>
            <a:lstStyle/>
            <a:p>
              <a:endParaRPr lang="zh-TW" altLang="en-US"/>
            </a:p>
          </p:txBody>
        </p:sp>
        <p:sp>
          <p:nvSpPr>
            <p:cNvPr id="119" name="Rectangle 76"/>
            <p:cNvSpPr>
              <a:spLocks noChangeArrowheads="1"/>
            </p:cNvSpPr>
            <p:nvPr/>
          </p:nvSpPr>
          <p:spPr bwMode="auto">
            <a:xfrm>
              <a:off x="827584" y="3284984"/>
              <a:ext cx="1403350" cy="336550"/>
            </a:xfrm>
            <a:prstGeom prst="rect">
              <a:avLst/>
            </a:prstGeom>
            <a:solidFill>
              <a:srgbClr val="FFFF00"/>
            </a:solidFill>
            <a:ln w="9525" algn="ctr">
              <a:noFill/>
              <a:miter lim="800000"/>
              <a:headEnd/>
              <a:tailEnd/>
            </a:ln>
            <a:effectLst/>
          </p:spPr>
          <p:txBody>
            <a:bodyPr wrap="none" anchor="ctr">
              <a:spAutoFit/>
            </a:bodyPr>
            <a:lstStyle/>
            <a:p>
              <a:r>
                <a:rPr lang="zh-TW" altLang="en-US" sz="1600" b="1" dirty="0">
                  <a:solidFill>
                    <a:srgbClr val="000000"/>
                  </a:solidFill>
                  <a:latin typeface="微軟正黑體" pitchFamily="34" charset="-120"/>
                  <a:ea typeface="微軟正黑體" pitchFamily="34" charset="-120"/>
                </a:rPr>
                <a:t>學測成績公佈</a:t>
              </a:r>
            </a:p>
          </p:txBody>
        </p:sp>
      </p:grpSp>
      <p:grpSp>
        <p:nvGrpSpPr>
          <p:cNvPr id="120" name="Group 130"/>
          <p:cNvGrpSpPr>
            <a:grpSpLocks/>
          </p:cNvGrpSpPr>
          <p:nvPr/>
        </p:nvGrpSpPr>
        <p:grpSpPr bwMode="auto">
          <a:xfrm>
            <a:off x="3060056" y="4580806"/>
            <a:ext cx="2159000" cy="623887"/>
            <a:chOff x="2154" y="2840"/>
            <a:chExt cx="1360" cy="393"/>
          </a:xfrm>
        </p:grpSpPr>
        <p:sp>
          <p:nvSpPr>
            <p:cNvPr id="121" name="Line 82"/>
            <p:cNvSpPr>
              <a:spLocks noChangeShapeType="1"/>
            </p:cNvSpPr>
            <p:nvPr/>
          </p:nvSpPr>
          <p:spPr bwMode="auto">
            <a:xfrm>
              <a:off x="2911" y="2840"/>
              <a:ext cx="0" cy="181"/>
            </a:xfrm>
            <a:prstGeom prst="line">
              <a:avLst/>
            </a:prstGeom>
            <a:noFill/>
            <a:ln w="9525">
              <a:solidFill>
                <a:schemeClr val="tx1"/>
              </a:solidFill>
              <a:round/>
              <a:headEnd/>
              <a:tailEnd type="triangle" w="med" len="med"/>
            </a:ln>
            <a:effectLst/>
          </p:spPr>
          <p:txBody>
            <a:bodyPr anchor="ctr">
              <a:spAutoFit/>
            </a:bodyPr>
            <a:lstStyle/>
            <a:p>
              <a:endParaRPr lang="zh-TW" altLang="en-US" b="1"/>
            </a:p>
          </p:txBody>
        </p:sp>
        <p:sp>
          <p:nvSpPr>
            <p:cNvPr id="122" name="Rectangle 83"/>
            <p:cNvSpPr>
              <a:spLocks noChangeArrowheads="1"/>
            </p:cNvSpPr>
            <p:nvPr/>
          </p:nvSpPr>
          <p:spPr bwMode="auto">
            <a:xfrm>
              <a:off x="2154" y="3021"/>
              <a:ext cx="1360" cy="212"/>
            </a:xfrm>
            <a:prstGeom prst="rect">
              <a:avLst/>
            </a:prstGeom>
            <a:solidFill>
              <a:srgbClr val="FFFF00"/>
            </a:solidFill>
            <a:ln w="9525" algn="ctr">
              <a:noFill/>
              <a:miter lim="800000"/>
              <a:headEnd/>
              <a:tailEnd/>
            </a:ln>
            <a:effectLst/>
          </p:spPr>
          <p:txBody>
            <a:bodyPr anchor="ctr">
              <a:spAutoFit/>
            </a:bodyPr>
            <a:lstStyle/>
            <a:p>
              <a:r>
                <a:rPr lang="zh-TW" altLang="en-US" sz="1600" b="1" dirty="0">
                  <a:solidFill>
                    <a:srgbClr val="000000"/>
                  </a:solidFill>
                  <a:latin typeface="微軟正黑體" pitchFamily="34" charset="-120"/>
                  <a:ea typeface="微軟正黑體" pitchFamily="34" charset="-120"/>
                </a:rPr>
                <a:t>各校公告正備取名單</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2000" fill="hold"/>
                                        <p:tgtEl>
                                          <p:spTgt spid="56"/>
                                        </p:tgtEl>
                                        <p:attrNameLst>
                                          <p:attrName>ppt_w</p:attrName>
                                        </p:attrNameLst>
                                      </p:cBhvr>
                                      <p:tavLst>
                                        <p:tav tm="0">
                                          <p:val>
                                            <p:strVal val="#ppt_w+.3"/>
                                          </p:val>
                                        </p:tav>
                                        <p:tav tm="100000">
                                          <p:val>
                                            <p:strVal val="#ppt_w"/>
                                          </p:val>
                                        </p:tav>
                                      </p:tavLst>
                                    </p:anim>
                                    <p:anim calcmode="lin" valueType="num">
                                      <p:cBhvr>
                                        <p:cTn id="8" dur="2000" fill="hold"/>
                                        <p:tgtEl>
                                          <p:spTgt spid="56"/>
                                        </p:tgtEl>
                                        <p:attrNameLst>
                                          <p:attrName>ppt_h</p:attrName>
                                        </p:attrNameLst>
                                      </p:cBhvr>
                                      <p:tavLst>
                                        <p:tav tm="0">
                                          <p:val>
                                            <p:strVal val="#ppt_h"/>
                                          </p:val>
                                        </p:tav>
                                        <p:tav tm="100000">
                                          <p:val>
                                            <p:strVal val="#ppt_h"/>
                                          </p:val>
                                        </p:tav>
                                      </p:tavLst>
                                    </p:anim>
                                    <p:animEffect transition="in" filter="fade">
                                      <p:cBhvr>
                                        <p:cTn id="9" dur="2000"/>
                                        <p:tgtEl>
                                          <p:spTgt spid="5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7"/>
                                        </p:tgtEl>
                                        <p:attrNameLst>
                                          <p:attrName>style.visibility</p:attrName>
                                        </p:attrNameLst>
                                      </p:cBhvr>
                                      <p:to>
                                        <p:strVal val="visible"/>
                                      </p:to>
                                    </p:set>
                                    <p:animEffect transition="in" filter="fade">
                                      <p:cBhvr>
                                        <p:cTn id="14" dur="1000"/>
                                        <p:tgtEl>
                                          <p:spTgt spid="57"/>
                                        </p:tgtEl>
                                      </p:cBhvr>
                                    </p:animEffect>
                                    <p:anim calcmode="lin" valueType="num">
                                      <p:cBhvr>
                                        <p:cTn id="15" dur="1000" fill="hold"/>
                                        <p:tgtEl>
                                          <p:spTgt spid="57"/>
                                        </p:tgtEl>
                                        <p:attrNameLst>
                                          <p:attrName>ppt_x</p:attrName>
                                        </p:attrNameLst>
                                      </p:cBhvr>
                                      <p:tavLst>
                                        <p:tav tm="0">
                                          <p:val>
                                            <p:strVal val="#ppt_x"/>
                                          </p:val>
                                        </p:tav>
                                        <p:tav tm="100000">
                                          <p:val>
                                            <p:strVal val="#ppt_x"/>
                                          </p:val>
                                        </p:tav>
                                      </p:tavLst>
                                    </p:anim>
                                    <p:anim calcmode="lin" valueType="num">
                                      <p:cBhvr>
                                        <p:cTn id="16"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5"/>
                                        </p:tgtEl>
                                        <p:attrNameLst>
                                          <p:attrName>style.visibility</p:attrName>
                                        </p:attrNameLst>
                                      </p:cBhvr>
                                      <p:to>
                                        <p:strVal val="visible"/>
                                      </p:to>
                                    </p:set>
                                    <p:animEffect transition="in" filter="fade">
                                      <p:cBhvr>
                                        <p:cTn id="21" dur="1000"/>
                                        <p:tgtEl>
                                          <p:spTgt spid="11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7"/>
                                        </p:tgtEl>
                                        <p:attrNameLst>
                                          <p:attrName>style.visibility</p:attrName>
                                        </p:attrNameLst>
                                      </p:cBhvr>
                                      <p:to>
                                        <p:strVal val="visible"/>
                                      </p:to>
                                    </p:set>
                                    <p:animEffect transition="in" filter="fade">
                                      <p:cBhvr>
                                        <p:cTn id="26" dur="2000"/>
                                        <p:tgtEl>
                                          <p:spTgt spid="9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1000"/>
                                        <p:tgtEl>
                                          <p:spTgt spid="7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2"/>
                                        </p:tgtEl>
                                        <p:attrNameLst>
                                          <p:attrName>style.visibility</p:attrName>
                                        </p:attrNameLst>
                                      </p:cBhvr>
                                      <p:to>
                                        <p:strVal val="visible"/>
                                      </p:to>
                                    </p:set>
                                    <p:animEffect transition="in" filter="fade">
                                      <p:cBhvr>
                                        <p:cTn id="36" dur="2000"/>
                                        <p:tgtEl>
                                          <p:spTgt spid="10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1"/>
                                        </p:tgtEl>
                                        <p:attrNameLst>
                                          <p:attrName>style.visibility</p:attrName>
                                        </p:attrNameLst>
                                      </p:cBhvr>
                                      <p:to>
                                        <p:strVal val="visible"/>
                                      </p:to>
                                    </p:set>
                                    <p:animEffect transition="in" filter="fade">
                                      <p:cBhvr>
                                        <p:cTn id="41" dur="2000"/>
                                        <p:tgtEl>
                                          <p:spTgt spid="9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82"/>
                                        </p:tgtEl>
                                        <p:attrNameLst>
                                          <p:attrName>style.visibility</p:attrName>
                                        </p:attrNameLst>
                                      </p:cBhvr>
                                      <p:to>
                                        <p:strVal val="visible"/>
                                      </p:to>
                                    </p:set>
                                    <p:animEffect transition="in" filter="fade">
                                      <p:cBhvr>
                                        <p:cTn id="46" dur="1000"/>
                                        <p:tgtEl>
                                          <p:spTgt spid="8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20"/>
                                        </p:tgtEl>
                                        <p:attrNameLst>
                                          <p:attrName>style.visibility</p:attrName>
                                        </p:attrNameLst>
                                      </p:cBhvr>
                                      <p:to>
                                        <p:strVal val="visible"/>
                                      </p:to>
                                    </p:set>
                                    <p:animEffect transition="in" filter="fade">
                                      <p:cBhvr>
                                        <p:cTn id="51" dur="1000"/>
                                        <p:tgtEl>
                                          <p:spTgt spid="12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1000"/>
                                        <p:tgtEl>
                                          <p:spTgt spid="8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11"/>
                                        </p:tgtEl>
                                        <p:attrNameLst>
                                          <p:attrName>style.visibility</p:attrName>
                                        </p:attrNameLst>
                                      </p:cBhvr>
                                      <p:to>
                                        <p:strVal val="visible"/>
                                      </p:to>
                                    </p:set>
                                    <p:animEffect transition="in" filter="fade">
                                      <p:cBhvr>
                                        <p:cTn id="66" dur="2000"/>
                                        <p:tgtEl>
                                          <p:spTgt spid="1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fade">
                                      <p:cBhvr>
                                        <p:cTn id="71"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6" grpId="0">
        <p:bldAsOne/>
      </p:bldGraphic>
      <p:bldP spid="8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7"/>
          <p:cNvSpPr txBox="1">
            <a:spLocks noChangeArrowheads="1"/>
          </p:cNvSpPr>
          <p:nvPr/>
        </p:nvSpPr>
        <p:spPr bwMode="auto">
          <a:xfrm>
            <a:off x="323528" y="114300"/>
            <a:ext cx="8676010" cy="890588"/>
          </a:xfrm>
          <a:prstGeom prst="rect">
            <a:avLst/>
          </a:prstGeom>
          <a:solidFill>
            <a:srgbClr val="C0C0C0"/>
          </a:solidFill>
          <a:ln w="9525">
            <a:solidFill>
              <a:srgbClr val="000000"/>
            </a:solidFill>
            <a:miter lim="800000"/>
            <a:headEnd/>
            <a:tailEnd/>
          </a:ln>
        </p:spPr>
        <p:txBody>
          <a:bodyPr anchor="ctr"/>
          <a:lstStyle/>
          <a:p>
            <a:pPr algn="ctr"/>
            <a:r>
              <a:rPr lang="zh-TW" altLang="en-US" sz="3200" b="1" dirty="0" smtClean="0">
                <a:latin typeface="微軟正黑體" pitchFamily="34" charset="-120"/>
                <a:ea typeface="微軟正黑體" pitchFamily="34" charset="-120"/>
              </a:rPr>
              <a:t>個人申請</a:t>
            </a:r>
            <a:r>
              <a:rPr lang="en-US" altLang="zh-TW" sz="3200" b="1" dirty="0" smtClean="0">
                <a:latin typeface="微軟正黑體" pitchFamily="34" charset="-120"/>
                <a:ea typeface="微軟正黑體" pitchFamily="34" charset="-120"/>
              </a:rPr>
              <a:t>-</a:t>
            </a:r>
            <a:r>
              <a:rPr lang="zh-TW" altLang="en-US" sz="3200" b="1" dirty="0" smtClean="0">
                <a:latin typeface="微軟正黑體" pitchFamily="34" charset="-120"/>
                <a:ea typeface="微軟正黑體" pitchFamily="34" charset="-120"/>
              </a:rPr>
              <a:t>甄選</a:t>
            </a:r>
            <a:r>
              <a:rPr lang="zh-TW" altLang="en-US" sz="3200" b="1" dirty="0">
                <a:latin typeface="微軟正黑體" pitchFamily="34" charset="-120"/>
                <a:ea typeface="微軟正黑體" pitchFamily="34" charset="-120"/>
              </a:rPr>
              <a:t>總成績採計方式及佔總成績比例</a:t>
            </a:r>
          </a:p>
        </p:txBody>
      </p:sp>
      <p:sp>
        <p:nvSpPr>
          <p:cNvPr id="55299" name="Rectangle 37"/>
          <p:cNvSpPr>
            <a:spLocks noGrp="1" noChangeArrowheads="1"/>
          </p:cNvSpPr>
          <p:nvPr>
            <p:ph type="title"/>
          </p:nvPr>
        </p:nvSpPr>
        <p:spPr>
          <a:xfrm>
            <a:off x="1619250" y="980728"/>
            <a:ext cx="7380288" cy="602010"/>
          </a:xfrm>
          <a:solidFill>
            <a:srgbClr val="C0C0C0"/>
          </a:solidFill>
          <a:ln>
            <a:solidFill>
              <a:srgbClr val="000000"/>
            </a:solidFill>
          </a:ln>
        </p:spPr>
        <p:txBody>
          <a:bodyPr/>
          <a:lstStyle/>
          <a:p>
            <a:pPr algn="ctr" eaLnBrk="1" hangingPunct="1"/>
            <a:r>
              <a:rPr lang="zh-TW" altLang="en-US" sz="3200" b="1" dirty="0" smtClean="0">
                <a:solidFill>
                  <a:schemeClr val="tx1"/>
                </a:solidFill>
                <a:latin typeface="微軟正黑體" pitchFamily="34" charset="-120"/>
                <a:ea typeface="微軟正黑體" pitchFamily="34" charset="-120"/>
              </a:rPr>
              <a:t>第二階段</a:t>
            </a:r>
          </a:p>
        </p:txBody>
      </p:sp>
      <p:graphicFrame>
        <p:nvGraphicFramePr>
          <p:cNvPr id="73821" name="Group 93"/>
          <p:cNvGraphicFramePr>
            <a:graphicFrameLocks noGrp="1"/>
          </p:cNvGraphicFramePr>
          <p:nvPr>
            <p:ph type="tbl" idx="1"/>
          </p:nvPr>
        </p:nvGraphicFramePr>
        <p:xfrm>
          <a:off x="152400" y="1600200"/>
          <a:ext cx="8839201" cy="4842511"/>
        </p:xfrm>
        <a:graphic>
          <a:graphicData uri="http://schemas.openxmlformats.org/drawingml/2006/table">
            <a:tbl>
              <a:tblPr/>
              <a:tblGrid>
                <a:gridCol w="1473641"/>
                <a:gridCol w="1473641"/>
                <a:gridCol w="1472319"/>
                <a:gridCol w="1800199"/>
                <a:gridCol w="1145760"/>
                <a:gridCol w="1473641"/>
              </a:tblGrid>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學測成績採計方式</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佔甄選總成績比例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指定項目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檢定</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佔甄選總成績比例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國文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a:t>
                      </a: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6">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審查資料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英文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a:t>
                      </a: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0" i="0" u="none" strike="noStrike" cap="none" normalizeH="0" baseline="0" dirty="0" smtClean="0">
                        <a:ln>
                          <a:noFill/>
                        </a:ln>
                        <a:solidFill>
                          <a:schemeClr val="tx1"/>
                        </a:solidFill>
                        <a:effectLst/>
                        <a:latin typeface="Tahoma" pitchFamily="34"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口試</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25%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762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數學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a:t>
                      </a: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endParaRPr kumimoji="1" lang="en-US" altLang="zh-TW" sz="2800" b="0" i="0" u="none" strike="noStrike" cap="none" normalizeH="0" baseline="0" dirty="0" smtClean="0">
                        <a:ln>
                          <a:noFill/>
                        </a:ln>
                        <a:solidFill>
                          <a:schemeClr val="tx1"/>
                        </a:solidFill>
                        <a:effectLst/>
                        <a:latin typeface="Tahoma" pitchFamily="34"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048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社會</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endParaRPr kumimoji="1" lang="en-US" altLang="zh-TW" sz="2800" b="0" i="0" u="none" strike="noStrike" cap="none" normalizeH="0" baseline="0" dirty="0" smtClean="0">
                        <a:ln>
                          <a:noFill/>
                        </a:ln>
                        <a:solidFill>
                          <a:schemeClr val="tx1"/>
                        </a:solidFill>
                        <a:effectLst/>
                        <a:latin typeface="Tahoma" pitchFamily="34" charset="0"/>
                        <a:ea typeface="華康仿宋體W6" pitchFamily="49"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61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自然</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a:t>
                      </a: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endParaRPr kumimoji="1" lang="en-US" altLang="zh-TW" sz="2800" b="0" i="0" u="none" strike="noStrike" cap="none" normalizeH="0" baseline="0" dirty="0" smtClean="0">
                        <a:ln>
                          <a:noFill/>
                        </a:ln>
                        <a:solidFill>
                          <a:schemeClr val="tx1"/>
                        </a:solidFill>
                        <a:effectLst/>
                        <a:latin typeface="Tahoma" pitchFamily="34"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5619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總級分</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r>
                        <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defRPr/>
                      </a:pPr>
                      <a:endParaRPr kumimoji="1" lang="en-US" altLang="zh-TW" sz="2800" b="0" i="0" u="none" strike="noStrike" cap="none" normalizeH="0" baseline="0" dirty="0" smtClean="0">
                        <a:ln>
                          <a:noFill/>
                        </a:ln>
                        <a:solidFill>
                          <a:schemeClr val="tx1"/>
                        </a:solidFill>
                        <a:effectLst/>
                        <a:latin typeface="Tahoma" pitchFamily="34" charset="0"/>
                        <a:ea typeface="華康仿宋體W6" pitchFamily="49"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zh-TW" altLang="en-US"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2D050"/>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TW" altLang="en-US" b="1" dirty="0" smtClean="0">
                <a:solidFill>
                  <a:schemeClr val="tx1"/>
                </a:solidFill>
                <a:latin typeface="微軟正黑體" pitchFamily="34" charset="-120"/>
                <a:ea typeface="微軟正黑體" pitchFamily="34" charset="-120"/>
              </a:rPr>
              <a:t>個人申請</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甄試總成績計算</a:t>
            </a:r>
          </a:p>
        </p:txBody>
      </p:sp>
      <p:sp>
        <p:nvSpPr>
          <p:cNvPr id="56323" name="Rectangle 3"/>
          <p:cNvSpPr>
            <a:spLocks noGrp="1" noChangeArrowheads="1"/>
          </p:cNvSpPr>
          <p:nvPr>
            <p:ph sz="quarter" idx="1"/>
          </p:nvPr>
        </p:nvSpPr>
        <p:spPr/>
        <p:txBody>
          <a:bodyPr/>
          <a:lstStyle/>
          <a:p>
            <a:pPr>
              <a:buClr>
                <a:srgbClr val="003300"/>
              </a:buClr>
            </a:pPr>
            <a:r>
              <a:rPr lang="en-US" altLang="zh-TW" b="1" dirty="0" smtClean="0">
                <a:latin typeface="微軟正黑體" pitchFamily="34" charset="-120"/>
                <a:ea typeface="微軟正黑體" pitchFamily="34" charset="-120"/>
              </a:rPr>
              <a:t>(</a:t>
            </a:r>
            <a:r>
              <a:rPr lang="zh-TW" altLang="en-US" b="1" dirty="0" smtClean="0">
                <a:latin typeface="微軟正黑體" pitchFamily="34" charset="-120"/>
                <a:ea typeface="微軟正黑體" pitchFamily="34" charset="-120"/>
              </a:rPr>
              <a:t>國文</a:t>
            </a:r>
            <a:r>
              <a:rPr lang="en-US" altLang="zh-TW" b="1" dirty="0" smtClean="0">
                <a:latin typeface="微軟正黑體" pitchFamily="34" charset="-120"/>
                <a:ea typeface="微軟正黑體" pitchFamily="34" charset="-120"/>
              </a:rPr>
              <a:t>x1</a:t>
            </a:r>
            <a:r>
              <a:rPr lang="zh-TW" altLang="en-US" b="1" dirty="0" smtClean="0">
                <a:latin typeface="微軟正黑體" pitchFamily="34" charset="-120"/>
                <a:ea typeface="微軟正黑體" pitchFamily="34" charset="-120"/>
              </a:rPr>
              <a:t>＋</a:t>
            </a:r>
            <a:r>
              <a:rPr kumimoji="0" lang="zh-TW" altLang="en-US" b="1" dirty="0" smtClean="0">
                <a:latin typeface="微軟正黑體" pitchFamily="34" charset="-120"/>
                <a:ea typeface="微軟正黑體" pitchFamily="34" charset="-120"/>
              </a:rPr>
              <a:t>英文</a:t>
            </a:r>
            <a:r>
              <a:rPr kumimoji="0" lang="en-US" altLang="zh-TW" b="1" dirty="0" smtClean="0">
                <a:latin typeface="微軟正黑體" pitchFamily="34" charset="-120"/>
                <a:ea typeface="微軟正黑體" pitchFamily="34" charset="-120"/>
              </a:rPr>
              <a:t>x1</a:t>
            </a:r>
            <a:r>
              <a:rPr lang="zh-TW" altLang="en-US" b="1" dirty="0" smtClean="0">
                <a:latin typeface="微軟正黑體" pitchFamily="34" charset="-120"/>
                <a:ea typeface="微軟正黑體" pitchFamily="34" charset="-120"/>
              </a:rPr>
              <a:t>＋</a:t>
            </a:r>
            <a:r>
              <a:rPr kumimoji="0" lang="zh-TW" altLang="en-US" b="1" dirty="0" smtClean="0">
                <a:latin typeface="微軟正黑體" pitchFamily="34" charset="-120"/>
                <a:ea typeface="微軟正黑體" pitchFamily="34" charset="-120"/>
              </a:rPr>
              <a:t>數學</a:t>
            </a:r>
            <a:r>
              <a:rPr kumimoji="0" lang="en-US" altLang="zh-TW" b="1" dirty="0" smtClean="0">
                <a:latin typeface="微軟正黑體" pitchFamily="34" charset="-120"/>
                <a:ea typeface="微軟正黑體" pitchFamily="34" charset="-120"/>
              </a:rPr>
              <a:t>x1.5</a:t>
            </a:r>
            <a:r>
              <a:rPr lang="zh-TW" altLang="en-US" b="1" dirty="0" smtClean="0">
                <a:latin typeface="微軟正黑體" pitchFamily="34" charset="-120"/>
                <a:ea typeface="微軟正黑體" pitchFamily="34" charset="-120"/>
              </a:rPr>
              <a:t>＋</a:t>
            </a:r>
            <a:r>
              <a:rPr kumimoji="0" lang="zh-TW" altLang="en-US" b="1" dirty="0" smtClean="0">
                <a:latin typeface="微軟正黑體" pitchFamily="34" charset="-120"/>
                <a:ea typeface="微軟正黑體" pitchFamily="34" charset="-120"/>
              </a:rPr>
              <a:t>自然</a:t>
            </a:r>
            <a:r>
              <a:rPr kumimoji="0" lang="en-US" altLang="zh-TW" b="1" dirty="0" smtClean="0">
                <a:latin typeface="微軟正黑體" pitchFamily="34" charset="-120"/>
                <a:ea typeface="微軟正黑體" pitchFamily="34" charset="-120"/>
              </a:rPr>
              <a:t>x1.5)x50%</a:t>
            </a:r>
          </a:p>
          <a:p>
            <a:pPr>
              <a:buClr>
                <a:srgbClr val="003300"/>
              </a:buClr>
            </a:pPr>
            <a:r>
              <a:rPr kumimoji="0" lang="zh-TW" altLang="en-US" b="1" dirty="0" smtClean="0">
                <a:latin typeface="微軟正黑體" pitchFamily="34" charset="-120"/>
                <a:ea typeface="微軟正黑體" pitchFamily="34" charset="-120"/>
              </a:rPr>
              <a:t>審查資料</a:t>
            </a:r>
            <a:r>
              <a:rPr kumimoji="0" lang="en-US" altLang="zh-TW" b="1" dirty="0" smtClean="0">
                <a:latin typeface="微軟正黑體" pitchFamily="34" charset="-120"/>
                <a:ea typeface="微軟正黑體" pitchFamily="34" charset="-120"/>
              </a:rPr>
              <a:t>x25%</a:t>
            </a:r>
          </a:p>
          <a:p>
            <a:pPr>
              <a:buClr>
                <a:srgbClr val="003300"/>
              </a:buClr>
            </a:pPr>
            <a:r>
              <a:rPr kumimoji="0" lang="zh-TW" altLang="en-US" b="1" dirty="0" smtClean="0">
                <a:latin typeface="微軟正黑體" pitchFamily="34" charset="-120"/>
                <a:ea typeface="微軟正黑體" pitchFamily="34" charset="-120"/>
              </a:rPr>
              <a:t>口試</a:t>
            </a:r>
            <a:r>
              <a:rPr kumimoji="0" lang="en-US" altLang="zh-TW" b="1" dirty="0" smtClean="0">
                <a:latin typeface="微軟正黑體" pitchFamily="34" charset="-120"/>
                <a:ea typeface="微軟正黑體" pitchFamily="34" charset="-120"/>
              </a:rPr>
              <a:t>x25%</a:t>
            </a:r>
          </a:p>
          <a:p>
            <a:pPr>
              <a:buClr>
                <a:srgbClr val="003300"/>
              </a:buClr>
            </a:pPr>
            <a:endParaRPr lang="zh-TW" altLang="en-US" b="1" dirty="0" smtClean="0">
              <a:latin typeface="微軟正黑體" pitchFamily="34" charset="-120"/>
              <a:ea typeface="微軟正黑體" pitchFamily="34" charset="-120"/>
            </a:endParaRPr>
          </a:p>
        </p:txBody>
      </p:sp>
      <p:sp>
        <p:nvSpPr>
          <p:cNvPr id="56324" name="AutoShape 4"/>
          <p:cNvSpPr>
            <a:spLocks noChangeArrowheads="1"/>
          </p:cNvSpPr>
          <p:nvPr/>
        </p:nvSpPr>
        <p:spPr bwMode="auto">
          <a:xfrm>
            <a:off x="3492500" y="2420938"/>
            <a:ext cx="5111750" cy="4176712"/>
          </a:xfrm>
          <a:prstGeom prst="irregularSeal1">
            <a:avLst/>
          </a:prstGeom>
          <a:solidFill>
            <a:schemeClr val="accent1"/>
          </a:solidFill>
          <a:ln w="9525">
            <a:solidFill>
              <a:schemeClr val="tx1"/>
            </a:solidFill>
            <a:miter lim="800000"/>
            <a:headEnd/>
            <a:tailEnd/>
          </a:ln>
        </p:spPr>
        <p:txBody>
          <a:bodyPr wrap="none" anchor="ctr"/>
          <a:lstStyle/>
          <a:p>
            <a:pPr algn="ctr"/>
            <a:r>
              <a:rPr lang="zh-TW" altLang="en-US" sz="4800" b="1" dirty="0">
                <a:latin typeface="微軟正黑體" pitchFamily="34" charset="-120"/>
                <a:ea typeface="微軟正黑體" pitchFamily="34" charset="-120"/>
              </a:rPr>
              <a:t>擇優錄取</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23528" y="1124744"/>
            <a:ext cx="8352928" cy="4176464"/>
          </a:xfrm>
          <a:prstGeom prst="rect">
            <a:avLst/>
          </a:prstGeom>
          <a:solidFill>
            <a:srgbClr val="FFFFFF"/>
          </a:solidFill>
          <a:ln w="28575">
            <a:solidFill>
              <a:srgbClr val="92D050"/>
            </a:solidFill>
          </a:ln>
          <a:effectLst>
            <a:outerShdw blurRad="149987" dist="250190" dir="8460000" algn="ctr">
              <a:srgbClr val="000000">
                <a:alpha val="28000"/>
              </a:srgbClr>
            </a:outerShdw>
          </a:effectLst>
          <a:scene3d>
            <a:camera prst="perspectiveRelaxedModerately"/>
            <a:lightRig rig="contrasting" dir="t">
              <a:rot lat="0" lon="0" rev="1500000"/>
            </a:lightRig>
          </a:scene3d>
          <a:sp3d prstMaterial="metal">
            <a:bevelT w="88900" h="88900"/>
          </a:sp3d>
        </p:spPr>
        <p:txBody>
          <a:bodyPr/>
          <a:lstStyle/>
          <a:p>
            <a:pPr marL="0" marR="0" lvl="0" indent="0" algn="ctr" defTabSz="914400" rtl="0" eaLnBrk="1" fontAlgn="auto" latinLnBrk="0" hangingPunct="1">
              <a:lnSpc>
                <a:spcPct val="100000"/>
              </a:lnSpc>
              <a:spcBef>
                <a:spcPts val="1200"/>
              </a:spcBef>
              <a:spcAft>
                <a:spcPts val="600"/>
              </a:spcAft>
              <a:buClrTx/>
              <a:buSzTx/>
              <a:buFontTx/>
              <a:buNone/>
              <a:tabLst/>
              <a:defRPr/>
            </a:pPr>
            <a:r>
              <a:rPr kumimoji="0" lang="zh-TW" altLang="en-US" sz="6000" b="1" i="0" u="none" strike="noStrike" kern="1200" cap="small" spc="0" normalizeH="0" baseline="0" noProof="0" dirty="0" smtClean="0">
                <a:ln>
                  <a:noFill/>
                </a:ln>
                <a:solidFill>
                  <a:srgbClr val="000000"/>
                </a:solidFill>
                <a:effectLst/>
                <a:uLnTx/>
                <a:uFillTx/>
                <a:latin typeface="+mj-lt"/>
                <a:ea typeface="華康粗黑體" pitchFamily="49" charset="-120"/>
                <a:cs typeface="+mj-cs"/>
              </a:rPr>
              <a:t>大學入學的考試與招生</a:t>
            </a:r>
            <a: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t/>
            </a:r>
            <a:b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br>
            <a:r>
              <a:rPr kumimoji="0" lang="en-US" altLang="zh-TW" sz="6500" b="0" i="0" u="none" strike="noStrike" kern="1200" cap="small" spc="0" normalizeH="0" baseline="0" noProof="0" dirty="0" smtClean="0">
                <a:ln>
                  <a:noFill/>
                </a:ln>
                <a:solidFill>
                  <a:srgbClr val="000000"/>
                </a:solidFill>
                <a:effectLst/>
                <a:uLnTx/>
                <a:uFillTx/>
                <a:latin typeface="+mj-lt"/>
                <a:ea typeface="華康粗黑體" pitchFamily="49" charset="-120"/>
                <a:cs typeface="+mj-cs"/>
              </a:rPr>
              <a:t>-</a:t>
            </a:r>
            <a:r>
              <a:rPr kumimoji="0" lang="zh-TW" altLang="en-US" sz="65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t>招生篇</a:t>
            </a:r>
            <a:r>
              <a:rPr kumimoji="0" lang="en-US" altLang="zh-TW" sz="7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t/>
            </a:r>
            <a:br>
              <a:rPr kumimoji="0" lang="en-US" altLang="zh-TW" sz="7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rPr>
            </a:br>
            <a:endParaRPr kumimoji="0" lang="en-US" altLang="zh-TW" sz="12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華康粗黑體" pitchFamily="49" charset="-120"/>
              <a:cs typeface="+mj-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4000" b="1" i="0" u="none" strike="noStrike" kern="1200" cap="small" spc="0" normalizeH="0" baseline="0" noProof="0" dirty="0" smtClean="0">
                <a:ln>
                  <a:noFill/>
                </a:ln>
                <a:effectLst/>
                <a:uLnTx/>
                <a:uFillTx/>
                <a:latin typeface="微軟正黑體" pitchFamily="34" charset="-120"/>
                <a:ea typeface="微軟正黑體" pitchFamily="34" charset="-120"/>
                <a:cs typeface="+mj-cs"/>
              </a:rPr>
              <a:t>考試分發</a:t>
            </a:r>
          </a:p>
        </p:txBody>
      </p:sp>
      <p:sp>
        <p:nvSpPr>
          <p:cNvPr id="5" name="Text Box 4"/>
          <p:cNvSpPr txBox="1">
            <a:spLocks noChangeArrowheads="1"/>
          </p:cNvSpPr>
          <p:nvPr/>
        </p:nvSpPr>
        <p:spPr bwMode="auto">
          <a:xfrm>
            <a:off x="4355976" y="1844824"/>
            <a:ext cx="8351838" cy="457200"/>
          </a:xfrm>
          <a:prstGeom prst="rect">
            <a:avLst/>
          </a:prstGeom>
          <a:noFill/>
          <a:ln w="9525">
            <a:noFill/>
            <a:miter lim="800000"/>
            <a:headEnd/>
            <a:tailEnd/>
          </a:ln>
        </p:spPr>
        <p:txBody>
          <a:bodyPr>
            <a:spAutoFit/>
          </a:bodyPr>
          <a:lstStyle/>
          <a:p>
            <a:pPr>
              <a:spcBef>
                <a:spcPct val="50000"/>
              </a:spcBef>
            </a:pPr>
            <a:endParaRPr lang="zh-TW" altLang="en-US"/>
          </a:p>
        </p:txBody>
      </p:sp>
      <p:sp>
        <p:nvSpPr>
          <p:cNvPr id="6" name="文字方塊 5"/>
          <p:cNvSpPr txBox="1"/>
          <p:nvPr/>
        </p:nvSpPr>
        <p:spPr>
          <a:xfrm>
            <a:off x="323528" y="5373216"/>
            <a:ext cx="8280920" cy="707886"/>
          </a:xfrm>
          <a:prstGeom prst="rect">
            <a:avLst/>
          </a:prstGeom>
          <a:noFill/>
        </p:spPr>
        <p:txBody>
          <a:bodyPr wrap="square" rtlCol="0">
            <a:spAutoFit/>
          </a:bodyPr>
          <a:lstStyle/>
          <a:p>
            <a:pPr algn="ctr"/>
            <a:r>
              <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負責招生單位：大學考試入學分發委員會</a:t>
            </a:r>
            <a:r>
              <a:rPr kumimoji="0" lang="en-US" altLang="zh-TW"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http://140.116.165.56/</a:t>
            </a:r>
            <a:endPar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endParaRPr lang="zh-TW" altLang="en-US" sz="2000"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2411760" y="3068960"/>
            <a:ext cx="6172200" cy="18943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40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考試分發</a:t>
            </a:r>
            <a:r>
              <a:rPr kumimoji="0" lang="en-US" altLang="zh-TW" sz="40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a:t>
            </a:r>
            <a:r>
              <a:rPr kumimoji="0" lang="zh-TW" altLang="en-US" sz="40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簡章閱讀舉例</a:t>
            </a:r>
            <a:endParaRPr kumimoji="0" lang="zh-TW" altLang="en-US" sz="4000" b="1" i="0" u="none" strike="noStrike" kern="1200" cap="small" spc="0" normalizeH="0" baseline="0" noProof="0" dirty="0">
              <a:ln>
                <a:noFill/>
              </a:ln>
              <a:solidFill>
                <a:schemeClr val="tx1"/>
              </a:solidFill>
              <a:effectLst/>
              <a:uLnTx/>
              <a:uFillTx/>
              <a:latin typeface="微軟正黑體" pitchFamily="34" charset="-120"/>
              <a:ea typeface="微軟正黑體" pitchFamily="34" charset="-120"/>
              <a:cs typeface="+mj-cs"/>
            </a:endParaRPr>
          </a:p>
        </p:txBody>
      </p:sp>
      <p:sp>
        <p:nvSpPr>
          <p:cNvPr id="5" name="AutoShape 5"/>
          <p:cNvSpPr>
            <a:spLocks/>
          </p:cNvSpPr>
          <p:nvPr/>
        </p:nvSpPr>
        <p:spPr bwMode="auto">
          <a:xfrm flipH="1">
            <a:off x="1763688" y="5661248"/>
            <a:ext cx="7128470" cy="652462"/>
          </a:xfrm>
          <a:prstGeom prst="borderCallout2">
            <a:avLst>
              <a:gd name="adj1" fmla="val -22528"/>
              <a:gd name="adj2" fmla="val 71556"/>
              <a:gd name="adj3" fmla="val -54227"/>
              <a:gd name="adj4" fmla="val 66243"/>
              <a:gd name="adj5" fmla="val -94581"/>
              <a:gd name="adj6" fmla="val 60187"/>
            </a:avLst>
          </a:prstGeom>
          <a:solidFill>
            <a:schemeClr val="folHlink"/>
          </a:solidFill>
          <a:ln w="9525">
            <a:solidFill>
              <a:srgbClr val="000000"/>
            </a:solidFill>
            <a:miter lim="800000"/>
            <a:headEnd/>
            <a:tailEnd/>
          </a:ln>
          <a:effectLst>
            <a:outerShdw dist="107763" dir="2700000" algn="ctr" rotWithShape="0">
              <a:srgbClr val="808080">
                <a:alpha val="50000"/>
              </a:srgbClr>
            </a:outerShdw>
          </a:effectLst>
        </p:spPr>
        <p:txBody>
          <a:bodyPr anchor="ctr"/>
          <a:lstStyle/>
          <a:p>
            <a:pPr algn="ctr"/>
            <a:r>
              <a:rPr kumimoji="0" lang="zh-TW" altLang="en-US" b="1" dirty="0" smtClean="0">
                <a:solidFill>
                  <a:schemeClr val="bg1"/>
                </a:solidFill>
                <a:latin typeface="微軟正黑體" pitchFamily="34" charset="-120"/>
                <a:ea typeface="微軟正黑體" pitchFamily="34" charset="-120"/>
              </a:rPr>
              <a:t>大學考試入學分發委員會 </a:t>
            </a:r>
            <a:r>
              <a:rPr kumimoji="0" lang="en-US" altLang="zh-TW" b="1" dirty="0" smtClean="0">
                <a:solidFill>
                  <a:schemeClr val="bg1"/>
                </a:solidFill>
                <a:latin typeface="微軟正黑體" pitchFamily="34" charset="-120"/>
                <a:ea typeface="微軟正黑體" pitchFamily="34" charset="-120"/>
              </a:rPr>
              <a:t>http</a:t>
            </a:r>
            <a:r>
              <a:rPr kumimoji="0" lang="en-US" altLang="zh-TW" b="1" dirty="0">
                <a:solidFill>
                  <a:schemeClr val="bg1"/>
                </a:solidFill>
                <a:latin typeface="微軟正黑體" pitchFamily="34" charset="-120"/>
                <a:ea typeface="微軟正黑體" pitchFamily="34" charset="-120"/>
              </a:rPr>
              <a:t>://www.uac.edu.tw</a:t>
            </a:r>
            <a:endParaRPr lang="zh-TW" altLang="en-US" b="1" dirty="0">
              <a:solidFill>
                <a:schemeClr val="bg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標題 1"/>
          <p:cNvSpPr>
            <a:spLocks noGrp="1"/>
          </p:cNvSpPr>
          <p:nvPr>
            <p:ph type="title"/>
          </p:nvPr>
        </p:nvSpPr>
        <p:spPr/>
        <p:txBody>
          <a:bodyPr/>
          <a:lstStyle/>
          <a:p>
            <a:r>
              <a:rPr lang="zh-TW" altLang="en-US" b="1" dirty="0" smtClean="0">
                <a:solidFill>
                  <a:schemeClr val="tx1"/>
                </a:solidFill>
                <a:latin typeface="微軟正黑體" pitchFamily="34" charset="-120"/>
                <a:ea typeface="微軟正黑體" pitchFamily="34" charset="-120"/>
              </a:rPr>
              <a:t>先檢定後採計，訂有最低登記標準</a:t>
            </a:r>
          </a:p>
        </p:txBody>
      </p:sp>
      <p:graphicFrame>
        <p:nvGraphicFramePr>
          <p:cNvPr id="4" name="Group 93"/>
          <p:cNvGraphicFramePr>
            <a:graphicFrameLocks noGrp="1"/>
          </p:cNvGraphicFramePr>
          <p:nvPr>
            <p:ph sz="quarter" idx="1"/>
          </p:nvPr>
        </p:nvGraphicFramePr>
        <p:xfrm>
          <a:off x="395536" y="1628800"/>
          <a:ext cx="8208912" cy="4364736"/>
        </p:xfrm>
        <a:graphic>
          <a:graphicData uri="http://schemas.openxmlformats.org/drawingml/2006/table">
            <a:tbl>
              <a:tblPr/>
              <a:tblGrid>
                <a:gridCol w="2088837"/>
                <a:gridCol w="1727587"/>
                <a:gridCol w="2664296"/>
                <a:gridCol w="1728192"/>
              </a:tblGrid>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學系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學科能力測驗檢定項目及標準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指定考試採計科目及方法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同分參酌</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順序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8288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成大</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電機工程系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國文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英文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數學甲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物理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化學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endPar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1 </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數學甲</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2</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 物理</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3 </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英文</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標題 1"/>
          <p:cNvSpPr>
            <a:spLocks noGrp="1"/>
          </p:cNvSpPr>
          <p:nvPr>
            <p:ph type="title"/>
          </p:nvPr>
        </p:nvSpPr>
        <p:spPr/>
        <p:txBody>
          <a:bodyPr/>
          <a:lstStyle/>
          <a:p>
            <a:endParaRPr lang="zh-TW" altLang="en-US" dirty="0" smtClean="0">
              <a:ea typeface="新細明體" pitchFamily="18" charset="-120"/>
            </a:endParaRPr>
          </a:p>
        </p:txBody>
      </p:sp>
      <p:graphicFrame>
        <p:nvGraphicFramePr>
          <p:cNvPr id="4" name="Group 93"/>
          <p:cNvGraphicFramePr>
            <a:graphicFrameLocks noGrp="1"/>
          </p:cNvGraphicFramePr>
          <p:nvPr>
            <p:ph sz="quarter" idx="1"/>
          </p:nvPr>
        </p:nvGraphicFramePr>
        <p:xfrm>
          <a:off x="395536" y="1600200"/>
          <a:ext cx="8280920" cy="3938016"/>
        </p:xfrm>
        <a:graphic>
          <a:graphicData uri="http://schemas.openxmlformats.org/drawingml/2006/table">
            <a:tbl>
              <a:tblPr/>
              <a:tblGrid>
                <a:gridCol w="1800200"/>
                <a:gridCol w="2160240"/>
                <a:gridCol w="2448272"/>
                <a:gridCol w="1872208"/>
              </a:tblGrid>
              <a:tr h="604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學系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學科能力測驗檢定項目及標準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指定考試採計科目及方法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同分參酌</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順序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8288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台大</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財務金融學系</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社會</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均標</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a:t>
                      </a:r>
                    </a:p>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自然</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均標</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國文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英文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x1.50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數學乙   </a:t>
                      </a: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x2.00</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1</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 數學乙</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2</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 英文</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rPr>
                        <a:t>3 </a:t>
                      </a:r>
                      <a:r>
                        <a:rPr kumimoji="1" lang="zh-TW" altLang="en-US" sz="2800" b="1" i="0" u="none" strike="noStrike" cap="none" normalizeH="0" baseline="0" dirty="0" smtClean="0">
                          <a:ln>
                            <a:noFill/>
                          </a:ln>
                          <a:solidFill>
                            <a:srgbClr val="000000"/>
                          </a:solidFill>
                          <a:effectLst/>
                          <a:latin typeface="微軟正黑體" pitchFamily="34" charset="-120"/>
                          <a:ea typeface="微軟正黑體" pitchFamily="34" charset="-120"/>
                        </a:rPr>
                        <a:t>國文</a:t>
                      </a:r>
                      <a:endParaRPr kumimoji="1" lang="en-US" altLang="zh-TW" sz="2800" b="1" i="0" u="none" strike="noStrike" cap="none" normalizeH="0" baseline="0" dirty="0" smtClean="0">
                        <a:ln>
                          <a:noFill/>
                        </a:ln>
                        <a:solidFill>
                          <a:srgbClr val="000000"/>
                        </a:solidFill>
                        <a:effectLst/>
                        <a:latin typeface="微軟正黑體" pitchFamily="34" charset="-120"/>
                        <a:ea typeface="微軟正黑體" pitchFamily="34"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ctrTitle"/>
          </p:nvPr>
        </p:nvSpPr>
        <p:spPr>
          <a:xfrm>
            <a:off x="2339752" y="1340768"/>
            <a:ext cx="6172200" cy="1894362"/>
          </a:xfrm>
        </p:spPr>
        <p:txBody>
          <a:bodyPr/>
          <a:lstStyle/>
          <a:p>
            <a:pPr algn="ctr"/>
            <a:r>
              <a:rPr lang="zh-TW" altLang="en-US" b="1" dirty="0" smtClean="0">
                <a:solidFill>
                  <a:srgbClr val="000000"/>
                </a:solidFill>
                <a:latin typeface="標楷體" pitchFamily="65" charset="-120"/>
                <a:ea typeface="標楷體" pitchFamily="65" charset="-120"/>
              </a:rPr>
              <a:t>從大學多元入學制度</a:t>
            </a:r>
          </a:p>
        </p:txBody>
      </p:sp>
      <p:sp>
        <p:nvSpPr>
          <p:cNvPr id="70661" name="Rectangle 5"/>
          <p:cNvSpPr>
            <a:spLocks noGrp="1" noChangeArrowheads="1"/>
          </p:cNvSpPr>
          <p:nvPr>
            <p:ph type="subTitle" idx="1"/>
          </p:nvPr>
        </p:nvSpPr>
        <p:spPr>
          <a:xfrm>
            <a:off x="2051720" y="3429000"/>
            <a:ext cx="6840760" cy="792088"/>
          </a:xfrm>
        </p:spPr>
        <p:txBody>
          <a:bodyPr>
            <a:noAutofit/>
          </a:bodyPr>
          <a:lstStyle/>
          <a:p>
            <a:pPr algn="ctr"/>
            <a:r>
              <a:rPr lang="zh-TW" altLang="en-US" sz="4400" b="1" dirty="0" smtClean="0">
                <a:solidFill>
                  <a:srgbClr val="FF0000"/>
                </a:solidFill>
                <a:latin typeface="標楷體" pitchFamily="65" charset="-120"/>
                <a:ea typeface="標楷體" pitchFamily="65" charset="-120"/>
              </a:rPr>
              <a:t>談本校學生如何準備</a:t>
            </a:r>
            <a:endParaRPr lang="en-US" altLang="zh-TW" sz="4400" b="1" dirty="0" smtClean="0">
              <a:solidFill>
                <a:srgbClr val="FF0000"/>
              </a:solidFill>
              <a:latin typeface="標楷體" pitchFamily="65" charset="-120"/>
              <a:ea typeface="標楷體" pitchFamily="65" charset="-120"/>
            </a:endParaRPr>
          </a:p>
          <a:p>
            <a:pPr algn="ctr"/>
            <a:r>
              <a:rPr lang="zh-TW" altLang="en-US" sz="4400" b="1" dirty="0" smtClean="0">
                <a:solidFill>
                  <a:srgbClr val="FF0000"/>
                </a:solidFill>
                <a:latin typeface="標楷體" pitchFamily="65" charset="-120"/>
                <a:ea typeface="標楷體" pitchFamily="65" charset="-120"/>
              </a:rPr>
              <a:t>未來學習生活</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p:cNvSpPr>
            <a:spLocks noGrp="1"/>
          </p:cNvSpPr>
          <p:nvPr>
            <p:ph type="subTitle" idx="1"/>
          </p:nvPr>
        </p:nvSpPr>
        <p:spPr/>
        <p:txBody>
          <a:bodyPr/>
          <a:lstStyle/>
          <a:p>
            <a:endParaRPr lang="zh-TW" altLang="en-US" dirty="0"/>
          </a:p>
        </p:txBody>
      </p:sp>
      <p:sp>
        <p:nvSpPr>
          <p:cNvPr id="6" name="Rectangle 4"/>
          <p:cNvSpPr>
            <a:spLocks noGrp="1" noChangeArrowheads="1"/>
          </p:cNvSpPr>
          <p:nvPr>
            <p:ph type="ctrTitle"/>
          </p:nvPr>
        </p:nvSpPr>
        <p:spPr>
          <a:noFill/>
          <a:ln/>
        </p:spPr>
        <p:txBody>
          <a:bodyPr anchor="b"/>
          <a:lstStyle/>
          <a:p>
            <a:pPr indent="341313" algn="ctr"/>
            <a:r>
              <a:rPr lang="zh-TW" altLang="en-US" sz="5400" b="1" dirty="0">
                <a:solidFill>
                  <a:schemeClr val="tx1"/>
                </a:solidFill>
                <a:ea typeface="全真中圓體" pitchFamily="49" charset="-120"/>
              </a:rPr>
              <a:t>甄選入學與考試分發的</a:t>
            </a:r>
            <a:r>
              <a:rPr lang="zh-TW" altLang="en-US" sz="5400" b="1" dirty="0" smtClean="0">
                <a:solidFill>
                  <a:schemeClr val="tx1"/>
                </a:solidFill>
                <a:ea typeface="全真中圓體" pitchFamily="49" charset="-120"/>
              </a:rPr>
              <a:t>選擇與準備</a:t>
            </a:r>
            <a:endParaRPr lang="zh-TW" altLang="en-US" sz="5400" b="1" dirty="0">
              <a:solidFill>
                <a:schemeClr val="tx1"/>
              </a:solidFill>
              <a:ea typeface="全真中圓體" pitchFamily="49"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Grp="1" noChangeArrowheads="1"/>
          </p:cNvSpPr>
          <p:nvPr>
            <p:ph type="title"/>
          </p:nvPr>
        </p:nvSpPr>
        <p:spPr bwMode="auto">
          <a:xfrm>
            <a:off x="467544" y="620688"/>
            <a:ext cx="7467600" cy="646331"/>
          </a:xfrm>
          <a:prstGeom prst="rect">
            <a:avLst/>
          </a:prstGeom>
          <a:noFill/>
          <a:ln w="9525">
            <a:noFill/>
            <a:miter lim="800000"/>
            <a:headEnd type="none" w="sm" len="sm"/>
            <a:tailEnd type="none" w="sm" len="sm"/>
          </a:ln>
          <a:effectLst/>
        </p:spPr>
        <p:txBody>
          <a:bodyPr>
            <a:spAutoFit/>
          </a:bodyPr>
          <a:lstStyle/>
          <a:p>
            <a:pPr indent="341313" algn="ctr"/>
            <a:r>
              <a:rPr lang="en-US" altLang="zh-TW" sz="3600" b="1" dirty="0" smtClean="0">
                <a:solidFill>
                  <a:schemeClr val="tx1"/>
                </a:solidFill>
                <a:latin typeface="微軟正黑體" pitchFamily="34" charset="-120"/>
                <a:ea typeface="微軟正黑體" pitchFamily="34" charset="-120"/>
              </a:rPr>
              <a:t>98</a:t>
            </a:r>
            <a:r>
              <a:rPr lang="zh-TW" altLang="en-US" sz="3600" b="1" dirty="0" smtClean="0">
                <a:solidFill>
                  <a:schemeClr val="tx1"/>
                </a:solidFill>
                <a:latin typeface="微軟正黑體" pitchFamily="34" charset="-120"/>
                <a:ea typeface="微軟正黑體" pitchFamily="34" charset="-120"/>
              </a:rPr>
              <a:t>學年</a:t>
            </a:r>
            <a:r>
              <a:rPr lang="zh-TW" altLang="en-US" sz="3600" b="1" dirty="0">
                <a:solidFill>
                  <a:schemeClr val="tx1"/>
                </a:solidFill>
                <a:latin typeface="微軟正黑體" pitchFamily="34" charset="-120"/>
                <a:ea typeface="微軟正黑體" pitchFamily="34" charset="-120"/>
              </a:rPr>
              <a:t>度大學各入學</a:t>
            </a:r>
            <a:r>
              <a:rPr lang="zh-TW" altLang="en-US" sz="3600" b="1" dirty="0" smtClean="0">
                <a:solidFill>
                  <a:schemeClr val="tx1"/>
                </a:solidFill>
                <a:latin typeface="微軟正黑體" pitchFamily="34" charset="-120"/>
                <a:ea typeface="微軟正黑體" pitchFamily="34" charset="-120"/>
              </a:rPr>
              <a:t>管道統計表</a:t>
            </a:r>
            <a:endParaRPr lang="en-US" altLang="zh-TW" sz="1600" b="1" dirty="0">
              <a:solidFill>
                <a:schemeClr val="tx1"/>
              </a:solidFill>
              <a:latin typeface="微軟正黑體" pitchFamily="34" charset="-120"/>
              <a:ea typeface="微軟正黑體" pitchFamily="34" charset="-120"/>
            </a:endParaRPr>
          </a:p>
        </p:txBody>
      </p:sp>
      <p:graphicFrame>
        <p:nvGraphicFramePr>
          <p:cNvPr id="15" name="Group 225"/>
          <p:cNvGraphicFramePr>
            <a:graphicFrameLocks noGrp="1"/>
          </p:cNvGraphicFramePr>
          <p:nvPr/>
        </p:nvGraphicFramePr>
        <p:xfrm>
          <a:off x="611560" y="1988840"/>
          <a:ext cx="7561263" cy="4464198"/>
        </p:xfrm>
        <a:graphic>
          <a:graphicData uri="http://schemas.openxmlformats.org/drawingml/2006/table">
            <a:tbl>
              <a:tblPr/>
              <a:tblGrid>
                <a:gridCol w="1844708"/>
                <a:gridCol w="1844708"/>
                <a:gridCol w="1937124"/>
                <a:gridCol w="1934723"/>
              </a:tblGrid>
              <a:tr h="82875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學校推薦</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個人申請</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rPr>
                        <a:t>考試分發</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74481">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核定招生</a:t>
                      </a:r>
                      <a:endParaRPr kumimoji="1" lang="en-US" altLang="zh-TW" sz="24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名額及比例</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10945</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9.4%</a:t>
                      </a:r>
                      <a:endPar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25467</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21.9%</a:t>
                      </a:r>
                      <a:endPar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71757</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61.7%</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05394">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defRPr/>
                      </a:pP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報名人數</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83786</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73092</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78687</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355564">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defRPr/>
                      </a:pP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實際錄取</a:t>
                      </a:r>
                      <a:endParaRPr kumimoji="1" lang="en-US" altLang="zh-TW" sz="24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defRPr/>
                      </a:pP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名額</a:t>
                      </a:r>
                      <a:r>
                        <a:rPr kumimoji="1" lang="en-US" altLang="zh-TW" sz="2400" b="1" i="0" u="none" strike="noStrike" cap="none" normalizeH="0" baseline="0" dirty="0" smtClean="0">
                          <a:ln>
                            <a:noFill/>
                          </a:ln>
                          <a:solidFill>
                            <a:schemeClr val="tx1"/>
                          </a:solidFill>
                          <a:effectLst/>
                          <a:latin typeface="微軟正黑體" pitchFamily="34" charset="-120"/>
                          <a:ea typeface="微軟正黑體" pitchFamily="34" charset="-120"/>
                        </a:rPr>
                        <a:t>/</a:t>
                      </a:r>
                      <a:r>
                        <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rPr>
                        <a:t>錄取率</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8883</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rgbClr val="FF0000"/>
                          </a:solidFill>
                          <a:effectLst/>
                          <a:latin typeface="微軟正黑體" pitchFamily="34" charset="-120"/>
                          <a:ea typeface="微軟正黑體" pitchFamily="34" charset="-120"/>
                        </a:rPr>
                        <a:t>10.6%</a:t>
                      </a:r>
                      <a:endParaRPr kumimoji="1" lang="zh-TW" altLang="en-US" sz="3200" b="1" i="0" u="none" strike="noStrike" cap="none" normalizeH="0" baseline="0" dirty="0" smtClean="0">
                        <a:ln>
                          <a:noFill/>
                        </a:ln>
                        <a:solidFill>
                          <a:srgbClr val="FF0000"/>
                        </a:solidFill>
                        <a:effectLst/>
                        <a:latin typeface="微軟正黑體" pitchFamily="34" charset="-120"/>
                        <a:ea typeface="微軟正黑體" pitchFamily="34" charset="-12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19161</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rgbClr val="FF0000"/>
                          </a:solidFill>
                          <a:effectLst/>
                          <a:latin typeface="微軟正黑體" pitchFamily="34" charset="-120"/>
                          <a:ea typeface="微軟正黑體" pitchFamily="34" charset="-120"/>
                        </a:rPr>
                        <a:t>26.21%</a:t>
                      </a:r>
                      <a:endParaRPr kumimoji="1" lang="zh-TW" altLang="en-US" sz="3200" b="1" i="0" u="none" strike="noStrike" cap="none" normalizeH="0" baseline="0" dirty="0" smtClean="0">
                        <a:ln>
                          <a:noFill/>
                        </a:ln>
                        <a:solidFill>
                          <a:srgbClr val="FF0000"/>
                        </a:solidFill>
                        <a:effectLst/>
                        <a:latin typeface="微軟正黑體" pitchFamily="34" charset="-120"/>
                        <a:ea typeface="微軟正黑體" pitchFamily="34" charset="-120"/>
                      </a:endParaRP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rPr>
                        <a:t>76434</a:t>
                      </a:r>
                      <a:r>
                        <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i="0" u="none" strike="noStrike" cap="none" normalizeH="0" baseline="0" dirty="0" smtClean="0">
                          <a:ln>
                            <a:noFill/>
                          </a:ln>
                          <a:solidFill>
                            <a:srgbClr val="FF0000"/>
                          </a:solidFill>
                          <a:effectLst/>
                          <a:latin typeface="微軟正黑體" pitchFamily="34" charset="-120"/>
                          <a:ea typeface="微軟正黑體" pitchFamily="34" charset="-120"/>
                        </a:rPr>
                        <a:t>97.14%</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17" name="群組 16"/>
          <p:cNvGrpSpPr/>
          <p:nvPr/>
        </p:nvGrpSpPr>
        <p:grpSpPr>
          <a:xfrm>
            <a:off x="395536" y="1124744"/>
            <a:ext cx="7848872" cy="1800200"/>
            <a:chOff x="395536" y="1124744"/>
            <a:chExt cx="7848872" cy="1800200"/>
          </a:xfrm>
        </p:grpSpPr>
        <p:grpSp>
          <p:nvGrpSpPr>
            <p:cNvPr id="18" name="群組 9"/>
            <p:cNvGrpSpPr/>
            <p:nvPr/>
          </p:nvGrpSpPr>
          <p:grpSpPr>
            <a:xfrm>
              <a:off x="395536" y="1124744"/>
              <a:ext cx="7848872" cy="1224136"/>
              <a:chOff x="395536" y="1268760"/>
              <a:chExt cx="7848872" cy="1224136"/>
            </a:xfrm>
          </p:grpSpPr>
          <p:sp>
            <p:nvSpPr>
              <p:cNvPr id="20" name="矩形 19"/>
              <p:cNvSpPr/>
              <p:nvPr/>
            </p:nvSpPr>
            <p:spPr>
              <a:xfrm>
                <a:off x="2411760" y="1268760"/>
                <a:ext cx="1872208" cy="122413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smtClean="0">
                    <a:solidFill>
                      <a:schemeClr val="tx1"/>
                    </a:solidFill>
                    <a:latin typeface="微軟正黑體" pitchFamily="34" charset="-120"/>
                    <a:ea typeface="微軟正黑體" pitchFamily="34" charset="-120"/>
                  </a:rPr>
                  <a:t>12985</a:t>
                </a:r>
                <a:r>
                  <a:rPr lang="zh-TW" altLang="en-US" sz="3200" b="1" dirty="0" smtClean="0">
                    <a:solidFill>
                      <a:schemeClr val="tx1"/>
                    </a:solidFill>
                    <a:latin typeface="微軟正黑體" pitchFamily="34" charset="-120"/>
                    <a:ea typeface="微軟正黑體" pitchFamily="34" charset="-120"/>
                  </a:rPr>
                  <a:t>人</a:t>
                </a:r>
                <a:endParaRPr lang="en-US" altLang="zh-TW" sz="3200" b="1" dirty="0" smtClean="0">
                  <a:solidFill>
                    <a:schemeClr val="tx1"/>
                  </a:solidFill>
                  <a:latin typeface="微軟正黑體" pitchFamily="34" charset="-120"/>
                  <a:ea typeface="微軟正黑體" pitchFamily="34" charset="-120"/>
                </a:endParaRPr>
              </a:p>
              <a:p>
                <a:pPr algn="ctr"/>
                <a:r>
                  <a:rPr lang="en-US" altLang="zh-TW" sz="3200" b="1" dirty="0" smtClean="0">
                    <a:solidFill>
                      <a:schemeClr val="tx1"/>
                    </a:solidFill>
                    <a:latin typeface="微軟正黑體" pitchFamily="34" charset="-120"/>
                    <a:ea typeface="微軟正黑體" pitchFamily="34" charset="-120"/>
                  </a:rPr>
                  <a:t>11.2%</a:t>
                </a:r>
                <a:endParaRPr lang="zh-TW" altLang="en-US" sz="3200" b="1" dirty="0">
                  <a:solidFill>
                    <a:schemeClr val="tx1"/>
                  </a:solidFill>
                  <a:latin typeface="微軟正黑體" pitchFamily="34" charset="-120"/>
                  <a:ea typeface="微軟正黑體" pitchFamily="34" charset="-120"/>
                </a:endParaRPr>
              </a:p>
            </p:txBody>
          </p:sp>
          <p:sp>
            <p:nvSpPr>
              <p:cNvPr id="21" name="矩形 20"/>
              <p:cNvSpPr/>
              <p:nvPr/>
            </p:nvSpPr>
            <p:spPr>
              <a:xfrm>
                <a:off x="4355976" y="1268760"/>
                <a:ext cx="1872208" cy="1224136"/>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zh-TW" sz="3200" b="1" dirty="0" smtClean="0">
                    <a:solidFill>
                      <a:schemeClr val="tx1"/>
                    </a:solidFill>
                    <a:latin typeface="微軟正黑體" pitchFamily="34" charset="-120"/>
                    <a:ea typeface="微軟正黑體" pitchFamily="34" charset="-120"/>
                  </a:rPr>
                  <a:t>31318</a:t>
                </a:r>
                <a:r>
                  <a:rPr lang="zh-TW" altLang="en-US" sz="3200" b="1" dirty="0" smtClean="0">
                    <a:solidFill>
                      <a:schemeClr val="tx1"/>
                    </a:solidFill>
                    <a:latin typeface="微軟正黑體" pitchFamily="34" charset="-120"/>
                    <a:ea typeface="微軟正黑體" pitchFamily="34" charset="-120"/>
                  </a:rPr>
                  <a:t>人</a:t>
                </a:r>
                <a:endParaRPr lang="en-US" altLang="zh-TW" sz="3200" b="1" dirty="0" smtClean="0">
                  <a:solidFill>
                    <a:schemeClr val="tx1"/>
                  </a:solidFill>
                  <a:latin typeface="微軟正黑體" pitchFamily="34" charset="-120"/>
                  <a:ea typeface="微軟正黑體" pitchFamily="34" charset="-120"/>
                </a:endParaRPr>
              </a:p>
              <a:p>
                <a:pPr algn="ctr"/>
                <a:r>
                  <a:rPr lang="en-US" altLang="zh-TW" sz="3200" b="1" dirty="0" smtClean="0">
                    <a:solidFill>
                      <a:schemeClr val="tx1"/>
                    </a:solidFill>
                    <a:latin typeface="微軟正黑體" pitchFamily="34" charset="-120"/>
                    <a:ea typeface="微軟正黑體" pitchFamily="34" charset="-120"/>
                  </a:rPr>
                  <a:t>27.0%</a:t>
                </a:r>
                <a:endParaRPr lang="zh-TW" altLang="en-US" sz="3200" b="1" dirty="0">
                  <a:solidFill>
                    <a:schemeClr val="tx1"/>
                  </a:solidFill>
                  <a:latin typeface="微軟正黑體" pitchFamily="34" charset="-120"/>
                  <a:ea typeface="微軟正黑體" pitchFamily="34" charset="-120"/>
                </a:endParaRPr>
              </a:p>
            </p:txBody>
          </p:sp>
          <p:sp>
            <p:nvSpPr>
              <p:cNvPr id="22" name="矩形 21"/>
              <p:cNvSpPr/>
              <p:nvPr/>
            </p:nvSpPr>
            <p:spPr>
              <a:xfrm>
                <a:off x="6300192" y="1268760"/>
                <a:ext cx="1944216" cy="1224136"/>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TW" sz="3200" b="1" dirty="0" smtClean="0">
                    <a:solidFill>
                      <a:schemeClr val="tx1"/>
                    </a:solidFill>
                    <a:latin typeface="微軟正黑體" pitchFamily="34" charset="-120"/>
                    <a:ea typeface="微軟正黑體" pitchFamily="34" charset="-120"/>
                  </a:rPr>
                  <a:t>59831</a:t>
                </a:r>
                <a:r>
                  <a:rPr lang="zh-TW" altLang="en-US" sz="3200" b="1" dirty="0" smtClean="0">
                    <a:solidFill>
                      <a:schemeClr val="tx1"/>
                    </a:solidFill>
                    <a:latin typeface="微軟正黑體" pitchFamily="34" charset="-120"/>
                    <a:ea typeface="微軟正黑體" pitchFamily="34" charset="-120"/>
                  </a:rPr>
                  <a:t>人</a:t>
                </a:r>
                <a:endParaRPr lang="en-US" altLang="zh-TW" sz="3200" b="1" dirty="0" smtClean="0">
                  <a:solidFill>
                    <a:schemeClr val="tx1"/>
                  </a:solidFill>
                  <a:latin typeface="微軟正黑體" pitchFamily="34" charset="-120"/>
                  <a:ea typeface="微軟正黑體" pitchFamily="34" charset="-120"/>
                </a:endParaRPr>
              </a:p>
              <a:p>
                <a:pPr algn="ctr"/>
                <a:r>
                  <a:rPr lang="en-US" altLang="zh-TW" sz="3200" b="1" dirty="0" smtClean="0">
                    <a:solidFill>
                      <a:schemeClr val="tx1"/>
                    </a:solidFill>
                    <a:latin typeface="微軟正黑體" pitchFamily="34" charset="-120"/>
                    <a:ea typeface="微軟正黑體" pitchFamily="34" charset="-120"/>
                  </a:rPr>
                  <a:t>51.7%</a:t>
                </a:r>
                <a:endParaRPr lang="zh-TW" altLang="en-US" sz="3200" b="1" dirty="0">
                  <a:solidFill>
                    <a:schemeClr val="tx1"/>
                  </a:solidFill>
                  <a:latin typeface="微軟正黑體" pitchFamily="34" charset="-120"/>
                  <a:ea typeface="微軟正黑體" pitchFamily="34" charset="-120"/>
                </a:endParaRPr>
              </a:p>
            </p:txBody>
          </p:sp>
          <p:sp>
            <p:nvSpPr>
              <p:cNvPr id="23" name="矩形 22"/>
              <p:cNvSpPr/>
              <p:nvPr/>
            </p:nvSpPr>
            <p:spPr>
              <a:xfrm>
                <a:off x="395536" y="1268760"/>
                <a:ext cx="1944216" cy="1224136"/>
              </a:xfrm>
              <a:prstGeom prst="rect">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3200" b="1" dirty="0" smtClean="0">
                    <a:solidFill>
                      <a:schemeClr val="tx1"/>
                    </a:solidFill>
                    <a:latin typeface="微軟正黑體" pitchFamily="34" charset="-120"/>
                    <a:ea typeface="微軟正黑體" pitchFamily="34" charset="-120"/>
                  </a:rPr>
                  <a:t>99</a:t>
                </a:r>
                <a:r>
                  <a:rPr lang="zh-TW" altLang="en-US" sz="3200" b="1" dirty="0" smtClean="0">
                    <a:solidFill>
                      <a:schemeClr val="tx1"/>
                    </a:solidFill>
                    <a:latin typeface="微軟正黑體" pitchFamily="34" charset="-120"/>
                    <a:ea typeface="微軟正黑體" pitchFamily="34" charset="-120"/>
                  </a:rPr>
                  <a:t>學年度</a:t>
                </a:r>
                <a:endParaRPr lang="zh-TW" altLang="en-US" sz="3200" b="1" dirty="0">
                  <a:solidFill>
                    <a:schemeClr val="tx1"/>
                  </a:solidFill>
                  <a:latin typeface="微軟正黑體" pitchFamily="34" charset="-120"/>
                  <a:ea typeface="微軟正黑體" pitchFamily="34" charset="-120"/>
                </a:endParaRPr>
              </a:p>
            </p:txBody>
          </p:sp>
        </p:grpSp>
        <p:cxnSp>
          <p:nvCxnSpPr>
            <p:cNvPr id="19" name="肘形接點 18"/>
            <p:cNvCxnSpPr/>
            <p:nvPr/>
          </p:nvCxnSpPr>
          <p:spPr>
            <a:xfrm rot="5400000" flipH="1" flipV="1">
              <a:off x="1511660" y="2312876"/>
              <a:ext cx="648072" cy="576064"/>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467544" y="620688"/>
            <a:ext cx="7467600" cy="646331"/>
          </a:xfrm>
          <a:prstGeom prst="rect">
            <a:avLst/>
          </a:prstGeom>
          <a:noFill/>
          <a:ln w="9525">
            <a:noFill/>
            <a:miter lim="800000"/>
            <a:headEnd type="none" w="sm" len="sm"/>
            <a:tailEnd type="none" w="sm" len="sm"/>
          </a:ln>
          <a:effectLst/>
        </p:spPr>
        <p:txBody>
          <a:bodyPr vert="horz" anchor="b">
            <a:spAutoFit/>
          </a:bodyPr>
          <a:lstStyle/>
          <a:p>
            <a:pPr marL="0" marR="0" lvl="0" indent="341313" algn="ctr" defTabSz="914400" rtl="0" eaLnBrk="1" fontAlgn="auto" latinLnBrk="0" hangingPunct="1">
              <a:lnSpc>
                <a:spcPct val="100000"/>
              </a:lnSpc>
              <a:spcBef>
                <a:spcPct val="0"/>
              </a:spcBef>
              <a:spcAft>
                <a:spcPts val="0"/>
              </a:spcAft>
              <a:buClrTx/>
              <a:buSzTx/>
              <a:buFontTx/>
              <a:buNone/>
              <a:tabLst/>
              <a:defRPr/>
            </a:pPr>
            <a:r>
              <a:rPr kumimoji="0" lang="en-US" altLang="zh-TW" sz="36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100</a:t>
            </a:r>
            <a:r>
              <a:rPr kumimoji="0" lang="zh-TW" altLang="en-US" sz="36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rPr>
              <a:t>學年度大學各入學管道統計表</a:t>
            </a:r>
            <a:endParaRPr kumimoji="0" lang="en-US" altLang="zh-TW" sz="3600" b="1" i="0" u="none" strike="noStrike" kern="1200" cap="small" spc="0" normalizeH="0" baseline="0" noProof="0" dirty="0" smtClean="0">
              <a:ln>
                <a:noFill/>
              </a:ln>
              <a:solidFill>
                <a:schemeClr val="tx1"/>
              </a:solidFill>
              <a:effectLst/>
              <a:uLnTx/>
              <a:uFillTx/>
              <a:latin typeface="微軟正黑體" pitchFamily="34" charset="-120"/>
              <a:ea typeface="微軟正黑體" pitchFamily="34" charset="-120"/>
              <a:cs typeface="+mj-cs"/>
            </a:endParaRPr>
          </a:p>
        </p:txBody>
      </p:sp>
      <p:graphicFrame>
        <p:nvGraphicFramePr>
          <p:cNvPr id="5" name="Group 225"/>
          <p:cNvGraphicFramePr>
            <a:graphicFrameLocks noGrp="1"/>
          </p:cNvGraphicFramePr>
          <p:nvPr/>
        </p:nvGraphicFramePr>
        <p:xfrm>
          <a:off x="611560" y="2492896"/>
          <a:ext cx="7561263" cy="2003240"/>
        </p:xfrm>
        <a:graphic>
          <a:graphicData uri="http://schemas.openxmlformats.org/drawingml/2006/table">
            <a:tbl>
              <a:tblPr>
                <a:tableStyleId>{74C1A8A3-306A-4EB7-A6B1-4F7E0EB9C5D6}</a:tableStyleId>
              </a:tblPr>
              <a:tblGrid>
                <a:gridCol w="1844708"/>
                <a:gridCol w="1844708"/>
                <a:gridCol w="1937124"/>
                <a:gridCol w="1934723"/>
              </a:tblGrid>
              <a:tr h="82875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u="none" strike="noStrike" cap="none" normalizeH="0" baseline="0" dirty="0" smtClean="0">
                          <a:ln>
                            <a:noFill/>
                          </a:ln>
                          <a:effectLst/>
                          <a:latin typeface="微軟正黑體" pitchFamily="34" charset="-120"/>
                          <a:ea typeface="微軟正黑體" pitchFamily="34" charset="-120"/>
                        </a:rPr>
                        <a:t>繁星推薦</a:t>
                      </a: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u="none" strike="noStrike" cap="none" normalizeH="0" baseline="0" dirty="0" smtClean="0">
                          <a:ln>
                            <a:noFill/>
                          </a:ln>
                          <a:effectLst/>
                          <a:latin typeface="微軟正黑體" pitchFamily="34" charset="-120"/>
                          <a:ea typeface="微軟正黑體" pitchFamily="34" charset="-120"/>
                        </a:rPr>
                        <a:t>個人申請</a:t>
                      </a: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800" b="1" u="none" strike="noStrike" cap="none" normalizeH="0" baseline="0" dirty="0" smtClean="0">
                          <a:ln>
                            <a:noFill/>
                          </a:ln>
                          <a:effectLst/>
                          <a:latin typeface="微軟正黑體" pitchFamily="34" charset="-120"/>
                          <a:ea typeface="微軟正黑體" pitchFamily="34" charset="-120"/>
                        </a:rPr>
                        <a:t>考試分發</a:t>
                      </a:r>
                      <a:endParaRPr kumimoji="1" lang="zh-TW" altLang="en-US" sz="28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r>
              <a:tr h="1174481">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400" b="1" u="none" strike="noStrike" cap="none" normalizeH="0" baseline="0" dirty="0" smtClean="0">
                          <a:ln>
                            <a:noFill/>
                          </a:ln>
                          <a:effectLst/>
                          <a:latin typeface="微軟正黑體" pitchFamily="34" charset="-120"/>
                          <a:ea typeface="微軟正黑體" pitchFamily="34" charset="-120"/>
                        </a:rPr>
                        <a:t>核定招生</a:t>
                      </a:r>
                      <a:endParaRPr kumimoji="1" lang="en-US" altLang="zh-TW" sz="2400" b="1" u="none" strike="noStrike" cap="none" normalizeH="0" baseline="0" dirty="0" smtClean="0">
                        <a:ln>
                          <a:noFill/>
                        </a:ln>
                        <a:effectLst/>
                        <a:latin typeface="微軟正黑體" pitchFamily="34" charset="-120"/>
                        <a:ea typeface="微軟正黑體" pitchFamily="34" charset="-120"/>
                      </a:endParaRPr>
                    </a:p>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2400" b="1" u="none" strike="noStrike" cap="none" normalizeH="0" baseline="0" dirty="0" smtClean="0">
                          <a:ln>
                            <a:noFill/>
                          </a:ln>
                          <a:effectLst/>
                          <a:latin typeface="微軟正黑體" pitchFamily="34" charset="-120"/>
                          <a:ea typeface="微軟正黑體" pitchFamily="34" charset="-120"/>
                        </a:rPr>
                        <a:t>名額及比例</a:t>
                      </a:r>
                      <a:endParaRPr kumimoji="1" lang="zh-TW" altLang="en-US" sz="24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u="none" strike="noStrike" cap="none" normalizeH="0" baseline="0" dirty="0" smtClean="0">
                          <a:ln>
                            <a:noFill/>
                          </a:ln>
                          <a:effectLst/>
                          <a:latin typeface="微軟正黑體" pitchFamily="34" charset="-120"/>
                          <a:ea typeface="微軟正黑體" pitchFamily="34" charset="-120"/>
                        </a:rPr>
                        <a:t>8000</a:t>
                      </a:r>
                      <a:r>
                        <a:rPr kumimoji="1" lang="zh-TW" altLang="en-US" sz="3200" b="1" u="none" strike="noStrike" cap="none" normalizeH="0" baseline="0" dirty="0" smtClean="0">
                          <a:ln>
                            <a:noFill/>
                          </a:ln>
                          <a:effectLst/>
                          <a:latin typeface="微軟正黑體" pitchFamily="34" charset="-120"/>
                          <a:ea typeface="微軟正黑體" pitchFamily="34" charset="-120"/>
                        </a:rPr>
                        <a:t>人</a:t>
                      </a:r>
                      <a:endPar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zh-TW" sz="3200" b="1" u="none" strike="noStrike" cap="none" normalizeH="0" baseline="0" dirty="0" smtClean="0">
                          <a:ln>
                            <a:noFill/>
                          </a:ln>
                          <a:effectLst/>
                          <a:latin typeface="微軟正黑體" pitchFamily="34" charset="-120"/>
                          <a:ea typeface="微軟正黑體" pitchFamily="34" charset="-120"/>
                        </a:rPr>
                        <a:t>38000</a:t>
                      </a:r>
                      <a:r>
                        <a:rPr kumimoji="1" lang="zh-TW" altLang="en-US" sz="3200" b="1" u="none" strike="noStrike" cap="none" normalizeH="0" baseline="0" dirty="0" smtClean="0">
                          <a:ln>
                            <a:noFill/>
                          </a:ln>
                          <a:effectLst/>
                          <a:latin typeface="微軟正黑體" pitchFamily="34" charset="-120"/>
                          <a:ea typeface="微軟正黑體" pitchFamily="34" charset="-120"/>
                        </a:rPr>
                        <a:t>人</a:t>
                      </a:r>
                      <a:endParaRPr kumimoji="1" lang="zh-TW" altLang="en-US"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zh-TW" altLang="en-US" sz="3200" b="1" u="none" strike="noStrike" cap="none" normalizeH="0" baseline="0" dirty="0" smtClean="0">
                          <a:ln>
                            <a:noFill/>
                          </a:ln>
                          <a:effectLst/>
                          <a:latin typeface="微軟正黑體" pitchFamily="34" charset="-120"/>
                          <a:ea typeface="微軟正黑體" pitchFamily="34" charset="-120"/>
                        </a:rPr>
                        <a:t>？人</a:t>
                      </a:r>
                      <a:endParaRPr kumimoji="1" lang="en-US" altLang="zh-TW" sz="3200" b="1" i="0" u="none" strike="noStrike" cap="none" normalizeH="0" baseline="0" dirty="0" smtClean="0">
                        <a:ln>
                          <a:noFill/>
                        </a:ln>
                        <a:solidFill>
                          <a:schemeClr val="tx1"/>
                        </a:solidFill>
                        <a:effectLst/>
                        <a:latin typeface="微軟正黑體" pitchFamily="34" charset="-120"/>
                        <a:ea typeface="微軟正黑體" pitchFamily="34" charset="-120"/>
                      </a:endParaRPr>
                    </a:p>
                  </a:txBody>
                  <a:tcPr anchor="ctr" anchorCtr="1" horzOverflow="overflow"/>
                </a:tc>
              </a:tr>
            </a:tbl>
          </a:graphicData>
        </a:graphic>
      </p:graphicFrame>
      <p:sp>
        <p:nvSpPr>
          <p:cNvPr id="13" name="矩形 12"/>
          <p:cNvSpPr/>
          <p:nvPr/>
        </p:nvSpPr>
        <p:spPr>
          <a:xfrm>
            <a:off x="3347864" y="1484784"/>
            <a:ext cx="2160240" cy="646331"/>
          </a:xfrm>
          <a:prstGeom prst="rect">
            <a:avLst/>
          </a:prstGeom>
        </p:spPr>
        <p:txBody>
          <a:bodyPr wrap="square">
            <a:spAutoFit/>
          </a:bodyPr>
          <a:lstStyle/>
          <a:p>
            <a:pPr lvl="0" indent="341313" algn="ctr" fontAlgn="auto">
              <a:spcAft>
                <a:spcPts val="0"/>
              </a:spcAft>
              <a:defRPr/>
            </a:pPr>
            <a:r>
              <a:rPr kumimoji="0" lang="zh-TW" altLang="en-US" sz="3600" b="1" cap="small" dirty="0" smtClean="0">
                <a:solidFill>
                  <a:srgbClr val="FF0000"/>
                </a:solidFill>
                <a:latin typeface="微軟正黑體" pitchFamily="34" charset="-120"/>
                <a:ea typeface="微軟正黑體" pitchFamily="34" charset="-120"/>
              </a:rPr>
              <a:t>預計</a:t>
            </a:r>
            <a:endParaRPr kumimoji="0" lang="en-US" altLang="zh-TW" sz="3600" b="1" cap="small" dirty="0">
              <a:solidFill>
                <a:srgbClr val="FF0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323528" y="620688"/>
            <a:ext cx="8460432" cy="4464495"/>
          </a:xfrm>
          <a:solidFill>
            <a:srgbClr val="FFFFFF"/>
          </a:solidFill>
          <a:ln w="28575">
            <a:solidFill>
              <a:schemeClr val="bg2">
                <a:lumMod val="50000"/>
              </a:schemeClr>
            </a:solidFill>
          </a:ln>
          <a:effectLst>
            <a:outerShdw blurRad="149987" dist="250190" dir="8460000" algn="ctr">
              <a:srgbClr val="000000">
                <a:alpha val="28000"/>
              </a:srgbClr>
            </a:outerShdw>
          </a:effectLst>
          <a:scene3d>
            <a:camera prst="perspectiveRelaxedModerately"/>
            <a:lightRig rig="contrasting" dir="t">
              <a:rot lat="0" lon="0" rev="1500000"/>
            </a:lightRig>
          </a:scene3d>
          <a:sp3d prstMaterial="metal">
            <a:bevelT w="88900" h="88900"/>
          </a:sp3d>
        </p:spPr>
        <p:txBody>
          <a:bodyPr>
            <a:normAutofit fontScale="90000"/>
          </a:bodyPr>
          <a:lstStyle/>
          <a:p>
            <a:pPr algn="ctr" eaLnBrk="1" hangingPunct="1">
              <a:spcBef>
                <a:spcPts val="600"/>
              </a:spcBef>
              <a:spcAft>
                <a:spcPts val="600"/>
              </a:spcAft>
              <a:defRPr/>
            </a:pPr>
            <a:r>
              <a:rPr lang="zh-TW" altLang="en-US" sz="7200" b="1" dirty="0" smtClean="0">
                <a:solidFill>
                  <a:srgbClr val="000000"/>
                </a:solidFill>
                <a:ea typeface="華康粗黑體" pitchFamily="49" charset="-120"/>
              </a:rPr>
              <a:t>大學入學的考試與招生</a:t>
            </a:r>
            <a:r>
              <a:rPr lang="en-US" altLang="zh-TW" sz="7200" dirty="0" smtClean="0">
                <a:solidFill>
                  <a:srgbClr val="000000"/>
                </a:solidFill>
                <a:ea typeface="華康粗黑體" pitchFamily="49" charset="-120"/>
              </a:rPr>
              <a:t/>
            </a:r>
            <a:br>
              <a:rPr lang="en-US" altLang="zh-TW" sz="7200" dirty="0" smtClean="0">
                <a:solidFill>
                  <a:srgbClr val="000000"/>
                </a:solidFill>
                <a:ea typeface="華康粗黑體" pitchFamily="49" charset="-120"/>
              </a:rPr>
            </a:br>
            <a:r>
              <a:rPr lang="en-US" altLang="zh-TW" sz="7200" dirty="0" smtClean="0">
                <a:solidFill>
                  <a:srgbClr val="000000"/>
                </a:solidFill>
                <a:ea typeface="華康粗黑體" pitchFamily="49" charset="-120"/>
              </a:rPr>
              <a:t>-</a:t>
            </a:r>
            <a:r>
              <a:rPr lang="zh-TW" altLang="en-US" sz="7200" b="1" dirty="0" smtClean="0">
                <a:solidFill>
                  <a:srgbClr val="C00000"/>
                </a:solidFill>
                <a:effectLst>
                  <a:outerShdw blurRad="38100" dist="38100" dir="2700000" algn="tl">
                    <a:srgbClr val="000000">
                      <a:alpha val="43137"/>
                    </a:srgbClr>
                  </a:outerShdw>
                </a:effectLst>
                <a:ea typeface="華康粗黑體" pitchFamily="49" charset="-120"/>
              </a:rPr>
              <a:t>考試篇</a:t>
            </a:r>
            <a:r>
              <a:rPr lang="en-US" altLang="zh-TW" sz="7200" dirty="0" smtClean="0">
                <a:solidFill>
                  <a:srgbClr val="000000"/>
                </a:solidFill>
                <a:ea typeface="華康粗黑體" pitchFamily="49" charset="-120"/>
              </a:rPr>
              <a:t/>
            </a:r>
            <a:br>
              <a:rPr lang="en-US" altLang="zh-TW" sz="7200" dirty="0" smtClean="0">
                <a:solidFill>
                  <a:srgbClr val="000000"/>
                </a:solidFill>
                <a:ea typeface="華康粗黑體" pitchFamily="49" charset="-120"/>
              </a:rPr>
            </a:br>
            <a:r>
              <a:rPr lang="zh-TW" altLang="en-US" sz="3600" b="1" dirty="0" smtClean="0">
                <a:solidFill>
                  <a:srgbClr val="000000"/>
                </a:solidFill>
                <a:latin typeface="微軟正黑體" pitchFamily="34" charset="-120"/>
                <a:ea typeface="微軟正黑體" pitchFamily="34" charset="-120"/>
              </a:rPr>
              <a:t>學科</a:t>
            </a:r>
            <a:r>
              <a:rPr lang="zh-TW" altLang="en-US" sz="3600" b="1" dirty="0">
                <a:solidFill>
                  <a:srgbClr val="000000"/>
                </a:solidFill>
                <a:latin typeface="微軟正黑體" pitchFamily="34" charset="-120"/>
                <a:ea typeface="微軟正黑體" pitchFamily="34" charset="-120"/>
              </a:rPr>
              <a:t>能力</a:t>
            </a:r>
            <a:r>
              <a:rPr lang="zh-TW" altLang="en-US" sz="3600" b="1" dirty="0" smtClean="0">
                <a:solidFill>
                  <a:srgbClr val="000000"/>
                </a:solidFill>
                <a:latin typeface="微軟正黑體" pitchFamily="34" charset="-120"/>
                <a:ea typeface="微軟正黑體" pitchFamily="34" charset="-120"/>
              </a:rPr>
              <a:t>測驗</a:t>
            </a:r>
            <a:r>
              <a:rPr lang="en-US" altLang="zh-TW" sz="3600" b="1" dirty="0" smtClean="0">
                <a:solidFill>
                  <a:srgbClr val="000000"/>
                </a:solidFill>
                <a:latin typeface="微軟正黑體" pitchFamily="34" charset="-120"/>
                <a:ea typeface="微軟正黑體" pitchFamily="34" charset="-120"/>
              </a:rPr>
              <a:t>—</a:t>
            </a:r>
            <a:r>
              <a:rPr lang="zh-TW" altLang="en-US" sz="3600" b="1" dirty="0" smtClean="0">
                <a:solidFill>
                  <a:srgbClr val="000000"/>
                </a:solidFill>
                <a:latin typeface="微軟正黑體" pitchFamily="34" charset="-120"/>
                <a:ea typeface="微軟正黑體" pitchFamily="34" charset="-120"/>
              </a:rPr>
              <a:t>高三寒假</a:t>
            </a:r>
            <a:r>
              <a:rPr lang="zh-TW" altLang="en-US" sz="3600" b="1" dirty="0">
                <a:solidFill>
                  <a:srgbClr val="000000"/>
                </a:solidFill>
                <a:latin typeface="微軟正黑體" pitchFamily="34" charset="-120"/>
                <a:ea typeface="微軟正黑體" pitchFamily="34" charset="-120"/>
              </a:rPr>
              <a:t/>
            </a:r>
            <a:br>
              <a:rPr lang="zh-TW" altLang="en-US" sz="3600" b="1" dirty="0">
                <a:solidFill>
                  <a:srgbClr val="000000"/>
                </a:solidFill>
                <a:latin typeface="微軟正黑體" pitchFamily="34" charset="-120"/>
                <a:ea typeface="微軟正黑體" pitchFamily="34" charset="-120"/>
              </a:rPr>
            </a:br>
            <a:r>
              <a:rPr lang="zh-TW" altLang="en-US" sz="3600" b="1" dirty="0">
                <a:solidFill>
                  <a:srgbClr val="000000"/>
                </a:solidFill>
                <a:latin typeface="微軟正黑體" pitchFamily="34" charset="-120"/>
                <a:ea typeface="微軟正黑體" pitchFamily="34" charset="-120"/>
              </a:rPr>
              <a:t>指定科目</a:t>
            </a:r>
            <a:r>
              <a:rPr lang="zh-TW" altLang="en-US" sz="3600" b="1" dirty="0" smtClean="0">
                <a:solidFill>
                  <a:srgbClr val="000000"/>
                </a:solidFill>
                <a:latin typeface="微軟正黑體" pitchFamily="34" charset="-120"/>
                <a:ea typeface="微軟正黑體" pitchFamily="34" charset="-120"/>
              </a:rPr>
              <a:t>考試</a:t>
            </a:r>
            <a:r>
              <a:rPr lang="en-US" altLang="zh-TW" sz="3600" b="1" dirty="0" smtClean="0">
                <a:solidFill>
                  <a:srgbClr val="000000"/>
                </a:solidFill>
                <a:latin typeface="微軟正黑體" pitchFamily="34" charset="-120"/>
                <a:ea typeface="微軟正黑體" pitchFamily="34" charset="-120"/>
              </a:rPr>
              <a:t>—</a:t>
            </a:r>
            <a:r>
              <a:rPr lang="zh-TW" altLang="en-US" sz="3600" b="1" dirty="0" smtClean="0">
                <a:solidFill>
                  <a:srgbClr val="000000"/>
                </a:solidFill>
                <a:latin typeface="微軟正黑體" pitchFamily="34" charset="-120"/>
                <a:ea typeface="微軟正黑體" pitchFamily="34" charset="-120"/>
              </a:rPr>
              <a:t>高三七月</a:t>
            </a:r>
          </a:p>
        </p:txBody>
      </p:sp>
      <p:sp>
        <p:nvSpPr>
          <p:cNvPr id="10243" name="Text Box 4"/>
          <p:cNvSpPr txBox="1">
            <a:spLocks noChangeArrowheads="1"/>
          </p:cNvSpPr>
          <p:nvPr/>
        </p:nvSpPr>
        <p:spPr bwMode="auto">
          <a:xfrm>
            <a:off x="323850" y="1700213"/>
            <a:ext cx="8351838" cy="457200"/>
          </a:xfrm>
          <a:prstGeom prst="rect">
            <a:avLst/>
          </a:prstGeom>
          <a:noFill/>
          <a:ln w="9525">
            <a:noFill/>
            <a:miter lim="800000"/>
            <a:headEnd/>
            <a:tailEnd/>
          </a:ln>
        </p:spPr>
        <p:txBody>
          <a:bodyPr>
            <a:spAutoFit/>
          </a:bodyPr>
          <a:lstStyle/>
          <a:p>
            <a:pPr>
              <a:spcBef>
                <a:spcPct val="50000"/>
              </a:spcBef>
            </a:pPr>
            <a:endParaRPr lang="zh-TW" altLang="en-US"/>
          </a:p>
        </p:txBody>
      </p:sp>
      <p:sp>
        <p:nvSpPr>
          <p:cNvPr id="4" name="文字方塊 3"/>
          <p:cNvSpPr txBox="1"/>
          <p:nvPr/>
        </p:nvSpPr>
        <p:spPr>
          <a:xfrm>
            <a:off x="323528" y="5805265"/>
            <a:ext cx="8280920" cy="707886"/>
          </a:xfrm>
          <a:prstGeom prst="rect">
            <a:avLst/>
          </a:prstGeom>
          <a:noFill/>
        </p:spPr>
        <p:txBody>
          <a:bodyPr wrap="square" rtlCol="0">
            <a:spAutoFit/>
          </a:bodyPr>
          <a:lstStyle/>
          <a:p>
            <a:pPr algn="ctr"/>
            <a:r>
              <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負責考試單位：大學入學考試中心 </a:t>
            </a:r>
            <a:r>
              <a:rPr kumimoji="0" lang="en-US" altLang="zh-TW"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http://www.ceec.edu.tw</a:t>
            </a:r>
            <a:endParaRPr lang="zh-TW" altLang="en-US" sz="20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endParaRPr lang="zh-TW" altLang="en-US" sz="2000"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580188" y="6313488"/>
            <a:ext cx="1905000" cy="457200"/>
          </a:xfrm>
        </p:spPr>
        <p:txBody>
          <a:bodyPr/>
          <a:lstStyle/>
          <a:p>
            <a:fld id="{22C6C594-6EB8-4633-8837-54DAF0657382}" type="slidenum">
              <a:rPr lang="en-US" altLang="zh-TW"/>
              <a:pPr/>
              <a:t>40</a:t>
            </a:fld>
            <a:endParaRPr lang="en-US" altLang="zh-TW" dirty="0"/>
          </a:p>
        </p:txBody>
      </p:sp>
      <p:sp>
        <p:nvSpPr>
          <p:cNvPr id="5" name="Rectangle 2"/>
          <p:cNvSpPr txBox="1">
            <a:spLocks noChangeArrowheads="1"/>
          </p:cNvSpPr>
          <p:nvPr/>
        </p:nvSpPr>
        <p:spPr>
          <a:xfrm>
            <a:off x="899592" y="1196752"/>
            <a:ext cx="7086600" cy="1736725"/>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哪一類學生</a:t>
            </a:r>
            <a:b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b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適合參加</a:t>
            </a:r>
            <a:r>
              <a:rPr kumimoji="0" lang="en-US" altLang="zh-TW"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a:t>
            </a: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繁星推薦</a:t>
            </a:r>
            <a:endParaRPr kumimoji="0" lang="zh-TW" altLang="en-US" sz="4000" b="1" i="0" u="none" strike="noStrike" kern="1200" cap="small" spc="0" normalizeH="0" baseline="0" noProof="0" dirty="0">
              <a:ln>
                <a:noFill/>
              </a:ln>
              <a:solidFill>
                <a:srgbClr val="0000FF"/>
              </a:solidFill>
              <a:effectLst/>
              <a:uLnTx/>
              <a:uFillTx/>
              <a:latin typeface="微軟正黑體" pitchFamily="34" charset="-120"/>
              <a:ea typeface="微軟正黑體" pitchFamily="34" charset="-120"/>
              <a:cs typeface="+mj-cs"/>
            </a:endParaRPr>
          </a:p>
        </p:txBody>
      </p:sp>
      <p:sp>
        <p:nvSpPr>
          <p:cNvPr id="6" name="Rectangle 5"/>
          <p:cNvSpPr>
            <a:spLocks noChangeArrowheads="1"/>
          </p:cNvSpPr>
          <p:nvPr/>
        </p:nvSpPr>
        <p:spPr bwMode="auto">
          <a:xfrm>
            <a:off x="683568" y="2924944"/>
            <a:ext cx="8064896" cy="3247043"/>
          </a:xfrm>
          <a:prstGeom prst="rect">
            <a:avLst/>
          </a:prstGeom>
          <a:noFill/>
          <a:ln w="9525">
            <a:noFill/>
            <a:miter lim="800000"/>
            <a:headEnd type="none" w="sm" len="sm"/>
            <a:tailEnd type="none" w="sm" len="sm"/>
          </a:ln>
          <a:effectLst/>
        </p:spPr>
        <p:txBody>
          <a:bodyPr wrap="square">
            <a:spAutoFit/>
          </a:bodyPr>
          <a:lstStyle/>
          <a:p>
            <a:pPr algn="l">
              <a:spcBef>
                <a:spcPts val="600"/>
              </a:spcBef>
            </a:pPr>
            <a:r>
              <a:rPr lang="zh-TW" altLang="en-US" sz="3000" b="1" dirty="0">
                <a:latin typeface="標楷體" pitchFamily="65" charset="-120"/>
                <a:ea typeface="標楷體" pitchFamily="65" charset="-120"/>
              </a:rPr>
              <a:t>一</a:t>
            </a:r>
            <a:r>
              <a:rPr lang="zh-TW" altLang="en-US" sz="3000" b="1" dirty="0" smtClean="0">
                <a:latin typeface="標楷體" pitchFamily="65" charset="-120"/>
                <a:ea typeface="標楷體" pitchFamily="65" charset="-120"/>
              </a:rPr>
              <a:t>、性向興趣明顯且對大學校系有明確認識者</a:t>
            </a:r>
            <a:endParaRPr lang="zh-TW" altLang="en-US" sz="3000" b="1" dirty="0">
              <a:latin typeface="標楷體" pitchFamily="65" charset="-120"/>
              <a:ea typeface="標楷體" pitchFamily="65" charset="-120"/>
            </a:endParaRPr>
          </a:p>
          <a:p>
            <a:pPr algn="l">
              <a:spcBef>
                <a:spcPts val="600"/>
              </a:spcBef>
            </a:pPr>
            <a:r>
              <a:rPr lang="zh-TW" altLang="en-US" sz="3000" b="1" dirty="0">
                <a:latin typeface="標楷體" pitchFamily="65" charset="-120"/>
                <a:ea typeface="標楷體" pitchFamily="65" charset="-120"/>
              </a:rPr>
              <a:t>二</a:t>
            </a:r>
            <a:r>
              <a:rPr lang="zh-TW" altLang="en-US" sz="3000" b="1" dirty="0" smtClean="0">
                <a:latin typeface="標楷體" pitchFamily="65" charset="-120"/>
                <a:ea typeface="標楷體" pitchFamily="65" charset="-120"/>
              </a:rPr>
              <a:t>、在校成績優良</a:t>
            </a:r>
            <a:endParaRPr lang="en-US" altLang="zh-TW" sz="3000" b="1" dirty="0" smtClean="0">
              <a:latin typeface="標楷體" pitchFamily="65" charset="-120"/>
              <a:ea typeface="標楷體" pitchFamily="65" charset="-120"/>
            </a:endParaRPr>
          </a:p>
          <a:p>
            <a:pPr algn="l">
              <a:spcBef>
                <a:spcPts val="600"/>
              </a:spcBef>
            </a:pPr>
            <a:r>
              <a:rPr lang="zh-TW" altLang="en-US" sz="3000" b="1" dirty="0" smtClean="0">
                <a:latin typeface="標楷體" pitchFamily="65" charset="-120"/>
                <a:ea typeface="標楷體" pitchFamily="65" charset="-120"/>
              </a:rPr>
              <a:t>三、對自己成績及未來校系落點有較準確的</a:t>
            </a:r>
            <a:endParaRPr lang="en-US" altLang="zh-TW" sz="3000" b="1" dirty="0" smtClean="0">
              <a:latin typeface="標楷體" pitchFamily="65" charset="-120"/>
              <a:ea typeface="標楷體" pitchFamily="65" charset="-120"/>
            </a:endParaRPr>
          </a:p>
          <a:p>
            <a:pPr algn="l">
              <a:spcBef>
                <a:spcPts val="600"/>
              </a:spcBef>
            </a:pPr>
            <a:r>
              <a:rPr lang="zh-TW" altLang="en-US" sz="3000" b="1" dirty="0" smtClean="0">
                <a:latin typeface="標楷體" pitchFamily="65" charset="-120"/>
                <a:ea typeface="標楷體" pitchFamily="65" charset="-120"/>
              </a:rPr>
              <a:t>    評估</a:t>
            </a:r>
            <a:endParaRPr lang="en-US" altLang="zh-TW" sz="3000" b="1" dirty="0" smtClean="0">
              <a:latin typeface="標楷體" pitchFamily="65" charset="-120"/>
              <a:ea typeface="標楷體" pitchFamily="65" charset="-120"/>
            </a:endParaRPr>
          </a:p>
          <a:p>
            <a:pPr algn="l">
              <a:spcBef>
                <a:spcPts val="600"/>
              </a:spcBef>
            </a:pPr>
            <a:r>
              <a:rPr lang="zh-TW" altLang="en-US" sz="3000" b="1" dirty="0" smtClean="0">
                <a:latin typeface="標楷體" pitchFamily="65" charset="-120"/>
                <a:ea typeface="標楷體" pitchFamily="65" charset="-120"/>
              </a:rPr>
              <a:t>四、要有破釜沉舟決心</a:t>
            </a:r>
            <a:r>
              <a:rPr lang="en-US" altLang="zh-TW" sz="3000" b="1" dirty="0" smtClean="0">
                <a:latin typeface="標楷體" pitchFamily="65" charset="-120"/>
                <a:ea typeface="標楷體" pitchFamily="65" charset="-120"/>
              </a:rPr>
              <a:t>—</a:t>
            </a:r>
            <a:r>
              <a:rPr lang="zh-TW" altLang="en-US" sz="3000" b="1" dirty="0" smtClean="0">
                <a:latin typeface="標楷體" pitchFamily="65" charset="-120"/>
                <a:ea typeface="標楷體" pitchFamily="65" charset="-120"/>
              </a:rPr>
              <a:t>錄取後如要放棄， </a:t>
            </a:r>
            <a:endParaRPr lang="en-US" altLang="zh-TW" sz="3000" b="1" dirty="0" smtClean="0">
              <a:latin typeface="標楷體" pitchFamily="65" charset="-120"/>
              <a:ea typeface="標楷體" pitchFamily="65" charset="-120"/>
            </a:endParaRPr>
          </a:p>
          <a:p>
            <a:pPr algn="l">
              <a:spcBef>
                <a:spcPts val="600"/>
              </a:spcBef>
            </a:pPr>
            <a:r>
              <a:rPr lang="zh-TW" altLang="en-US" sz="3000" b="1" dirty="0" smtClean="0">
                <a:latin typeface="標楷體" pitchFamily="65" charset="-120"/>
                <a:ea typeface="標楷體" pitchFamily="65" charset="-120"/>
              </a:rPr>
              <a:t>    只能參加七月考試分發</a:t>
            </a:r>
            <a:endParaRPr lang="zh-TW" altLang="en-US" sz="3000" b="1" dirty="0">
              <a:latin typeface="標楷體" pitchFamily="65" charset="-120"/>
              <a:ea typeface="標楷體" pitchFamily="65" charset="-120"/>
            </a:endParaRPr>
          </a:p>
        </p:txBody>
      </p:sp>
      <p:sp>
        <p:nvSpPr>
          <p:cNvPr id="7" name="雲朵形圖說文字 6"/>
          <p:cNvSpPr/>
          <p:nvPr/>
        </p:nvSpPr>
        <p:spPr>
          <a:xfrm>
            <a:off x="4427984" y="332656"/>
            <a:ext cx="4176464" cy="1656184"/>
          </a:xfrm>
          <a:prstGeom prst="cloudCallout">
            <a:avLst>
              <a:gd name="adj1" fmla="val -31519"/>
              <a:gd name="adj2" fmla="val 78932"/>
            </a:avLst>
          </a:prstGeom>
          <a:solidFill>
            <a:schemeClr val="accent6">
              <a:lumMod val="40000"/>
              <a:lumOff val="6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sz="3200" b="1" dirty="0" smtClean="0">
                <a:solidFill>
                  <a:schemeClr val="tx1"/>
                </a:solidFill>
                <a:latin typeface="微軟正黑體" pitchFamily="34" charset="-120"/>
                <a:ea typeface="微軟正黑體" pitchFamily="34" charset="-120"/>
              </a:rPr>
              <a:t>繁星不是公平的入學制度</a:t>
            </a:r>
            <a:endParaRPr lang="zh-TW" altLang="en-US" sz="3200" b="1" dirty="0">
              <a:solidFill>
                <a:schemeClr val="tx1"/>
              </a:solidFill>
              <a:latin typeface="微軟正黑體" pitchFamily="34" charset="-120"/>
              <a:ea typeface="微軟正黑體" pitchFamily="34" charset="-120"/>
            </a:endParaRPr>
          </a:p>
        </p:txBody>
      </p:sp>
      <p:sp>
        <p:nvSpPr>
          <p:cNvPr id="8" name="雲朵形圖說文字 7"/>
          <p:cNvSpPr/>
          <p:nvPr/>
        </p:nvSpPr>
        <p:spPr>
          <a:xfrm>
            <a:off x="971600" y="0"/>
            <a:ext cx="2880320" cy="1656184"/>
          </a:xfrm>
          <a:prstGeom prst="cloudCallout">
            <a:avLst>
              <a:gd name="adj1" fmla="val 43028"/>
              <a:gd name="adj2" fmla="val 68415"/>
            </a:avLst>
          </a:prstGeom>
          <a:solidFill>
            <a:schemeClr val="bg1">
              <a:lumMod val="95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TW" altLang="en-US" sz="3600" b="1" dirty="0" smtClean="0">
                <a:solidFill>
                  <a:srgbClr val="FF0000"/>
                </a:solidFill>
                <a:latin typeface="微軟正黑體" pitchFamily="34" charset="-120"/>
                <a:ea typeface="微軟正黑體" pitchFamily="34" charset="-120"/>
              </a:rPr>
              <a:t>繁星？煩心？</a:t>
            </a:r>
            <a:endParaRPr lang="zh-TW" altLang="en-US" sz="3600" b="1" dirty="0">
              <a:solidFill>
                <a:srgbClr val="FF0000"/>
              </a:solidFill>
              <a:latin typeface="微軟正黑體" pitchFamily="34" charset="-120"/>
              <a:ea typeface="微軟正黑體" pitchFamily="34"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580188" y="6313488"/>
            <a:ext cx="1905000" cy="457200"/>
          </a:xfrm>
        </p:spPr>
        <p:txBody>
          <a:bodyPr/>
          <a:lstStyle/>
          <a:p>
            <a:fld id="{22C6C594-6EB8-4633-8837-54DAF0657382}" type="slidenum">
              <a:rPr lang="en-US" altLang="zh-TW"/>
              <a:pPr/>
              <a:t>41</a:t>
            </a:fld>
            <a:endParaRPr lang="en-US" altLang="zh-TW" dirty="0"/>
          </a:p>
        </p:txBody>
      </p:sp>
      <p:sp>
        <p:nvSpPr>
          <p:cNvPr id="5" name="Rectangle 2"/>
          <p:cNvSpPr txBox="1">
            <a:spLocks noChangeArrowheads="1"/>
          </p:cNvSpPr>
          <p:nvPr/>
        </p:nvSpPr>
        <p:spPr>
          <a:xfrm>
            <a:off x="914400" y="990600"/>
            <a:ext cx="7086600" cy="1736725"/>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哪一類學生</a:t>
            </a:r>
            <a:b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b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適合參加</a:t>
            </a:r>
            <a:r>
              <a:rPr kumimoji="0" lang="en-US" altLang="zh-TW"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a:t>
            </a:r>
            <a:r>
              <a:rPr kumimoji="0" lang="zh-TW" altLang="en-US" sz="4000" b="1" i="0" u="none" strike="noStrike" kern="1200" cap="small" spc="0" normalizeH="0" baseline="0" noProof="0" dirty="0" smtClean="0">
                <a:ln>
                  <a:noFill/>
                </a:ln>
                <a:solidFill>
                  <a:srgbClr val="0000FF"/>
                </a:solidFill>
                <a:effectLst/>
                <a:uLnTx/>
                <a:uFillTx/>
                <a:latin typeface="微軟正黑體" pitchFamily="34" charset="-120"/>
                <a:ea typeface="微軟正黑體" pitchFamily="34" charset="-120"/>
                <a:cs typeface="+mj-cs"/>
              </a:rPr>
              <a:t>個人申請</a:t>
            </a:r>
            <a:endParaRPr kumimoji="0" lang="zh-TW" altLang="en-US" sz="4000" b="1" i="0" u="none" strike="noStrike" kern="1200" cap="small" spc="0" normalizeH="0" baseline="0" noProof="0" dirty="0">
              <a:ln>
                <a:noFill/>
              </a:ln>
              <a:solidFill>
                <a:srgbClr val="0000FF"/>
              </a:solidFill>
              <a:effectLst/>
              <a:uLnTx/>
              <a:uFillTx/>
              <a:latin typeface="微軟正黑體" pitchFamily="34" charset="-120"/>
              <a:ea typeface="微軟正黑體" pitchFamily="34" charset="-120"/>
              <a:cs typeface="+mj-cs"/>
            </a:endParaRPr>
          </a:p>
        </p:txBody>
      </p:sp>
      <p:sp>
        <p:nvSpPr>
          <p:cNvPr id="6" name="Rectangle 5"/>
          <p:cNvSpPr>
            <a:spLocks noChangeArrowheads="1"/>
          </p:cNvSpPr>
          <p:nvPr/>
        </p:nvSpPr>
        <p:spPr bwMode="auto">
          <a:xfrm>
            <a:off x="1115616" y="3140968"/>
            <a:ext cx="7056784" cy="1938992"/>
          </a:xfrm>
          <a:prstGeom prst="rect">
            <a:avLst/>
          </a:prstGeom>
          <a:noFill/>
          <a:ln w="9525">
            <a:noFill/>
            <a:miter lim="800000"/>
            <a:headEnd type="none" w="sm" len="sm"/>
            <a:tailEnd type="none" w="sm" len="sm"/>
          </a:ln>
          <a:effectLst/>
        </p:spPr>
        <p:txBody>
          <a:bodyPr wrap="square">
            <a:spAutoFit/>
          </a:bodyPr>
          <a:lstStyle/>
          <a:p>
            <a:pPr algn="l">
              <a:spcBef>
                <a:spcPct val="50000"/>
              </a:spcBef>
            </a:pPr>
            <a:r>
              <a:rPr lang="zh-TW" altLang="en-US" sz="3000" b="1" dirty="0">
                <a:latin typeface="標楷體" pitchFamily="65" charset="-120"/>
                <a:ea typeface="標楷體" pitchFamily="65" charset="-120"/>
              </a:rPr>
              <a:t>一、性向或興趣明顯者</a:t>
            </a:r>
          </a:p>
          <a:p>
            <a:pPr algn="l">
              <a:spcBef>
                <a:spcPct val="50000"/>
              </a:spcBef>
            </a:pPr>
            <a:r>
              <a:rPr lang="zh-TW" altLang="en-US" sz="3000" b="1" dirty="0">
                <a:latin typeface="標楷體" pitchFamily="65" charset="-120"/>
                <a:ea typeface="標楷體" pitchFamily="65" charset="-120"/>
              </a:rPr>
              <a:t>二、對大學科系有清楚的瞭解，</a:t>
            </a:r>
            <a:r>
              <a:rPr lang="zh-TW" altLang="en-US" sz="3000" b="1" dirty="0" smtClean="0">
                <a:latin typeface="標楷體" pitchFamily="65" charset="-120"/>
                <a:ea typeface="標楷體" pitchFamily="65" charset="-120"/>
              </a:rPr>
              <a:t>並不斷</a:t>
            </a:r>
            <a:endParaRPr lang="en-US" altLang="zh-TW" sz="3000" b="1" dirty="0" smtClean="0">
              <a:latin typeface="標楷體" pitchFamily="65" charset="-120"/>
              <a:ea typeface="標楷體" pitchFamily="65" charset="-120"/>
            </a:endParaRPr>
          </a:p>
          <a:p>
            <a:pPr algn="l">
              <a:spcBef>
                <a:spcPct val="50000"/>
              </a:spcBef>
            </a:pPr>
            <a:r>
              <a:rPr lang="zh-TW" altLang="en-US" sz="3000" b="1" dirty="0" smtClean="0">
                <a:latin typeface="標楷體" pitchFamily="65" charset="-120"/>
                <a:ea typeface="標楷體" pitchFamily="65" charset="-120"/>
              </a:rPr>
              <a:t>    充實</a:t>
            </a:r>
            <a:r>
              <a:rPr lang="zh-TW" altLang="en-US" sz="3000" b="1" dirty="0">
                <a:latin typeface="標楷體" pitchFamily="65" charset="-120"/>
                <a:ea typeface="標楷體" pitchFamily="65" charset="-120"/>
              </a:rPr>
              <a:t>相關知識者</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15616" y="908720"/>
            <a:ext cx="7461448" cy="4581872"/>
          </a:xfrm>
          <a:prstGeom prst="rect">
            <a:avLst/>
          </a:prstGeom>
          <a:noFill/>
          <a:ln w="76200" cmpd="tri">
            <a:noFill/>
            <a:miter lim="800000"/>
            <a:headEnd/>
            <a:tailEnd/>
          </a:ln>
          <a:effectLst/>
        </p:spPr>
        <p:txBody>
          <a:bodyPr anchor="b"/>
          <a:lstStyle/>
          <a:p>
            <a:pPr algn="l">
              <a:spcBef>
                <a:spcPct val="20000"/>
              </a:spcBef>
            </a:pPr>
            <a:r>
              <a:rPr lang="zh-TW" altLang="en-US" sz="3000" b="1" dirty="0">
                <a:latin typeface="標楷體" pitchFamily="65" charset="-120"/>
                <a:ea typeface="標楷體" pitchFamily="65" charset="-120"/>
              </a:rPr>
              <a:t>三、有特殊才能或有成果表現者</a:t>
            </a:r>
            <a:r>
              <a:rPr lang="en-US" altLang="zh-TW" sz="3000" b="1" dirty="0">
                <a:latin typeface="標楷體" pitchFamily="65" charset="-120"/>
                <a:ea typeface="標楷體" pitchFamily="65" charset="-120"/>
              </a:rPr>
              <a:t>(</a:t>
            </a:r>
            <a:r>
              <a:rPr lang="zh-TW" altLang="en-US" sz="3000" b="1" dirty="0">
                <a:latin typeface="標楷體" pitchFamily="65" charset="-120"/>
                <a:ea typeface="標楷體" pitchFamily="65" charset="-120"/>
              </a:rPr>
              <a:t>尤其是</a:t>
            </a:r>
          </a:p>
          <a:p>
            <a:pPr algn="l">
              <a:spcBef>
                <a:spcPct val="20000"/>
              </a:spcBef>
            </a:pPr>
            <a:r>
              <a:rPr lang="zh-TW" altLang="en-US" sz="3000" b="1" dirty="0">
                <a:latin typeface="標楷體" pitchFamily="65" charset="-120"/>
                <a:ea typeface="標楷體" pitchFamily="65" charset="-120"/>
              </a:rPr>
              <a:t>    區賽或全國</a:t>
            </a:r>
            <a:r>
              <a:rPr lang="zh-TW" altLang="en-US" sz="3000" b="1" dirty="0" smtClean="0">
                <a:latin typeface="標楷體" pitchFamily="65" charset="-120"/>
                <a:ea typeface="標楷體" pitchFamily="65" charset="-120"/>
              </a:rPr>
              <a:t>賽，其中外語能力檢定</a:t>
            </a:r>
            <a:endParaRPr lang="en-US" altLang="zh-TW" sz="3000" b="1" dirty="0" smtClean="0">
              <a:latin typeface="標楷體" pitchFamily="65" charset="-120"/>
              <a:ea typeface="標楷體" pitchFamily="65" charset="-120"/>
            </a:endParaRPr>
          </a:p>
          <a:p>
            <a:pPr algn="l">
              <a:spcBef>
                <a:spcPct val="20000"/>
              </a:spcBef>
            </a:pPr>
            <a:r>
              <a:rPr lang="zh-TW" altLang="en-US" sz="3000" b="1" dirty="0" smtClean="0">
                <a:latin typeface="標楷體" pitchFamily="65" charset="-120"/>
                <a:ea typeface="標楷體" pitchFamily="65" charset="-120"/>
              </a:rPr>
              <a:t>    不可少</a:t>
            </a:r>
            <a:r>
              <a:rPr lang="en-US" altLang="zh-TW" sz="3000" b="1" dirty="0" smtClean="0">
                <a:latin typeface="標楷體" pitchFamily="65" charset="-120"/>
                <a:ea typeface="標楷體" pitchFamily="65" charset="-120"/>
              </a:rPr>
              <a:t>)</a:t>
            </a:r>
            <a:endParaRPr lang="en-US" altLang="zh-TW" sz="3000" b="1" dirty="0">
              <a:latin typeface="標楷體" pitchFamily="65" charset="-120"/>
              <a:ea typeface="標楷體" pitchFamily="65" charset="-120"/>
            </a:endParaRPr>
          </a:p>
          <a:p>
            <a:pPr algn="l">
              <a:spcBef>
                <a:spcPct val="20000"/>
              </a:spcBef>
            </a:pPr>
            <a:r>
              <a:rPr lang="zh-TW" altLang="en-US" sz="3000" b="1" dirty="0">
                <a:latin typeface="標楷體" pitchFamily="65" charset="-120"/>
                <a:ea typeface="標楷體" pitchFamily="65" charset="-120"/>
              </a:rPr>
              <a:t>四、單科</a:t>
            </a:r>
            <a:r>
              <a:rPr lang="zh-TW" altLang="en-US" sz="3000" b="1" dirty="0" smtClean="0">
                <a:latin typeface="標楷體" pitchFamily="65" charset="-120"/>
                <a:ea typeface="標楷體" pitchFamily="65" charset="-120"/>
              </a:rPr>
              <a:t>成績亮眼者</a:t>
            </a:r>
            <a:endParaRPr lang="zh-TW" altLang="en-US" sz="3000" b="1" dirty="0">
              <a:latin typeface="標楷體" pitchFamily="65" charset="-120"/>
              <a:ea typeface="標楷體" pitchFamily="65" charset="-120"/>
            </a:endParaRPr>
          </a:p>
          <a:p>
            <a:pPr>
              <a:spcBef>
                <a:spcPct val="20000"/>
              </a:spcBef>
            </a:pPr>
            <a:r>
              <a:rPr lang="zh-TW" altLang="en-US" sz="3000" b="1" dirty="0">
                <a:latin typeface="標楷體" pitchFamily="65" charset="-120"/>
                <a:ea typeface="標楷體" pitchFamily="65" charset="-120"/>
              </a:rPr>
              <a:t>五、在</a:t>
            </a:r>
            <a:r>
              <a:rPr lang="zh-TW" altLang="en-US" sz="3000" b="1" dirty="0" smtClean="0">
                <a:latin typeface="標楷體" pitchFamily="65" charset="-120"/>
                <a:ea typeface="標楷體" pitchFamily="65" charset="-120"/>
              </a:rPr>
              <a:t>校總成績</a:t>
            </a:r>
            <a:r>
              <a:rPr lang="en-US" altLang="zh-TW" sz="3000" b="1" dirty="0" smtClean="0">
                <a:latin typeface="標楷體" pitchFamily="65" charset="-120"/>
                <a:ea typeface="標楷體" pitchFamily="65" charset="-120"/>
              </a:rPr>
              <a:t>-</a:t>
            </a:r>
            <a:r>
              <a:rPr lang="zh-TW" altLang="en-US" sz="3000" b="1" dirty="0" smtClean="0">
                <a:latin typeface="標楷體" pitchFamily="65" charset="-120"/>
                <a:ea typeface="標楷體" pitchFamily="65" charset="-120"/>
              </a:rPr>
              <a:t>智育及模擬考成績不能差</a:t>
            </a:r>
            <a:endParaRPr lang="en-US" altLang="zh-TW" sz="3000" b="1" dirty="0">
              <a:latin typeface="標楷體" pitchFamily="65" charset="-120"/>
              <a:ea typeface="標楷體" pitchFamily="65" charset="-120"/>
            </a:endParaRPr>
          </a:p>
          <a:p>
            <a:pPr algn="l">
              <a:spcBef>
                <a:spcPct val="20000"/>
              </a:spcBef>
            </a:pPr>
            <a:r>
              <a:rPr lang="zh-TW" altLang="en-US" sz="3000" b="1" dirty="0">
                <a:latin typeface="標楷體" pitchFamily="65" charset="-120"/>
                <a:ea typeface="標楷體" pitchFamily="65" charset="-120"/>
              </a:rPr>
              <a:t>六、</a:t>
            </a:r>
            <a:r>
              <a:rPr lang="zh-TW" altLang="en-US" sz="3000" b="1" dirty="0" smtClean="0">
                <a:latin typeface="標楷體" pitchFamily="65" charset="-120"/>
                <a:ea typeface="標楷體" pitchFamily="65" charset="-120"/>
              </a:rPr>
              <a:t>高一、高</a:t>
            </a:r>
            <a:r>
              <a:rPr lang="zh-TW" altLang="en-US" sz="3000" b="1" dirty="0">
                <a:latin typeface="標楷體" pitchFamily="65" charset="-120"/>
                <a:ea typeface="標楷體" pitchFamily="65" charset="-120"/>
              </a:rPr>
              <a:t>二已經不斷在累積自己的資</a:t>
            </a:r>
          </a:p>
          <a:p>
            <a:pPr algn="l">
              <a:spcBef>
                <a:spcPct val="20000"/>
              </a:spcBef>
            </a:pPr>
            <a:r>
              <a:rPr lang="zh-TW" altLang="en-US" sz="3000" b="1" dirty="0">
                <a:latin typeface="標楷體" pitchFamily="65" charset="-120"/>
                <a:ea typeface="標楷體" pitchFamily="65" charset="-120"/>
              </a:rPr>
              <a:t>    料</a:t>
            </a:r>
            <a:r>
              <a:rPr lang="zh-TW" altLang="en-US" sz="3000" b="1" dirty="0" smtClean="0">
                <a:latin typeface="標楷體" pitchFamily="65" charset="-120"/>
                <a:ea typeface="標楷體" pitchFamily="65" charset="-120"/>
              </a:rPr>
              <a:t>者</a:t>
            </a:r>
            <a:r>
              <a:rPr lang="en-US" altLang="zh-TW" sz="3000" b="1" dirty="0" smtClean="0">
                <a:latin typeface="標楷體" pitchFamily="65" charset="-120"/>
                <a:ea typeface="標楷體" pitchFamily="65" charset="-120"/>
              </a:rPr>
              <a:t>-</a:t>
            </a:r>
            <a:r>
              <a:rPr lang="zh-TW" altLang="en-US" sz="3000" b="1" dirty="0" smtClean="0">
                <a:latin typeface="標楷體" pitchFamily="65" charset="-120"/>
                <a:ea typeface="標楷體" pitchFamily="65" charset="-120"/>
              </a:rPr>
              <a:t>證書、作品、獎狀、活動經歷</a:t>
            </a:r>
            <a:r>
              <a:rPr lang="en-US" altLang="zh-TW" sz="3000" b="1" dirty="0" smtClean="0">
                <a:latin typeface="標楷體" pitchFamily="65" charset="-120"/>
                <a:ea typeface="標楷體" pitchFamily="65" charset="-120"/>
              </a:rPr>
              <a:t>..</a:t>
            </a:r>
            <a:endParaRPr lang="zh-TW" altLang="en-US" sz="3000"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zh-TW" sz="4400" b="1" dirty="0" smtClean="0">
                <a:solidFill>
                  <a:schemeClr val="tx1"/>
                </a:solidFill>
                <a:latin typeface="微軟正黑體" pitchFamily="34" charset="-120"/>
                <a:ea typeface="微軟正黑體" pitchFamily="34" charset="-120"/>
              </a:rPr>
              <a:t>人生有夢、築夢踏實</a:t>
            </a:r>
            <a:endParaRPr lang="zh-TW" altLang="zh-TW" sz="4400" dirty="0">
              <a:solidFill>
                <a:schemeClr val="tx1"/>
              </a:solidFill>
              <a:latin typeface="微軟正黑體" pitchFamily="34" charset="-120"/>
              <a:ea typeface="微軟正黑體" pitchFamily="34" charset="-120"/>
            </a:endParaRPr>
          </a:p>
        </p:txBody>
      </p:sp>
      <p:sp>
        <p:nvSpPr>
          <p:cNvPr id="3" name="副標題 2"/>
          <p:cNvSpPr>
            <a:spLocks noGrp="1"/>
          </p:cNvSpPr>
          <p:nvPr>
            <p:ph type="subTitle" idx="1"/>
          </p:nvPr>
        </p:nvSpPr>
        <p:spPr/>
        <p:txBody>
          <a:bodyPr>
            <a:normAutofit/>
          </a:bodyPr>
          <a:lstStyle/>
          <a:p>
            <a:r>
              <a:rPr lang="en-US" altLang="zh-TW" sz="3200" dirty="0" smtClean="0">
                <a:solidFill>
                  <a:schemeClr val="tx1"/>
                </a:solidFill>
                <a:latin typeface="標楷體" pitchFamily="65" charset="-120"/>
                <a:ea typeface="標楷體" pitchFamily="65" charset="-120"/>
              </a:rPr>
              <a:t>--</a:t>
            </a:r>
            <a:r>
              <a:rPr lang="zh-TW" altLang="zh-TW" sz="3200" dirty="0" smtClean="0">
                <a:solidFill>
                  <a:schemeClr val="tx1"/>
                </a:solidFill>
                <a:latin typeface="標楷體" pitchFamily="65" charset="-120"/>
                <a:ea typeface="標楷體" pitchFamily="65" charset="-120"/>
              </a:rPr>
              <a:t>高中三年學習大事紀</a:t>
            </a:r>
            <a:r>
              <a:rPr lang="en-US" altLang="zh-TW" sz="3200" dirty="0" smtClean="0">
                <a:solidFill>
                  <a:schemeClr val="tx1"/>
                </a:solidFill>
                <a:latin typeface="標楷體" pitchFamily="65" charset="-120"/>
                <a:ea typeface="標楷體" pitchFamily="65" charset="-120"/>
              </a:rPr>
              <a:t>--</a:t>
            </a:r>
            <a:endParaRPr lang="zh-TW" altLang="en-US" sz="3200" dirty="0">
              <a:solidFill>
                <a:schemeClr val="tx1"/>
              </a:solidFill>
              <a:latin typeface="標楷體" pitchFamily="65" charset="-120"/>
              <a:ea typeface="標楷體" pitchFamily="65" charset="-120"/>
            </a:endParaRPr>
          </a:p>
        </p:txBody>
      </p:sp>
      <p:pic>
        <p:nvPicPr>
          <p:cNvPr id="4" name="Picture 4" descr="Holst_cover"/>
          <p:cNvPicPr>
            <a:picLocks noChangeAspect="1" noChangeArrowheads="1"/>
          </p:cNvPicPr>
          <p:nvPr/>
        </p:nvPicPr>
        <p:blipFill>
          <a:blip r:embed="rId2" cstate="print"/>
          <a:srcRect/>
          <a:stretch>
            <a:fillRect/>
          </a:stretch>
        </p:blipFill>
        <p:spPr bwMode="auto">
          <a:xfrm>
            <a:off x="6350" y="-26988"/>
            <a:ext cx="9137650"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chor="t">
            <a:noAutofit/>
          </a:bodyPr>
          <a:lstStyle/>
          <a:p>
            <a:r>
              <a:rPr lang="zh-TW" altLang="zh-TW" sz="4400" dirty="0" smtClean="0">
                <a:solidFill>
                  <a:schemeClr val="tx1"/>
                </a:solidFill>
                <a:latin typeface="微軟正黑體" pitchFamily="34" charset="-120"/>
                <a:ea typeface="微軟正黑體" pitchFamily="34" charset="-120"/>
              </a:rPr>
              <a:t>【</a:t>
            </a:r>
            <a:r>
              <a:rPr lang="zh-TW" altLang="zh-TW" sz="4400" b="1" dirty="0" smtClean="0">
                <a:solidFill>
                  <a:schemeClr val="tx1"/>
                </a:solidFill>
                <a:latin typeface="微軟正黑體" pitchFamily="34" charset="-120"/>
                <a:ea typeface="微軟正黑體" pitchFamily="34" charset="-120"/>
              </a:rPr>
              <a:t>高一</a:t>
            </a:r>
            <a:r>
              <a:rPr lang="zh-TW" altLang="zh-TW" sz="4400" dirty="0" smtClean="0">
                <a:solidFill>
                  <a:schemeClr val="tx1"/>
                </a:solidFill>
                <a:latin typeface="微軟正黑體" pitchFamily="34" charset="-120"/>
                <a:ea typeface="微軟正黑體" pitchFamily="34" charset="-120"/>
              </a:rPr>
              <a:t>】</a:t>
            </a:r>
            <a:endParaRPr lang="zh-TW" altLang="en-US" sz="4400" dirty="0">
              <a:solidFill>
                <a:schemeClr val="tx1"/>
              </a:solidFill>
              <a:latin typeface="微軟正黑體" pitchFamily="34" charset="-120"/>
              <a:ea typeface="微軟正黑體" pitchFamily="34" charset="-120"/>
            </a:endParaRPr>
          </a:p>
        </p:txBody>
      </p:sp>
      <p:sp>
        <p:nvSpPr>
          <p:cNvPr id="1025" name="Rectangle 1"/>
          <p:cNvSpPr>
            <a:spLocks noChangeArrowheads="1"/>
          </p:cNvSpPr>
          <p:nvPr/>
        </p:nvSpPr>
        <p:spPr bwMode="auto">
          <a:xfrm>
            <a:off x="755576" y="1258888"/>
            <a:ext cx="550810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3200"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一、扎實學習以厚植實力：</a:t>
            </a:r>
            <a:endParaRPr kumimoji="1" lang="zh-TW" sz="3200" b="0" i="0" u="none" strike="noStrike" cap="none" normalizeH="0" baseline="0" dirty="0" smtClean="0">
              <a:ln>
                <a:noFill/>
              </a:ln>
              <a:solidFill>
                <a:schemeClr val="tx1"/>
              </a:solidFill>
              <a:effectLst/>
              <a:latin typeface="微軟正黑體" pitchFamily="34" charset="-120"/>
              <a:ea typeface="微軟正黑體" pitchFamily="34" charset="-120"/>
            </a:endParaRPr>
          </a:p>
        </p:txBody>
      </p:sp>
      <p:sp>
        <p:nvSpPr>
          <p:cNvPr id="1026" name="Rectangle 2"/>
          <p:cNvSpPr>
            <a:spLocks noChangeArrowheads="1"/>
          </p:cNvSpPr>
          <p:nvPr/>
        </p:nvSpPr>
        <p:spPr bwMode="auto">
          <a:xfrm>
            <a:off x="755576" y="1844824"/>
            <a:ext cx="5519460"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3200"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二、探索自己的興趣及能力：</a:t>
            </a:r>
            <a:endParaRPr kumimoji="1" lang="zh-TW" sz="3200" b="0" i="0" u="none" strike="noStrike" cap="none" normalizeH="0" baseline="0" dirty="0" smtClean="0">
              <a:ln>
                <a:noFill/>
              </a:ln>
              <a:solidFill>
                <a:schemeClr val="tx1"/>
              </a:solidFill>
              <a:effectLst/>
              <a:latin typeface="微軟正黑體" pitchFamily="34" charset="-120"/>
              <a:ea typeface="微軟正黑體" pitchFamily="34" charset="-120"/>
            </a:endParaRPr>
          </a:p>
        </p:txBody>
      </p:sp>
      <p:sp>
        <p:nvSpPr>
          <p:cNvPr id="1027" name="Rectangle 3"/>
          <p:cNvSpPr>
            <a:spLocks noChangeArrowheads="1"/>
          </p:cNvSpPr>
          <p:nvPr/>
        </p:nvSpPr>
        <p:spPr bwMode="auto">
          <a:xfrm>
            <a:off x="827584" y="2492896"/>
            <a:ext cx="387798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3200"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三、善用生涯資訊：</a:t>
            </a:r>
            <a:endParaRPr kumimoji="1" lang="zh-TW" sz="3200" b="0" i="0" u="none" strike="noStrike" cap="none" normalizeH="0" baseline="0" dirty="0" smtClean="0">
              <a:ln>
                <a:noFill/>
              </a:ln>
              <a:solidFill>
                <a:schemeClr val="tx1"/>
              </a:solidFill>
              <a:effectLst/>
              <a:latin typeface="微軟正黑體" pitchFamily="34" charset="-120"/>
              <a:ea typeface="微軟正黑體" pitchFamily="34" charset="-120"/>
            </a:endParaRPr>
          </a:p>
        </p:txBody>
      </p:sp>
      <p:sp>
        <p:nvSpPr>
          <p:cNvPr id="7" name="矩形 6"/>
          <p:cNvSpPr/>
          <p:nvPr/>
        </p:nvSpPr>
        <p:spPr>
          <a:xfrm>
            <a:off x="827584" y="3212976"/>
            <a:ext cx="6120680" cy="338554"/>
          </a:xfrm>
          <a:prstGeom prst="rect">
            <a:avLst/>
          </a:prstGeom>
        </p:spPr>
        <p:txBody>
          <a:bodyPr wrap="square">
            <a:spAutoFit/>
          </a:bodyPr>
          <a:lstStyle/>
          <a:p>
            <a:r>
              <a:rPr lang="en-US" altLang="zh-TW" sz="1600" b="1" dirty="0" smtClean="0">
                <a:latin typeface="新細明體" pitchFamily="18" charset="-120"/>
              </a:rPr>
              <a:t>1</a:t>
            </a:r>
            <a:r>
              <a:rPr lang="en-US" altLang="zh-TW" sz="1600" b="1" dirty="0" smtClean="0"/>
              <a:t>.</a:t>
            </a:r>
            <a:r>
              <a:rPr lang="zh-TW" altLang="zh-TW" sz="1600" b="1" dirty="0" smtClean="0"/>
              <a:t>大學入學考試中心：</a:t>
            </a:r>
            <a:r>
              <a:rPr lang="en-US" altLang="zh-TW" sz="1600" b="1" dirty="0" smtClean="0"/>
              <a:t>www.ceec.edu.tw</a:t>
            </a:r>
            <a:endParaRPr lang="zh-TW" altLang="en-US" sz="1600" b="1" dirty="0"/>
          </a:p>
        </p:txBody>
      </p:sp>
      <p:sp>
        <p:nvSpPr>
          <p:cNvPr id="1028" name="Rectangle 4"/>
          <p:cNvSpPr>
            <a:spLocks noChangeArrowheads="1"/>
          </p:cNvSpPr>
          <p:nvPr/>
        </p:nvSpPr>
        <p:spPr bwMode="auto">
          <a:xfrm>
            <a:off x="827584" y="3645024"/>
            <a:ext cx="792088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mj-ea"/>
                <a:ea typeface="+mj-ea"/>
                <a:cs typeface="Times New Roman" pitchFamily="18" charset="0"/>
              </a:rPr>
              <a:t>2.</a:t>
            </a:r>
            <a:r>
              <a:rPr kumimoji="1" lang="zh-TW" altLang="en-US" sz="1600" b="1" i="0" u="none" strike="noStrike" cap="none" normalizeH="0" baseline="0" dirty="0" smtClean="0">
                <a:ln>
                  <a:noFill/>
                </a:ln>
                <a:solidFill>
                  <a:schemeClr val="tx1"/>
                </a:solidFill>
                <a:effectLst/>
                <a:latin typeface="+mj-ea"/>
                <a:ea typeface="+mj-ea"/>
                <a:cs typeface="Times New Roman" pitchFamily="18" charset="0"/>
              </a:rPr>
              <a:t>大學校系查詢系統</a:t>
            </a:r>
            <a:r>
              <a:rPr kumimoji="1" lang="en-US" altLang="zh-TW" sz="1600" b="1" i="0" u="none" strike="noStrike" cap="none" normalizeH="0" baseline="0" dirty="0" smtClean="0">
                <a:ln>
                  <a:noFill/>
                </a:ln>
                <a:solidFill>
                  <a:schemeClr val="tx1"/>
                </a:solidFill>
                <a:effectLst/>
                <a:latin typeface="+mj-ea"/>
                <a:ea typeface="+mj-ea"/>
                <a:cs typeface="Times New Roman" pitchFamily="18" charset="0"/>
              </a:rPr>
              <a:t>—</a:t>
            </a:r>
            <a:r>
              <a:rPr kumimoji="1" lang="zh-TW" altLang="en-US" sz="1600" b="1" i="0" u="none" strike="noStrike" cap="none" normalizeH="0" baseline="0" dirty="0" smtClean="0">
                <a:ln>
                  <a:noFill/>
                </a:ln>
                <a:solidFill>
                  <a:schemeClr val="tx1"/>
                </a:solidFill>
                <a:effectLst/>
                <a:latin typeface="+mj-ea"/>
                <a:ea typeface="+mj-ea"/>
                <a:cs typeface="Times New Roman" pitchFamily="18" charset="0"/>
              </a:rPr>
              <a:t>漫步在大學：</a:t>
            </a:r>
            <a:r>
              <a:rPr kumimoji="1" lang="en-US" altLang="zh-TW" sz="1600" b="1" i="0" u="none" strike="noStrike" cap="none" normalizeH="0" baseline="0" dirty="0" smtClean="0">
                <a:ln>
                  <a:noFill/>
                </a:ln>
                <a:solidFill>
                  <a:schemeClr val="tx1"/>
                </a:solidFill>
                <a:effectLst/>
                <a:latin typeface="+mj-ea"/>
                <a:ea typeface="+mj-ea"/>
                <a:cs typeface="Times New Roman" pitchFamily="18" charset="0"/>
              </a:rPr>
              <a:t>http://major.ceec.edu.tw/search/</a:t>
            </a:r>
            <a:endParaRPr kumimoji="1" lang="en-US" altLang="zh-TW" sz="1600" b="1" i="0" u="none" strike="noStrike" cap="none" normalizeH="0" baseline="0" dirty="0" smtClean="0">
              <a:ln>
                <a:noFill/>
              </a:ln>
              <a:solidFill>
                <a:schemeClr val="tx1"/>
              </a:solidFill>
              <a:effectLst/>
              <a:latin typeface="+mj-ea"/>
              <a:ea typeface="+mj-ea"/>
            </a:endParaRPr>
          </a:p>
        </p:txBody>
      </p:sp>
      <p:sp>
        <p:nvSpPr>
          <p:cNvPr id="9" name="矩形 8"/>
          <p:cNvSpPr/>
          <p:nvPr/>
        </p:nvSpPr>
        <p:spPr>
          <a:xfrm>
            <a:off x="827584" y="4077072"/>
            <a:ext cx="6696744" cy="338554"/>
          </a:xfrm>
          <a:prstGeom prst="rect">
            <a:avLst/>
          </a:prstGeom>
        </p:spPr>
        <p:txBody>
          <a:bodyPr wrap="square">
            <a:spAutoFit/>
          </a:bodyPr>
          <a:lstStyle/>
          <a:p>
            <a:r>
              <a:rPr lang="en-US" altLang="zh-TW" sz="1600" b="1" dirty="0" smtClean="0">
                <a:latin typeface="+mj-ea"/>
                <a:ea typeface="+mj-ea"/>
              </a:rPr>
              <a:t>3.</a:t>
            </a:r>
            <a:r>
              <a:rPr lang="zh-TW" altLang="zh-TW" sz="1600" b="1" dirty="0" smtClean="0">
                <a:latin typeface="+mj-ea"/>
                <a:ea typeface="+mj-ea"/>
              </a:rPr>
              <a:t>財團法人語言訓練測驗中心：</a:t>
            </a:r>
            <a:r>
              <a:rPr lang="en-US" altLang="zh-TW" sz="1600" b="1" dirty="0" smtClean="0">
                <a:latin typeface="+mj-ea"/>
                <a:ea typeface="+mj-ea"/>
              </a:rPr>
              <a:t>http://www.gept.org.tw/</a:t>
            </a:r>
            <a:endParaRPr lang="zh-TW" altLang="en-US" sz="1600" b="1" dirty="0">
              <a:latin typeface="+mj-ea"/>
              <a:ea typeface="+mj-ea"/>
            </a:endParaRPr>
          </a:p>
        </p:txBody>
      </p:sp>
      <p:sp>
        <p:nvSpPr>
          <p:cNvPr id="1029" name="Rectangle 5"/>
          <p:cNvSpPr>
            <a:spLocks noChangeArrowheads="1"/>
          </p:cNvSpPr>
          <p:nvPr/>
        </p:nvSpPr>
        <p:spPr bwMode="auto">
          <a:xfrm>
            <a:off x="827584" y="4509120"/>
            <a:ext cx="4804520"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4.</a:t>
            </a:r>
            <a:r>
              <a:rPr kumimoji="1" lang="zh-TW" altLang="en-US" sz="1600" b="1" i="0" u="none" strike="noStrike" cap="none" normalizeH="0" baseline="0" dirty="0" smtClean="0">
                <a:ln>
                  <a:noFill/>
                </a:ln>
                <a:solidFill>
                  <a:srgbClr val="000000"/>
                </a:solidFill>
                <a:effectLst/>
                <a:latin typeface="新細明體" pitchFamily="18" charset="-120"/>
                <a:ea typeface="新細明體" pitchFamily="18" charset="-120"/>
                <a:cs typeface="Times New Roman" pitchFamily="18" charset="0"/>
              </a:rPr>
              <a:t>大學甄選入學彙辦中心：</a:t>
            </a:r>
            <a:r>
              <a:rPr kumimoji="1" lang="en-US" altLang="zh-TW" sz="1600" b="1" i="0" u="none" strike="noStrike" cap="none" normalizeH="0" baseline="0" dirty="0" smtClean="0">
                <a:ln>
                  <a:noFill/>
                </a:ln>
                <a:solidFill>
                  <a:srgbClr val="000000"/>
                </a:solidFill>
                <a:effectLst/>
                <a:latin typeface="新細明體" pitchFamily="18" charset="-120"/>
                <a:ea typeface="新細明體" pitchFamily="18" charset="-120"/>
                <a:cs typeface="Times New Roman" pitchFamily="18" charset="0"/>
              </a:rPr>
              <a:t>http://www.caac.ccu.edu.tw/</a:t>
            </a:r>
            <a:endParaRPr kumimoji="1" lang="en-US" altLang="zh-TW" sz="1600" b="1"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030" name="Rectangle 6"/>
          <p:cNvSpPr>
            <a:spLocks noChangeArrowheads="1"/>
          </p:cNvSpPr>
          <p:nvPr/>
        </p:nvSpPr>
        <p:spPr bwMode="auto">
          <a:xfrm>
            <a:off x="827584" y="4941168"/>
            <a:ext cx="4204997"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新細明體" pitchFamily="18" charset="-120"/>
                <a:ea typeface="新細明體" pitchFamily="18" charset="-120"/>
                <a:cs typeface="Times New Roman" pitchFamily="18" charset="0"/>
              </a:rPr>
              <a:t>5.</a:t>
            </a:r>
            <a:r>
              <a:rPr kumimoji="1" lang="zh-TW" altLang="en-US" sz="1600" b="1" i="0" u="none" strike="noStrike" cap="none" normalizeH="0" baseline="0" dirty="0" smtClean="0">
                <a:ln>
                  <a:noFill/>
                </a:ln>
                <a:solidFill>
                  <a:srgbClr val="000000"/>
                </a:solidFill>
                <a:effectLst/>
                <a:latin typeface="新細明體" pitchFamily="18" charset="-120"/>
                <a:ea typeface="新細明體" pitchFamily="18" charset="-120"/>
                <a:cs typeface="Times New Roman" pitchFamily="18" charset="0"/>
              </a:rPr>
              <a:t>大學聯合分發委員會：</a:t>
            </a:r>
            <a:r>
              <a:rPr kumimoji="1" lang="en-US" altLang="zh-TW" sz="1600" b="1" i="0" u="none" strike="noStrike" cap="none" normalizeH="0" baseline="0" dirty="0" smtClean="0">
                <a:ln>
                  <a:noFill/>
                </a:ln>
                <a:solidFill>
                  <a:srgbClr val="000000"/>
                </a:solidFill>
                <a:effectLst/>
                <a:latin typeface="新細明體" pitchFamily="18" charset="-120"/>
                <a:ea typeface="新細明體" pitchFamily="18" charset="-120"/>
                <a:cs typeface="Times New Roman" pitchFamily="18" charset="0"/>
              </a:rPr>
              <a:t>http://www.uac.edu.tw/</a:t>
            </a:r>
            <a:endParaRPr kumimoji="1" lang="en-US" altLang="zh-TW" sz="1600" b="1" i="0" u="none" strike="noStrike" cap="none" normalizeH="0" baseline="0" dirty="0" smtClean="0">
              <a:ln>
                <a:noFill/>
              </a:ln>
              <a:solidFill>
                <a:schemeClr val="tx1"/>
              </a:solidFill>
              <a:effectLst/>
              <a:latin typeface="Arial" pitchFamily="34" charset="0"/>
              <a:ea typeface="新細明體" pitchFamily="18" charset="-120"/>
            </a:endParaRPr>
          </a:p>
        </p:txBody>
      </p:sp>
      <p:sp>
        <p:nvSpPr>
          <p:cNvPr id="12" name="矩形 11"/>
          <p:cNvSpPr/>
          <p:nvPr/>
        </p:nvSpPr>
        <p:spPr>
          <a:xfrm>
            <a:off x="827584" y="5373216"/>
            <a:ext cx="6768752" cy="338554"/>
          </a:xfrm>
          <a:prstGeom prst="rect">
            <a:avLst/>
          </a:prstGeom>
        </p:spPr>
        <p:txBody>
          <a:bodyPr wrap="square">
            <a:spAutoFit/>
          </a:bodyPr>
          <a:lstStyle/>
          <a:p>
            <a:r>
              <a:rPr lang="en-US" altLang="zh-TW" sz="1600" b="1" dirty="0" smtClean="0">
                <a:latin typeface="+mj-ea"/>
                <a:ea typeface="+mj-ea"/>
              </a:rPr>
              <a:t>6.</a:t>
            </a:r>
            <a:r>
              <a:rPr lang="zh-TW" altLang="zh-TW" sz="1600" b="1" dirty="0" smtClean="0">
                <a:latin typeface="+mj-ea"/>
                <a:ea typeface="+mj-ea"/>
              </a:rPr>
              <a:t>術科考試委員會：</a:t>
            </a:r>
            <a:r>
              <a:rPr lang="en-US" altLang="zh-TW" sz="1600" b="1" dirty="0" smtClean="0">
                <a:latin typeface="+mj-ea"/>
                <a:ea typeface="+mj-ea"/>
              </a:rPr>
              <a:t>http://www.cape.edu.tw/</a:t>
            </a:r>
            <a:endParaRPr lang="zh-TW" altLang="en-US" sz="1600" b="1" dirty="0">
              <a:latin typeface="+mj-ea"/>
              <a:ea typeface="+mj-ea"/>
            </a:endParaRPr>
          </a:p>
        </p:txBody>
      </p:sp>
      <p:sp>
        <p:nvSpPr>
          <p:cNvPr id="1031" name="Rectangle 7"/>
          <p:cNvSpPr>
            <a:spLocks noChangeArrowheads="1"/>
          </p:cNvSpPr>
          <p:nvPr/>
        </p:nvSpPr>
        <p:spPr bwMode="auto">
          <a:xfrm>
            <a:off x="827584" y="5805264"/>
            <a:ext cx="340670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mn-ea"/>
                <a:ea typeface="+mn-ea"/>
                <a:cs typeface="Times New Roman" pitchFamily="18" charset="0"/>
              </a:rPr>
              <a:t>7.</a:t>
            </a:r>
            <a:r>
              <a:rPr kumimoji="1" lang="zh-TW" altLang="en-US" sz="1600" b="1" i="0" u="none" strike="noStrike" cap="none" normalizeH="0" baseline="0" dirty="0" smtClean="0">
                <a:ln>
                  <a:noFill/>
                </a:ln>
                <a:solidFill>
                  <a:srgbClr val="000000"/>
                </a:solidFill>
                <a:effectLst/>
                <a:latin typeface="+mn-ea"/>
                <a:ea typeface="+mn-ea"/>
                <a:cs typeface="Times New Roman" pitchFamily="18" charset="0"/>
              </a:rPr>
              <a:t>本校輔導室網站</a:t>
            </a:r>
            <a:r>
              <a:rPr kumimoji="1" lang="en-US" altLang="zh-TW" sz="1600" b="1" i="0" u="none" strike="noStrike" cap="none" normalizeH="0" baseline="0" dirty="0" smtClean="0">
                <a:ln>
                  <a:noFill/>
                </a:ln>
                <a:solidFill>
                  <a:srgbClr val="000000"/>
                </a:solidFill>
                <a:effectLst/>
                <a:latin typeface="+mn-ea"/>
                <a:ea typeface="+mn-ea"/>
                <a:cs typeface="Times New Roman" pitchFamily="18" charset="0"/>
              </a:rPr>
              <a:t>—</a:t>
            </a:r>
            <a:r>
              <a:rPr kumimoji="1" lang="zh-TW" altLang="en-US" sz="1600" b="1" i="0" u="none" strike="noStrike" cap="none" normalizeH="0" baseline="0" dirty="0" smtClean="0">
                <a:ln>
                  <a:noFill/>
                </a:ln>
                <a:solidFill>
                  <a:srgbClr val="000000"/>
                </a:solidFill>
                <a:effectLst/>
                <a:latin typeface="+mn-ea"/>
                <a:ea typeface="+mn-ea"/>
                <a:cs typeface="Times New Roman" pitchFamily="18" charset="0"/>
              </a:rPr>
              <a:t>生涯輔導專區：</a:t>
            </a:r>
            <a:endParaRPr kumimoji="1" lang="zh-TW" altLang="en-US" sz="1600" b="1" i="0" u="none" strike="noStrike" cap="none" normalizeH="0" baseline="0" dirty="0" smtClean="0">
              <a:ln>
                <a:noFill/>
              </a:ln>
              <a:solidFill>
                <a:schemeClr val="tx1"/>
              </a:solidFill>
              <a:effectLst/>
              <a:latin typeface="+mn-ea"/>
              <a:ea typeface="+mn-e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400" dirty="0" smtClean="0">
                <a:solidFill>
                  <a:schemeClr val="tx1"/>
                </a:solidFill>
                <a:latin typeface="微軟正黑體" pitchFamily="34" charset="-120"/>
                <a:ea typeface="微軟正黑體" pitchFamily="34" charset="-120"/>
              </a:rPr>
              <a:t>【</a:t>
            </a:r>
            <a:r>
              <a:rPr lang="zh-TW" altLang="zh-TW" sz="4400" b="1" dirty="0" smtClean="0">
                <a:solidFill>
                  <a:schemeClr val="tx1"/>
                </a:solidFill>
                <a:latin typeface="微軟正黑體" pitchFamily="34" charset="-120"/>
                <a:ea typeface="微軟正黑體" pitchFamily="34" charset="-120"/>
              </a:rPr>
              <a:t>高</a:t>
            </a:r>
            <a:r>
              <a:rPr lang="zh-TW" altLang="en-US" sz="4400" b="1" dirty="0" smtClean="0">
                <a:solidFill>
                  <a:schemeClr val="tx1"/>
                </a:solidFill>
                <a:latin typeface="微軟正黑體" pitchFamily="34" charset="-120"/>
                <a:ea typeface="微軟正黑體" pitchFamily="34" charset="-120"/>
              </a:rPr>
              <a:t>二</a:t>
            </a:r>
            <a:r>
              <a:rPr lang="zh-TW" altLang="zh-TW" sz="4400" dirty="0" smtClean="0">
                <a:solidFill>
                  <a:schemeClr val="tx1"/>
                </a:solidFill>
                <a:latin typeface="微軟正黑體" pitchFamily="34" charset="-120"/>
                <a:ea typeface="微軟正黑體" pitchFamily="34" charset="-120"/>
              </a:rPr>
              <a:t>】</a:t>
            </a:r>
            <a:endParaRPr lang="zh-TW" altLang="en-US" sz="4400" dirty="0"/>
          </a:p>
        </p:txBody>
      </p:sp>
      <p:sp>
        <p:nvSpPr>
          <p:cNvPr id="74753" name="Rectangle 1"/>
          <p:cNvSpPr>
            <a:spLocks noChangeArrowheads="1"/>
          </p:cNvSpPr>
          <p:nvPr/>
        </p:nvSpPr>
        <p:spPr bwMode="auto">
          <a:xfrm>
            <a:off x="683568" y="1373287"/>
            <a:ext cx="7840608" cy="495520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一、個人資料累積：</a:t>
            </a:r>
            <a:endParaRPr kumimoji="1" lang="en-US" alt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1" fontAlgn="base" latinLnBrk="0" hangingPunct="1">
              <a:lnSpc>
                <a:spcPct val="100000"/>
              </a:lnSpc>
              <a:spcBef>
                <a:spcPts val="600"/>
              </a:spcBef>
              <a:spcAft>
                <a:spcPts val="600"/>
              </a:spcAft>
              <a:buClrTx/>
              <a:buSzTx/>
              <a:buFontTx/>
              <a:buNone/>
              <a:tabLst/>
            </a:pPr>
            <a:r>
              <a:rPr lang="zh-TW" altLang="en-US" sz="1200" b="1"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例如：學業成績表現（期中考、歷年學期、模擬考成績單）；「競賽成果」獎狀；</a:t>
            </a:r>
            <a:endParaRPr kumimoji="1" lang="en-US" alt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1" fontAlgn="base" latinLnBrk="0" hangingPunct="1">
              <a:lnSpc>
                <a:spcPct val="100000"/>
              </a:lnSpc>
              <a:spcBef>
                <a:spcPts val="600"/>
              </a:spcBef>
              <a:spcAft>
                <a:spcPts val="600"/>
              </a:spcAft>
              <a:buClrTx/>
              <a:buSzTx/>
              <a:buFontTx/>
              <a:buNone/>
              <a:tabLst/>
            </a:pPr>
            <a:r>
              <a:rPr lang="zh-TW" altLang="en-US" sz="1600"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語文或其他能力檢定證書、幹部證明、社團表現或成果、照片、紀錄等。</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ts val="600"/>
              </a:spcAft>
              <a:buClrTx/>
              <a:buSzTx/>
              <a:buFontTx/>
              <a:buNone/>
              <a:tabLst/>
            </a:pP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二、加強重點學科：</a:t>
            </a:r>
            <a:endParaRPr kumimoji="1" lang="en-US" alt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600"/>
              </a:spcAft>
              <a:buClrTx/>
              <a:buSzTx/>
              <a:buFontTx/>
              <a:buNone/>
              <a:tabLst/>
            </a:pPr>
            <a:r>
              <a:rPr lang="zh-TW" altLang="en-US" sz="1600" b="1"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針對</a:t>
            </a:r>
            <a:r>
              <a:rPr kumimoji="1" lang="zh-TW" altLang="en-US"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入學</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簡章校系分則，研究未來想就讀的各學群學系，招生時重視的</a:t>
            </a:r>
            <a:endParaRPr kumimoji="1" lang="en-US" alt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lvl="0" eaLnBrk="0" hangingPunct="0">
              <a:spcBef>
                <a:spcPts val="600"/>
              </a:spcBef>
              <a:spcAft>
                <a:spcPts val="600"/>
              </a:spcAft>
            </a:pPr>
            <a:r>
              <a:rPr lang="zh-TW" altLang="en-US" sz="1600"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「學科能力測驗」及「指定科目考試」的</a:t>
            </a:r>
            <a:r>
              <a:rPr lang="zh-TW" altLang="zh-TW" sz="1600" dirty="0" smtClean="0">
                <a:solidFill>
                  <a:srgbClr val="000000"/>
                </a:solidFill>
                <a:latin typeface="微軟正黑體" pitchFamily="34" charset="-120"/>
                <a:ea typeface="微軟正黑體" pitchFamily="34" charset="-120"/>
                <a:cs typeface="Times New Roman" pitchFamily="18" charset="0"/>
              </a:rPr>
              <a:t>檢定</a:t>
            </a:r>
            <a:r>
              <a:rPr lang="zh-TW" altLang="en-US" sz="1600" dirty="0" smtClean="0">
                <a:solidFill>
                  <a:srgbClr val="000000"/>
                </a:solidFill>
                <a:latin typeface="微軟正黑體" pitchFamily="34" charset="-120"/>
                <a:ea typeface="微軟正黑體" pitchFamily="34" charset="-120"/>
                <a:cs typeface="Times New Roman" pitchFamily="18" charset="0"/>
              </a:rPr>
              <a:t>、</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採計、加權方式，</a:t>
            </a:r>
            <a:endParaRPr kumimoji="1" lang="en-US" alt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600"/>
              </a:spcAft>
              <a:buClrTx/>
              <a:buSzTx/>
              <a:buFontTx/>
              <a:buNone/>
              <a:tabLst/>
            </a:pPr>
            <a:r>
              <a:rPr lang="zh-TW" altLang="en-US" sz="1600"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在高二時就要立定目標。</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ts val="600"/>
              </a:spcAft>
              <a:buClrTx/>
              <a:buSzTx/>
              <a:buFontTx/>
              <a:buNone/>
              <a:tabLst/>
            </a:pP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三、參加全民英檢檢定：</a:t>
            </a:r>
            <a:endParaRPr kumimoji="1" lang="en-US" alt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600"/>
              </a:spcAft>
              <a:buClrTx/>
              <a:buSzTx/>
              <a:buFontTx/>
              <a:buNone/>
              <a:tabLst/>
            </a:pPr>
            <a:r>
              <a:rPr lang="zh-TW" altLang="en-US" sz="1200" b="1" dirty="0" smtClean="0">
                <a:solidFill>
                  <a:srgbClr val="000000"/>
                </a:solidFill>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申請入學部分校系會參考全民英檢檢定成績，要及早參加全民英檢考試。</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ts val="600"/>
              </a:spcAft>
              <a:buClrTx/>
              <a:buSzTx/>
              <a:buFontTx/>
              <a:buNone/>
              <a:tabLst/>
            </a:pP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四、深入了解各項招生考試題型：</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參考大考中心網站。</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ts val="600"/>
              </a:spcAft>
              <a:buClrTx/>
              <a:buSzTx/>
              <a:buFontTx/>
              <a:buNone/>
              <a:tabLst/>
            </a:pP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五、多請教師長或學長姐：</a:t>
            </a:r>
            <a:r>
              <a:rPr kumimoji="1" lang="zh-TW" altLang="en-US" sz="160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學習要領及</a:t>
            </a:r>
            <a:r>
              <a:rPr kumimoji="1" lang="zh-TW" sz="1600" b="0"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如何準備未來升學考試。</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sz="4400" dirty="0" smtClean="0">
                <a:solidFill>
                  <a:schemeClr val="tx1"/>
                </a:solidFill>
                <a:latin typeface="微軟正黑體" pitchFamily="34" charset="-120"/>
                <a:ea typeface="微軟正黑體" pitchFamily="34" charset="-120"/>
              </a:rPr>
              <a:t>【</a:t>
            </a:r>
            <a:r>
              <a:rPr lang="zh-TW" altLang="zh-TW" sz="4400" b="1" dirty="0" smtClean="0">
                <a:solidFill>
                  <a:schemeClr val="tx1"/>
                </a:solidFill>
                <a:latin typeface="微軟正黑體" pitchFamily="34" charset="-120"/>
                <a:ea typeface="微軟正黑體" pitchFamily="34" charset="-120"/>
              </a:rPr>
              <a:t>高</a:t>
            </a:r>
            <a:r>
              <a:rPr lang="zh-TW" altLang="en-US" sz="4400" b="1" dirty="0" smtClean="0">
                <a:solidFill>
                  <a:schemeClr val="tx1"/>
                </a:solidFill>
                <a:latin typeface="微軟正黑體" pitchFamily="34" charset="-120"/>
                <a:ea typeface="微軟正黑體" pitchFamily="34" charset="-120"/>
              </a:rPr>
              <a:t>三</a:t>
            </a:r>
            <a:r>
              <a:rPr lang="zh-TW" altLang="zh-TW" sz="4400" dirty="0" smtClean="0">
                <a:solidFill>
                  <a:schemeClr val="tx1"/>
                </a:solidFill>
                <a:latin typeface="微軟正黑體" pitchFamily="34" charset="-120"/>
                <a:ea typeface="微軟正黑體" pitchFamily="34" charset="-120"/>
              </a:rPr>
              <a:t>】</a:t>
            </a:r>
            <a:endParaRPr lang="zh-TW" altLang="en-US" sz="4400" dirty="0"/>
          </a:p>
        </p:txBody>
      </p:sp>
      <p:sp>
        <p:nvSpPr>
          <p:cNvPr id="75777" name="Rectangle 1"/>
          <p:cNvSpPr>
            <a:spLocks noChangeArrowheads="1"/>
          </p:cNvSpPr>
          <p:nvPr/>
        </p:nvSpPr>
        <p:spPr bwMode="auto">
          <a:xfrm>
            <a:off x="395536" y="1700808"/>
            <a:ext cx="8136904"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ct val="0"/>
              </a:spcAft>
              <a:buClrTx/>
              <a:buSzTx/>
              <a:tabLst>
                <a:tab pos="609600" algn="l"/>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一、</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暑假期間的運用：</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高二升高三的暑假及早排定高一、高二學科複習計畫</a:t>
            </a:r>
            <a:endParaRPr kumimoji="1" lang="en-US" alt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tabLst>
                <a:tab pos="609600" algn="l"/>
              </a:tabLst>
            </a:pPr>
            <a:r>
              <a:rPr lang="zh-TW" altLang="en-US" sz="1600"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並確實完成。</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ct val="0"/>
              </a:spcAft>
              <a:buClrTx/>
              <a:buSzTx/>
              <a:buFontTx/>
              <a:buNone/>
              <a:tabLst>
                <a:tab pos="609600" algn="l"/>
              </a:tabLst>
            </a:pP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二、新舊課程複習的時間安排：</a:t>
            </a:r>
            <a:endParaRPr kumimoji="1" lang="zh-TW"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ct val="0"/>
              </a:spcAft>
              <a:buClrTx/>
              <a:buSzTx/>
              <a:tabLst>
                <a:tab pos="609600" algn="l"/>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三、</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購買招生簡章：</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確定各校系最新的招生條件</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ct val="0"/>
              </a:spcAft>
              <a:buClrTx/>
              <a:buSzTx/>
              <a:tabLst>
                <a:tab pos="609600" algn="l"/>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四、</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購買考試簡章：</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報名參加「學科能力測驗」，以取得「甄選入學」及考試</a:t>
            </a:r>
            <a:endParaRPr kumimoji="1" lang="en-US" alt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ct val="0"/>
              </a:spcAft>
              <a:buClrTx/>
              <a:buSzTx/>
              <a:tabLst>
                <a:tab pos="609600" algn="l"/>
              </a:tabLst>
            </a:pPr>
            <a:r>
              <a:rPr lang="zh-TW" altLang="en-US" sz="1600"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分發部分校系的參加資格。</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ct val="0"/>
              </a:spcAft>
              <a:buClrTx/>
              <a:buSzTx/>
              <a:tabLst>
                <a:tab pos="609600" algn="l"/>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五、準備</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參加考試：</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參加「學科能力測驗」，並視需要參加「術科」或「全民</a:t>
            </a:r>
            <a:endParaRPr kumimoji="1" lang="en-US" alt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ct val="0"/>
              </a:spcAft>
              <a:buClrTx/>
              <a:buSzTx/>
              <a:tabLst>
                <a:tab pos="609600" algn="l"/>
              </a:tabLst>
            </a:pPr>
            <a:r>
              <a:rPr lang="zh-TW" altLang="en-US" sz="1600"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英檢」考試。</a:t>
            </a:r>
            <a:endParaRPr kumimoji="1" lang="zh-TW" sz="1600" b="0" i="0" u="none" strike="noStrike" cap="none" normalizeH="0" baseline="0" dirty="0" smtClean="0">
              <a:ln>
                <a:noFill/>
              </a:ln>
              <a:solidFill>
                <a:schemeClr val="tx1"/>
              </a:solidFill>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539552" y="764704"/>
            <a:ext cx="7956376" cy="52783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六</a:t>
            </a:r>
            <a:r>
              <a:rPr kumimoji="1" lang="zh-TW" b="1" i="0" u="none" strike="noStrike" cap="none" normalizeH="0" baseline="0" dirty="0" smtClean="0">
                <a:ln>
                  <a:noFill/>
                </a:ln>
                <a:solidFill>
                  <a:srgbClr val="000000"/>
                </a:solidFill>
                <a:effectLst/>
                <a:latin typeface="微軟正黑體" pitchFamily="34" charset="-120"/>
                <a:ea typeface="微軟正黑體" pitchFamily="34" charset="-120"/>
                <a:cs typeface="Times New Roman" pitchFamily="18" charset="0"/>
              </a:rPr>
              <a:t>、</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考慮是否參加「繁星推薦」：</a:t>
            </a:r>
            <a:endParaRPr kumimoji="1" lang="en-US" alt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1" fontAlgn="base" latinLnBrk="0" hangingPunct="1">
              <a:lnSpc>
                <a:spcPct val="100000"/>
              </a:lnSpc>
              <a:spcBef>
                <a:spcPts val="600"/>
              </a:spcBef>
              <a:spcAft>
                <a:spcPts val="0"/>
              </a:spcAft>
              <a:buClrTx/>
              <a:buSzTx/>
              <a:buFontTx/>
              <a:buNone/>
              <a:tabLst/>
            </a:pPr>
            <a:r>
              <a:rPr lang="zh-TW" altLang="en-US" sz="1600" b="1"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選擇合適的校系，由高中統一推薦報名。</a:t>
            </a:r>
            <a:endParaRPr kumimoji="1" lang="zh-TW" sz="16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七</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、考慮是否參加「個人申請」：</a:t>
            </a:r>
            <a:endParaRPr kumimoji="1" lang="en-US" alt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lang="zh-TW" altLang="en-US" sz="1600" b="1"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斟酌個人的能力及興趣，並考量「學科能力測驗」成績，</a:t>
            </a:r>
            <a:endParaRPr kumimoji="1" lang="en-US" alt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lang="zh-TW" altLang="en-US" sz="1600" dirty="0" smtClean="0">
                <a:latin typeface="新細明體" pitchFamily="18" charset="-120"/>
                <a:cs typeface="Times New Roman" pitchFamily="18" charset="0"/>
              </a:rPr>
              <a:t>             </a:t>
            </a:r>
            <a:r>
              <a:rPr kumimoji="1" 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選擇合適的「個人申請」校系，可由高中統一報名。</a:t>
            </a:r>
            <a:endParaRPr kumimoji="1" lang="zh-TW" sz="16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八</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、「個人申請」備審資料製作</a:t>
            </a:r>
            <a:endParaRPr kumimoji="1" lang="zh-TW"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九</a:t>
            </a:r>
            <a:r>
              <a:rPr kumimoji="1" 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、參加「個人申請」第二階段考試：</a:t>
            </a:r>
            <a:endParaRPr kumimoji="1" lang="en-US" alt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lang="zh-TW" altLang="en-US" sz="1600" b="1" dirty="0" smtClean="0">
                <a:latin typeface="微軟正黑體" pitchFamily="34" charset="-120"/>
                <a:ea typeface="微軟正黑體" pitchFamily="34" charset="-120"/>
                <a:cs typeface="Times New Roman" pitchFamily="18" charset="0"/>
              </a:rPr>
              <a:t>             </a:t>
            </a:r>
            <a:r>
              <a:rPr kumimoji="1" 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通過「申請入學」第一階段篩選的同學，準備參加第二階段考試：</a:t>
            </a:r>
            <a:endParaRPr kumimoji="1" lang="en-US" alt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lang="zh-TW" altLang="en-US" sz="1600" dirty="0" smtClean="0">
                <a:latin typeface="新細明體" pitchFamily="18" charset="-120"/>
                <a:cs typeface="Times New Roman" pitchFamily="18" charset="0"/>
              </a:rPr>
              <a:t>             </a:t>
            </a:r>
            <a:r>
              <a:rPr kumimoji="1" 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如口試、筆試、實驗</a:t>
            </a:r>
            <a:r>
              <a:rPr kumimoji="1" lang="en-US" alt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a:t>
            </a:r>
            <a:r>
              <a:rPr kumimoji="1" lang="zh-TW" altLang="en-US"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等。</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十、參加七月考試分發入學「指定科目考試」：</a:t>
            </a:r>
            <a:endParaRPr kumimoji="1" lang="en-US" alt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lang="zh-TW" altLang="en-US" sz="1600" b="1" dirty="0" smtClean="0">
                <a:latin typeface="微軟正黑體" pitchFamily="34" charset="-120"/>
                <a:ea typeface="微軟正黑體" pitchFamily="34" charset="-120"/>
                <a:cs typeface="Times New Roman" pitchFamily="18" charset="0"/>
              </a:rPr>
              <a:t>             </a:t>
            </a:r>
            <a:r>
              <a:rPr kumimoji="1" lang="zh-TW" altLang="en-US"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未通過或未參加或放棄錄取「甄選入學」的同學參加「指定科目考試」。</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rPr>
              <a:t>十一、「考試分發」選填志願：</a:t>
            </a:r>
            <a:endParaRPr kumimoji="1" lang="en-US" altLang="zh-TW" b="1" i="0" u="none" strike="noStrike" cap="none" normalizeH="0" baseline="0" dirty="0" smtClean="0">
              <a:ln>
                <a:noFill/>
              </a:ln>
              <a:solidFill>
                <a:schemeClr val="tx1"/>
              </a:solidFill>
              <a:effectLst/>
              <a:latin typeface="微軟正黑體" pitchFamily="34" charset="-120"/>
              <a:ea typeface="微軟正黑體" pitchFamily="34"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            以「指定科目」考試成績及「學科能力測驗」成績（部分校系需要檢定）</a:t>
            </a:r>
            <a:endParaRPr kumimoji="1" lang="en-US" alt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endParaRPr>
          </a:p>
          <a:p>
            <a:pPr marL="0" marR="0" lvl="0" indent="0" algn="l" defTabSz="914400" rtl="0" eaLnBrk="0" fontAlgn="base" latinLnBrk="0" hangingPunct="0">
              <a:lnSpc>
                <a:spcPct val="100000"/>
              </a:lnSpc>
              <a:spcBef>
                <a:spcPts val="600"/>
              </a:spcBef>
              <a:spcAft>
                <a:spcPts val="0"/>
              </a:spcAft>
              <a:buClrTx/>
              <a:buSzTx/>
              <a:buFontTx/>
              <a:buNone/>
              <a:tabLst/>
            </a:pPr>
            <a:r>
              <a:rPr kumimoji="1" lang="zh-TW" altLang="en-US"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            選填符合校系條件的志願，最多可填</a:t>
            </a:r>
            <a:r>
              <a:rPr kumimoji="1" lang="en-US" altLang="zh-TW"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100</a:t>
            </a:r>
            <a:r>
              <a:rPr kumimoji="1" lang="zh-TW" altLang="en-US" sz="1600" b="0" i="0" u="none" strike="noStrike" cap="none" normalizeH="0" baseline="0" dirty="0" smtClean="0">
                <a:ln>
                  <a:noFill/>
                </a:ln>
                <a:solidFill>
                  <a:schemeClr val="tx1"/>
                </a:solidFill>
                <a:effectLst/>
                <a:latin typeface="新細明體" pitchFamily="18" charset="-120"/>
                <a:ea typeface="新細明體" pitchFamily="18" charset="-120"/>
                <a:cs typeface="Times New Roman" pitchFamily="18" charset="0"/>
              </a:rPr>
              <a:t>個。</a:t>
            </a:r>
            <a:endParaRPr kumimoji="1" lang="zh-TW" altLang="en-US" sz="1600" b="0" i="0" u="none" strike="noStrike" cap="none" normalizeH="0" baseline="0" dirty="0" smtClean="0">
              <a:ln>
                <a:noFill/>
              </a:ln>
              <a:solidFill>
                <a:schemeClr val="tx1"/>
              </a:solidFill>
              <a:effectLst/>
              <a:latin typeface="Arial" pitchFamily="34" charset="0"/>
              <a:ea typeface="新細明體" pitchFamily="18" charset="-12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r>
              <a:rPr lang="zh-TW" altLang="en-US" sz="4000" dirty="0" smtClean="0">
                <a:solidFill>
                  <a:schemeClr val="tx1"/>
                </a:solidFill>
                <a:latin typeface="微軟正黑體" pitchFamily="34" charset="-120"/>
                <a:ea typeface="微軟正黑體" pitchFamily="34" charset="-120"/>
              </a:rPr>
              <a:t>輔導室近期生涯輔導工作</a:t>
            </a:r>
            <a:endParaRPr lang="zh-TW" altLang="en-US" sz="4000" dirty="0">
              <a:solidFill>
                <a:schemeClr val="tx1"/>
              </a:solidFill>
              <a:latin typeface="微軟正黑體" pitchFamily="34" charset="-120"/>
              <a:ea typeface="微軟正黑體" pitchFamily="34" charset="-120"/>
            </a:endParaRPr>
          </a:p>
        </p:txBody>
      </p:sp>
      <p:sp>
        <p:nvSpPr>
          <p:cNvPr id="5" name="副標題 4"/>
          <p:cNvSpPr>
            <a:spLocks noGrp="1"/>
          </p:cNvSpPr>
          <p:nvPr>
            <p:ph type="subTitle" idx="1"/>
          </p:nvPr>
        </p:nvSpPr>
        <p:spPr/>
        <p:txBody>
          <a:bodyPr>
            <a:normAutofit/>
          </a:bodyPr>
          <a:lstStyle/>
          <a:p>
            <a:r>
              <a:rPr lang="zh-TW" altLang="en-US" sz="3200" dirty="0" smtClean="0">
                <a:solidFill>
                  <a:srgbClr val="0000FF"/>
                </a:solidFill>
                <a:latin typeface="華康古印體" pitchFamily="65" charset="-120"/>
                <a:ea typeface="華康古印體" pitchFamily="65" charset="-120"/>
              </a:rPr>
              <a:t>學生部分</a:t>
            </a:r>
            <a:endParaRPr lang="zh-TW" altLang="en-US" sz="3200" dirty="0">
              <a:solidFill>
                <a:srgbClr val="0000FF"/>
              </a:solidFill>
              <a:latin typeface="華康古印體" pitchFamily="65" charset="-120"/>
              <a:ea typeface="華康古印體" pitchFamily="65" charset="-12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a:xfrm>
            <a:off x="457200" y="1600200"/>
            <a:ext cx="7715200" cy="4873752"/>
          </a:xfrm>
        </p:spPr>
        <p:txBody>
          <a:bodyPr>
            <a:normAutofit fontScale="92500" lnSpcReduction="10000"/>
          </a:bodyPr>
          <a:lstStyle/>
          <a:p>
            <a:r>
              <a:rPr lang="zh-TW" altLang="en-US" b="1" dirty="0" smtClean="0">
                <a:latin typeface="標楷體" pitchFamily="65" charset="-120"/>
                <a:ea typeface="標楷體" pitchFamily="65" charset="-120"/>
              </a:rPr>
              <a:t>一、多元入學制度宣導：</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高三：</a:t>
            </a:r>
            <a:r>
              <a:rPr lang="en-US" altLang="zh-TW" b="1" dirty="0" smtClean="0">
                <a:latin typeface="標楷體" pitchFamily="65" charset="-120"/>
                <a:ea typeface="標楷體" pitchFamily="65" charset="-120"/>
              </a:rPr>
              <a:t>9</a:t>
            </a:r>
            <a:r>
              <a:rPr lang="zh-TW" altLang="en-US" b="1" dirty="0" smtClean="0">
                <a:latin typeface="標楷體" pitchFamily="65" charset="-120"/>
                <a:ea typeface="標楷體" pitchFamily="65" charset="-120"/>
              </a:rPr>
              <a:t>月</a:t>
            </a:r>
            <a:r>
              <a:rPr lang="en-US" altLang="zh-TW" b="1" dirty="0" smtClean="0">
                <a:latin typeface="標楷體" pitchFamily="65" charset="-120"/>
                <a:ea typeface="標楷體" pitchFamily="65" charset="-120"/>
              </a:rPr>
              <a:t>8</a:t>
            </a:r>
            <a:r>
              <a:rPr lang="zh-TW" altLang="en-US" b="1" dirty="0" smtClean="0">
                <a:latin typeface="標楷體" pitchFamily="65" charset="-120"/>
                <a:ea typeface="標楷體" pitchFamily="65" charset="-120"/>
              </a:rPr>
              <a:t>日至</a:t>
            </a:r>
            <a:r>
              <a:rPr lang="en-US" altLang="zh-TW" b="1" dirty="0" smtClean="0">
                <a:latin typeface="標楷體" pitchFamily="65" charset="-120"/>
                <a:ea typeface="標楷體" pitchFamily="65" charset="-120"/>
              </a:rPr>
              <a:t>9</a:t>
            </a:r>
            <a:r>
              <a:rPr lang="zh-TW" altLang="en-US" b="1" dirty="0" smtClean="0">
                <a:latin typeface="標楷體" pitchFamily="65" charset="-120"/>
                <a:ea typeface="標楷體" pitchFamily="65" charset="-120"/>
              </a:rPr>
              <a:t>月</a:t>
            </a:r>
            <a:r>
              <a:rPr lang="en-US" altLang="zh-TW" b="1" dirty="0" smtClean="0">
                <a:latin typeface="標楷體" pitchFamily="65" charset="-120"/>
                <a:ea typeface="標楷體" pitchFamily="65" charset="-120"/>
              </a:rPr>
              <a:t>24</a:t>
            </a:r>
            <a:r>
              <a:rPr lang="zh-TW" altLang="en-US" b="1" dirty="0" smtClean="0">
                <a:latin typeface="標楷體" pitchFamily="65" charset="-120"/>
                <a:ea typeface="標楷體" pitchFamily="65" charset="-120"/>
              </a:rPr>
              <a:t>日</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高二：</a:t>
            </a:r>
            <a:r>
              <a:rPr lang="en-US" altLang="zh-TW" b="1" dirty="0" smtClean="0">
                <a:latin typeface="標楷體" pitchFamily="65" charset="-120"/>
                <a:ea typeface="標楷體" pitchFamily="65" charset="-120"/>
              </a:rPr>
              <a:t>10</a:t>
            </a:r>
            <a:r>
              <a:rPr lang="zh-TW" altLang="en-US" b="1" dirty="0" smtClean="0">
                <a:latin typeface="標楷體" pitchFamily="65" charset="-120"/>
                <a:ea typeface="標楷體" pitchFamily="65" charset="-120"/>
              </a:rPr>
              <a:t>月中下旬</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高一：</a:t>
            </a:r>
            <a:r>
              <a:rPr lang="en-US" altLang="zh-TW" b="1" dirty="0" smtClean="0">
                <a:latin typeface="標楷體" pitchFamily="65" charset="-120"/>
                <a:ea typeface="標楷體" pitchFamily="65" charset="-120"/>
              </a:rPr>
              <a:t>9</a:t>
            </a:r>
            <a:r>
              <a:rPr lang="zh-TW" altLang="en-US" b="1" dirty="0" smtClean="0">
                <a:latin typeface="標楷體" pitchFamily="65" charset="-120"/>
                <a:ea typeface="標楷體" pitchFamily="65" charset="-120"/>
              </a:rPr>
              <a:t>月下旬至</a:t>
            </a:r>
            <a:r>
              <a:rPr lang="en-US" altLang="zh-TW" b="1" dirty="0" smtClean="0">
                <a:latin typeface="標楷體" pitchFamily="65" charset="-120"/>
                <a:ea typeface="標楷體" pitchFamily="65" charset="-120"/>
              </a:rPr>
              <a:t>10</a:t>
            </a:r>
            <a:r>
              <a:rPr lang="zh-TW" altLang="en-US" b="1" dirty="0" smtClean="0">
                <a:latin typeface="標楷體" pitchFamily="65" charset="-120"/>
                <a:ea typeface="標楷體" pitchFamily="65" charset="-120"/>
              </a:rPr>
              <a:t>月中下旬</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二、高三甄選入學團體說明會（含備審資料準備）</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預定</a:t>
            </a:r>
            <a:r>
              <a:rPr lang="en-US" altLang="zh-TW" b="1" dirty="0" smtClean="0">
                <a:latin typeface="標楷體" pitchFamily="65" charset="-120"/>
                <a:ea typeface="標楷體" pitchFamily="65" charset="-120"/>
              </a:rPr>
              <a:t>12</a:t>
            </a:r>
            <a:r>
              <a:rPr lang="zh-TW" altLang="en-US" b="1" dirty="0" smtClean="0">
                <a:latin typeface="標楷體" pitchFamily="65" charset="-120"/>
                <a:ea typeface="標楷體" pitchFamily="65" charset="-120"/>
              </a:rPr>
              <a:t>月</a:t>
            </a:r>
            <a:r>
              <a:rPr lang="en-US" altLang="zh-TW" b="1" dirty="0" smtClean="0">
                <a:latin typeface="標楷體" pitchFamily="65" charset="-120"/>
                <a:ea typeface="標楷體" pitchFamily="65" charset="-120"/>
              </a:rPr>
              <a:t>17</a:t>
            </a:r>
            <a:r>
              <a:rPr lang="zh-TW" altLang="en-US" b="1" dirty="0" smtClean="0">
                <a:latin typeface="標楷體" pitchFamily="65" charset="-120"/>
                <a:ea typeface="標楷體" pitchFamily="65" charset="-120"/>
              </a:rPr>
              <a:t>日（星期五）</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三、學習輔導：</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（一）辦理同儕輔導，協助有需要的高一學生</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（二）高一班級輔導：第二次期中考後</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四、大學科系介紹講座及大學參觀</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請鼓勵孩子參加</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五、學長姐甄試心得彙編發放至高三、高二各班</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六、實施測驗</a:t>
            </a:r>
            <a:endParaRPr lang="zh-TW" altLang="en-US"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5"/>
          <p:cNvSpPr>
            <a:spLocks noGrp="1" noChangeArrowheads="1"/>
          </p:cNvSpPr>
          <p:nvPr>
            <p:ph type="title"/>
          </p:nvPr>
        </p:nvSpPr>
        <p:spPr>
          <a:xfrm>
            <a:off x="1979712" y="620688"/>
            <a:ext cx="4623345" cy="674712"/>
          </a:xfr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eaLnBrk="1" hangingPunct="1"/>
            <a:r>
              <a:rPr lang="en-US" altLang="zh-TW" b="1" dirty="0" smtClean="0">
                <a:solidFill>
                  <a:schemeClr val="tx1"/>
                </a:solidFill>
                <a:latin typeface="微軟正黑體" pitchFamily="34" charset="-120"/>
                <a:ea typeface="微軟正黑體" pitchFamily="34" charset="-120"/>
              </a:rPr>
              <a:t>100</a:t>
            </a:r>
            <a:r>
              <a:rPr lang="zh-TW" altLang="en-US" b="1" dirty="0" smtClean="0">
                <a:solidFill>
                  <a:schemeClr val="tx1"/>
                </a:solidFill>
                <a:latin typeface="微軟正黑體" pitchFamily="34" charset="-120"/>
                <a:ea typeface="微軟正黑體" pitchFamily="34" charset="-120"/>
              </a:rPr>
              <a:t>學年度學科能力測驗</a:t>
            </a:r>
          </a:p>
        </p:txBody>
      </p:sp>
      <p:graphicFrame>
        <p:nvGraphicFramePr>
          <p:cNvPr id="12309" name="Group 21"/>
          <p:cNvGraphicFramePr>
            <a:graphicFrameLocks noGrp="1"/>
          </p:cNvGraphicFramePr>
          <p:nvPr>
            <p:ph type="tbl" idx="1"/>
          </p:nvPr>
        </p:nvGraphicFramePr>
        <p:xfrm>
          <a:off x="251519" y="1600200"/>
          <a:ext cx="8280920" cy="4027297"/>
        </p:xfrm>
        <a:graphic>
          <a:graphicData uri="http://schemas.openxmlformats.org/drawingml/2006/table">
            <a:tbl>
              <a:tblPr/>
              <a:tblGrid>
                <a:gridCol w="1872555"/>
                <a:gridCol w="6408365"/>
              </a:tblGrid>
              <a:tr h="676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考試日期</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rPr>
                        <a:t>1/27-1/28</a:t>
                      </a:r>
                      <a:endPar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smtClean="0">
                          <a:ln>
                            <a:noFill/>
                          </a:ln>
                          <a:solidFill>
                            <a:schemeClr val="tx1"/>
                          </a:solidFill>
                          <a:effectLst/>
                          <a:latin typeface="標楷體" pitchFamily="65" charset="-120"/>
                          <a:ea typeface="標楷體" pitchFamily="65" charset="-120"/>
                        </a:rPr>
                        <a:t>考試科目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國文、英文、數學、社會、自然</a:t>
                      </a:r>
                      <a:endPar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endParaRPr>
                    </a:p>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五科都要考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考試範圍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高一、高二課程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成績計算</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rgbClr val="0000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答錯均不倒扣</a:t>
                      </a:r>
                      <a:endPar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endParaRPr>
                    </a:p>
                    <a:p>
                      <a:pPr marL="457200" marR="0" lvl="0" indent="-457200" algn="l" defTabSz="914400" rtl="0" eaLnBrk="1" fontAlgn="base" latinLnBrk="0" hangingPunct="1">
                        <a:lnSpc>
                          <a:spcPct val="100000"/>
                        </a:lnSpc>
                        <a:spcBef>
                          <a:spcPct val="20000"/>
                        </a:spcBef>
                        <a:spcAft>
                          <a:spcPct val="0"/>
                        </a:spcAft>
                        <a:buClr>
                          <a:srgbClr val="0000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各科成績採</a:t>
                      </a:r>
                      <a:r>
                        <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rPr>
                        <a:t>15</a:t>
                      </a: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級分制</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solidFill>
            <a:srgbClr val="FFFFFF"/>
          </a:solidFill>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fontScale="90000"/>
          </a:bodyPr>
          <a:lstStyle/>
          <a:p>
            <a:pPr algn="ctr">
              <a:defRPr/>
            </a:pPr>
            <a:r>
              <a:rPr lang="en-US" altLang="zh-TW" sz="6600" dirty="0" smtClean="0">
                <a:latin typeface="華康粗黑體" pitchFamily="49" charset="-120"/>
                <a:ea typeface="華康粗黑體" pitchFamily="49" charset="-120"/>
              </a:rPr>
              <a:t/>
            </a:r>
            <a:br>
              <a:rPr lang="en-US" altLang="zh-TW" sz="6600" dirty="0" smtClean="0">
                <a:latin typeface="華康粗黑體" pitchFamily="49" charset="-120"/>
                <a:ea typeface="華康粗黑體" pitchFamily="49" charset="-120"/>
              </a:rPr>
            </a:br>
            <a:r>
              <a:rPr lang="zh-TW" altLang="en-US" sz="6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華康粗黑體" pitchFamily="49" charset="-120"/>
                <a:ea typeface="華康粗黑體" pitchFamily="49" charset="-120"/>
              </a:rPr>
              <a:t>簡報結束</a:t>
            </a:r>
            <a:r>
              <a:rPr lang="en-US" altLang="zh-TW" sz="6600" dirty="0" smtClean="0">
                <a:latin typeface="華康粗黑體" pitchFamily="49" charset="-120"/>
                <a:ea typeface="華康粗黑體" pitchFamily="49" charset="-120"/>
              </a:rPr>
              <a:t>!</a:t>
            </a:r>
            <a:br>
              <a:rPr lang="en-US" altLang="zh-TW" sz="6600" dirty="0" smtClean="0">
                <a:latin typeface="華康粗黑體" pitchFamily="49" charset="-120"/>
                <a:ea typeface="華康粗黑體" pitchFamily="49" charset="-120"/>
              </a:rPr>
            </a:br>
            <a:endParaRPr lang="zh-TW" altLang="en-US" sz="6600" dirty="0">
              <a:latin typeface="華康粗黑體" pitchFamily="49" charset="-120"/>
              <a:ea typeface="華康粗黑體" pitchFamily="49" charset="-120"/>
            </a:endParaRPr>
          </a:p>
        </p:txBody>
      </p:sp>
      <p:sp>
        <p:nvSpPr>
          <p:cNvPr id="3" name="副標題 2"/>
          <p:cNvSpPr>
            <a:spLocks noGrp="1"/>
          </p:cNvSpPr>
          <p:nvPr>
            <p:ph type="subTitle" idx="1"/>
          </p:nvPr>
        </p:nvSpPr>
        <p:spPr>
          <a:xfrm>
            <a:off x="2195736" y="5229200"/>
            <a:ext cx="6172200" cy="1371600"/>
          </a:xfrm>
        </p:spPr>
        <p:txBody>
          <a:bodyPr/>
          <a:lstStyle/>
          <a:p>
            <a:r>
              <a:rPr lang="zh-TW" altLang="en-US" dirty="0" smtClean="0">
                <a:solidFill>
                  <a:schemeClr val="accent6">
                    <a:lumMod val="50000"/>
                  </a:schemeClr>
                </a:solidFill>
              </a:rPr>
              <a:t>文華輔導室諮詢電話：</a:t>
            </a:r>
            <a:r>
              <a:rPr lang="en-US" altLang="zh-TW" dirty="0" smtClean="0">
                <a:solidFill>
                  <a:schemeClr val="accent6">
                    <a:lumMod val="50000"/>
                  </a:schemeClr>
                </a:solidFill>
              </a:rPr>
              <a:t>04-23124000</a:t>
            </a:r>
            <a:r>
              <a:rPr lang="zh-TW" altLang="en-US" dirty="0" smtClean="0">
                <a:solidFill>
                  <a:schemeClr val="accent6">
                    <a:lumMod val="50000"/>
                  </a:schemeClr>
                </a:solidFill>
              </a:rPr>
              <a:t>轉</a:t>
            </a:r>
            <a:r>
              <a:rPr lang="en-US" altLang="zh-TW" dirty="0" smtClean="0">
                <a:solidFill>
                  <a:schemeClr val="accent6">
                    <a:lumMod val="50000"/>
                  </a:schemeClr>
                </a:solidFill>
              </a:rPr>
              <a:t>611</a:t>
            </a:r>
            <a:r>
              <a:rPr lang="zh-TW" altLang="en-US" dirty="0" smtClean="0">
                <a:solidFill>
                  <a:schemeClr val="accent6">
                    <a:lumMod val="50000"/>
                  </a:schemeClr>
                </a:solidFill>
              </a:rPr>
              <a:t>或</a:t>
            </a:r>
            <a:r>
              <a:rPr lang="en-US" altLang="zh-TW" dirty="0" smtClean="0">
                <a:solidFill>
                  <a:schemeClr val="accent6">
                    <a:lumMod val="50000"/>
                  </a:schemeClr>
                </a:solidFill>
              </a:rPr>
              <a:t>613</a:t>
            </a:r>
          </a:p>
          <a:p>
            <a:r>
              <a:rPr lang="zh-TW" altLang="en-US" dirty="0" smtClean="0">
                <a:solidFill>
                  <a:schemeClr val="accent6">
                    <a:lumMod val="50000"/>
                  </a:schemeClr>
                </a:solidFill>
              </a:rPr>
              <a:t>本簡報將放置輔導室網頁</a:t>
            </a:r>
            <a:r>
              <a:rPr lang="en-US" altLang="zh-TW" dirty="0" smtClean="0">
                <a:solidFill>
                  <a:schemeClr val="accent6">
                    <a:lumMod val="50000"/>
                  </a:schemeClr>
                </a:solidFill>
              </a:rPr>
              <a:t>—</a:t>
            </a:r>
            <a:r>
              <a:rPr lang="zh-TW" altLang="en-US" dirty="0" smtClean="0">
                <a:solidFill>
                  <a:schemeClr val="accent6">
                    <a:lumMod val="50000"/>
                  </a:schemeClr>
                </a:solidFill>
              </a:rPr>
              <a:t>親職教育區</a:t>
            </a:r>
            <a:r>
              <a:rPr lang="en-US" altLang="zh-TW" dirty="0" smtClean="0">
                <a:solidFill>
                  <a:schemeClr val="accent6">
                    <a:lumMod val="50000"/>
                  </a:schemeClr>
                </a:solidFill>
              </a:rPr>
              <a:t>/</a:t>
            </a:r>
            <a:r>
              <a:rPr lang="zh-TW" altLang="en-US" dirty="0" smtClean="0">
                <a:solidFill>
                  <a:schemeClr val="accent6">
                    <a:lumMod val="50000"/>
                  </a:schemeClr>
                </a:solidFill>
              </a:rPr>
              <a:t>親師座談會區，歡迎家長下載使用</a:t>
            </a:r>
            <a:endParaRPr lang="zh-TW" altLang="en-US" dirty="0">
              <a:solidFill>
                <a:schemeClr val="accent6">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4294967295"/>
          </p:nvPr>
        </p:nvSpPr>
        <p:spPr>
          <a:xfrm>
            <a:off x="6580188" y="6313488"/>
            <a:ext cx="1905000" cy="457200"/>
          </a:xfrm>
          <a:prstGeom prst="rect">
            <a:avLst/>
          </a:prstGeom>
        </p:spPr>
        <p:txBody>
          <a:bodyPr/>
          <a:lstStyle/>
          <a:p>
            <a:fld id="{DCAE87CB-6A56-4EE3-B3DF-ADF54013491E}" type="slidenum">
              <a:rPr lang="en-US" altLang="zh-TW"/>
              <a:pPr/>
              <a:t>6</a:t>
            </a:fld>
            <a:endParaRPr lang="en-US" altLang="zh-TW"/>
          </a:p>
        </p:txBody>
      </p:sp>
      <p:grpSp>
        <p:nvGrpSpPr>
          <p:cNvPr id="5" name="Group 2"/>
          <p:cNvGrpSpPr>
            <a:grpSpLocks/>
          </p:cNvGrpSpPr>
          <p:nvPr/>
        </p:nvGrpSpPr>
        <p:grpSpPr bwMode="auto">
          <a:xfrm>
            <a:off x="838200" y="533400"/>
            <a:ext cx="2447925" cy="730250"/>
            <a:chOff x="240" y="272"/>
            <a:chExt cx="1542" cy="460"/>
          </a:xfrm>
        </p:grpSpPr>
        <p:sp>
          <p:nvSpPr>
            <p:cNvPr id="6" name="Text Box 3"/>
            <p:cNvSpPr txBox="1">
              <a:spLocks noChangeArrowheads="1"/>
            </p:cNvSpPr>
            <p:nvPr/>
          </p:nvSpPr>
          <p:spPr bwMode="auto">
            <a:xfrm>
              <a:off x="240" y="272"/>
              <a:ext cx="774" cy="460"/>
            </a:xfrm>
            <a:prstGeom prst="rect">
              <a:avLst/>
            </a:prstGeom>
            <a:solidFill>
              <a:schemeClr val="tx1"/>
            </a:solidFill>
            <a:ln w="28575">
              <a:solidFill>
                <a:schemeClr val="tx1"/>
              </a:solidFill>
              <a:miter lim="800000"/>
              <a:headEnd/>
              <a:tailEnd/>
            </a:ln>
            <a:effectLst/>
          </p:spPr>
          <p:txBody>
            <a:bodyPr wrap="none">
              <a:spAutoFit/>
            </a:bodyPr>
            <a:lstStyle/>
            <a:p>
              <a:pPr algn="l"/>
              <a:r>
                <a:rPr lang="zh-TW" altLang="en-US" sz="4000" b="0" dirty="0">
                  <a:solidFill>
                    <a:schemeClr val="bg1"/>
                  </a:solidFill>
                  <a:latin typeface="全真中圓體" pitchFamily="49" charset="-120"/>
                  <a:ea typeface="全真中圓體" pitchFamily="49" charset="-120"/>
                </a:rPr>
                <a:t>考試</a:t>
              </a:r>
            </a:p>
          </p:txBody>
        </p:sp>
        <p:sp>
          <p:nvSpPr>
            <p:cNvPr id="7" name="Rectangle 4"/>
            <p:cNvSpPr>
              <a:spLocks noChangeArrowheads="1"/>
            </p:cNvSpPr>
            <p:nvPr/>
          </p:nvSpPr>
          <p:spPr bwMode="auto">
            <a:xfrm>
              <a:off x="1008" y="272"/>
              <a:ext cx="774" cy="460"/>
            </a:xfrm>
            <a:prstGeom prst="rect">
              <a:avLst/>
            </a:prstGeom>
            <a:noFill/>
            <a:ln w="28575">
              <a:solidFill>
                <a:schemeClr val="tx1"/>
              </a:solidFill>
              <a:miter lim="800000"/>
              <a:headEnd/>
              <a:tailEnd/>
            </a:ln>
            <a:effectLst/>
          </p:spPr>
          <p:txBody>
            <a:bodyPr wrap="none">
              <a:spAutoFit/>
            </a:bodyPr>
            <a:lstStyle/>
            <a:p>
              <a:pPr algn="l"/>
              <a:r>
                <a:rPr lang="zh-TW" altLang="en-US" sz="4000" b="0" dirty="0">
                  <a:solidFill>
                    <a:schemeClr val="tx1"/>
                  </a:solidFill>
                  <a:latin typeface="全真中圓體" pitchFamily="49" charset="-120"/>
                  <a:ea typeface="全真中圓體" pitchFamily="49" charset="-120"/>
                </a:rPr>
                <a:t>介紹</a:t>
              </a:r>
            </a:p>
          </p:txBody>
        </p:sp>
      </p:grpSp>
      <p:sp>
        <p:nvSpPr>
          <p:cNvPr id="10" name="Line 7"/>
          <p:cNvSpPr>
            <a:spLocks noChangeShapeType="1"/>
          </p:cNvSpPr>
          <p:nvPr/>
        </p:nvSpPr>
        <p:spPr bwMode="auto">
          <a:xfrm>
            <a:off x="3031836" y="2667000"/>
            <a:ext cx="3950855" cy="0"/>
          </a:xfrm>
          <a:prstGeom prst="line">
            <a:avLst/>
          </a:prstGeom>
          <a:noFill/>
          <a:ln w="76200">
            <a:solidFill>
              <a:srgbClr val="CC3300"/>
            </a:solidFill>
            <a:prstDash val="sysDot"/>
            <a:round/>
            <a:headEnd/>
            <a:tailEnd/>
          </a:ln>
          <a:effectLst/>
        </p:spPr>
        <p:txBody>
          <a:bodyPr wrap="none" anchor="ctr"/>
          <a:lstStyle/>
          <a:p>
            <a:endParaRPr lang="zh-TW" altLang="en-US"/>
          </a:p>
        </p:txBody>
      </p:sp>
      <p:sp>
        <p:nvSpPr>
          <p:cNvPr id="11" name="Rectangle 8"/>
          <p:cNvSpPr>
            <a:spLocks noChangeArrowheads="1"/>
          </p:cNvSpPr>
          <p:nvPr/>
        </p:nvSpPr>
        <p:spPr bwMode="auto">
          <a:xfrm>
            <a:off x="2843213" y="2997200"/>
            <a:ext cx="5916612" cy="946150"/>
          </a:xfrm>
          <a:prstGeom prst="rect">
            <a:avLst/>
          </a:prstGeom>
          <a:noFill/>
          <a:ln w="9525">
            <a:noFill/>
            <a:miter lim="800000"/>
            <a:headEnd/>
            <a:tailEnd/>
          </a:ln>
          <a:effectLst/>
        </p:spPr>
        <p:txBody>
          <a:bodyPr>
            <a:spAutoFit/>
          </a:bodyPr>
          <a:lstStyle/>
          <a:p>
            <a:pPr algn="l"/>
            <a:r>
              <a:rPr lang="zh-TW" altLang="en-US" sz="2800" b="1" dirty="0">
                <a:latin typeface="華康粗圓體" pitchFamily="49" charset="-120"/>
                <a:ea typeface="華康粗圓體" pitchFamily="49" charset="-120"/>
              </a:rPr>
              <a:t>國、英、數、社會</a:t>
            </a:r>
            <a:r>
              <a:rPr lang="zh-TW" altLang="en-US" sz="2800" b="1" dirty="0">
                <a:solidFill>
                  <a:schemeClr val="tx1"/>
                </a:solidFill>
                <a:latin typeface="華康粗圓體" pitchFamily="49" charset="-120"/>
                <a:ea typeface="華康粗圓體" pitchFamily="49" charset="-120"/>
              </a:rPr>
              <a:t>：高一、高二必修</a:t>
            </a:r>
          </a:p>
          <a:p>
            <a:pPr algn="l"/>
            <a:r>
              <a:rPr lang="en-US" altLang="zh-TW" sz="2800" b="1" dirty="0">
                <a:latin typeface="華康粗圓體" pitchFamily="49" charset="-120"/>
                <a:ea typeface="華康粗圓體" pitchFamily="49" charset="-120"/>
              </a:rPr>
              <a:t>※</a:t>
            </a:r>
            <a:r>
              <a:rPr lang="zh-TW" altLang="en-US" sz="2800" b="1" dirty="0">
                <a:solidFill>
                  <a:srgbClr val="FF0000"/>
                </a:solidFill>
                <a:latin typeface="華康粗圓體" pitchFamily="49" charset="-120"/>
                <a:ea typeface="華康粗圓體" pitchFamily="49" charset="-120"/>
              </a:rPr>
              <a:t>自然：高一必修、高二選修</a:t>
            </a:r>
          </a:p>
        </p:txBody>
      </p:sp>
      <p:sp>
        <p:nvSpPr>
          <p:cNvPr id="12" name="Rectangle 9"/>
          <p:cNvSpPr>
            <a:spLocks noChangeArrowheads="1"/>
          </p:cNvSpPr>
          <p:nvPr/>
        </p:nvSpPr>
        <p:spPr bwMode="auto">
          <a:xfrm>
            <a:off x="1042988" y="3141663"/>
            <a:ext cx="1606550" cy="519112"/>
          </a:xfrm>
          <a:prstGeom prst="rect">
            <a:avLst/>
          </a:prstGeom>
          <a:solidFill>
            <a:srgbClr val="FF9900"/>
          </a:solidFill>
          <a:ln w="9525">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ctr">
              <a:spcBef>
                <a:spcPct val="20000"/>
              </a:spcBef>
            </a:pPr>
            <a:r>
              <a:rPr lang="zh-TW" altLang="en-US" sz="2800" b="1" dirty="0">
                <a:latin typeface="華康粗圓體" pitchFamily="49" charset="-120"/>
                <a:ea typeface="華康粗圓體" pitchFamily="49" charset="-120"/>
              </a:rPr>
              <a:t>考試範圍</a:t>
            </a:r>
          </a:p>
        </p:txBody>
      </p:sp>
      <p:sp>
        <p:nvSpPr>
          <p:cNvPr id="13" name="Rectangle 11"/>
          <p:cNvSpPr>
            <a:spLocks noChangeArrowheads="1"/>
          </p:cNvSpPr>
          <p:nvPr/>
        </p:nvSpPr>
        <p:spPr bwMode="auto">
          <a:xfrm>
            <a:off x="755650" y="4868863"/>
            <a:ext cx="1871663" cy="457200"/>
          </a:xfrm>
          <a:prstGeom prst="rect">
            <a:avLst/>
          </a:prstGeom>
          <a:solidFill>
            <a:srgbClr val="FF9900"/>
          </a:solidFill>
          <a:ln w="9525">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20000"/>
              </a:spcBef>
            </a:pPr>
            <a:r>
              <a:rPr lang="zh-TW" altLang="en-US" sz="2400" b="1" dirty="0">
                <a:latin typeface="華康粗圓體" pitchFamily="49" charset="-120"/>
                <a:ea typeface="華康粗圓體" pitchFamily="49" charset="-120"/>
              </a:rPr>
              <a:t>自然科考科</a:t>
            </a:r>
          </a:p>
        </p:txBody>
      </p:sp>
      <p:sp>
        <p:nvSpPr>
          <p:cNvPr id="14" name="Rectangle 15"/>
          <p:cNvSpPr>
            <a:spLocks noChangeArrowheads="1"/>
          </p:cNvSpPr>
          <p:nvPr/>
        </p:nvSpPr>
        <p:spPr bwMode="auto">
          <a:xfrm>
            <a:off x="2843213" y="4797425"/>
            <a:ext cx="5562600" cy="1508105"/>
          </a:xfrm>
          <a:prstGeom prst="rect">
            <a:avLst/>
          </a:prstGeom>
          <a:noFill/>
          <a:ln w="9525">
            <a:noFill/>
            <a:miter lim="800000"/>
            <a:headEnd type="none" w="sm" len="sm"/>
            <a:tailEnd type="none" w="sm" len="sm"/>
          </a:ln>
          <a:effectLst/>
        </p:spPr>
        <p:txBody>
          <a:bodyPr>
            <a:spAutoFit/>
          </a:bodyPr>
          <a:lstStyle/>
          <a:p>
            <a:pPr algn="l">
              <a:spcBef>
                <a:spcPct val="20000"/>
              </a:spcBef>
            </a:pPr>
            <a:r>
              <a:rPr lang="zh-TW" altLang="en-US" sz="2400" b="1" dirty="0">
                <a:solidFill>
                  <a:schemeClr val="tx1"/>
                </a:solidFill>
                <a:latin typeface="華康粗圓體" pitchFamily="49" charset="-120"/>
                <a:ea typeface="華康粗圓體" pitchFamily="49" charset="-120"/>
              </a:rPr>
              <a:t>分為兩部分試題</a:t>
            </a:r>
          </a:p>
          <a:p>
            <a:pPr algn="l">
              <a:spcBef>
                <a:spcPct val="20000"/>
              </a:spcBef>
            </a:pPr>
            <a:r>
              <a:rPr lang="zh-TW" altLang="en-US" sz="2000" b="1" dirty="0">
                <a:solidFill>
                  <a:schemeClr val="tx1"/>
                </a:solidFill>
                <a:latin typeface="華康粗圓體" pitchFamily="49" charset="-120"/>
                <a:ea typeface="華康粗圓體" pitchFamily="49" charset="-120"/>
              </a:rPr>
              <a:t>第一部分試題：高一必修，考生須全部作答。</a:t>
            </a:r>
            <a:br>
              <a:rPr lang="zh-TW" altLang="en-US" sz="2000" b="1" dirty="0">
                <a:solidFill>
                  <a:schemeClr val="tx1"/>
                </a:solidFill>
                <a:latin typeface="華康粗圓體" pitchFamily="49" charset="-120"/>
                <a:ea typeface="華康粗圓體" pitchFamily="49" charset="-120"/>
              </a:rPr>
            </a:br>
            <a:r>
              <a:rPr lang="zh-TW" altLang="en-US" sz="2000" b="1" dirty="0">
                <a:solidFill>
                  <a:schemeClr val="tx1"/>
                </a:solidFill>
                <a:latin typeface="華康粗圓體" pitchFamily="49" charset="-120"/>
                <a:ea typeface="華康粗圓體" pitchFamily="49" charset="-120"/>
              </a:rPr>
              <a:t>第二部分試題：</a:t>
            </a:r>
            <a:r>
              <a:rPr lang="zh-TW" altLang="en-US" sz="2000" b="1" dirty="0">
                <a:solidFill>
                  <a:srgbClr val="FF0000"/>
                </a:solidFill>
                <a:latin typeface="華康粗圓體" pitchFamily="49" charset="-120"/>
                <a:ea typeface="華康粗圓體" pitchFamily="49" charset="-120"/>
              </a:rPr>
              <a:t>高二選修</a:t>
            </a:r>
            <a:r>
              <a:rPr lang="zh-TW" altLang="en-US" sz="2000" b="1" dirty="0">
                <a:solidFill>
                  <a:schemeClr val="tx1"/>
                </a:solidFill>
                <a:latin typeface="華康粗圓體" pitchFamily="49" charset="-120"/>
                <a:ea typeface="華康粗圓體" pitchFamily="49" charset="-120"/>
              </a:rPr>
              <a:t>，考生只要答對一定題</a:t>
            </a:r>
          </a:p>
          <a:p>
            <a:pPr algn="l">
              <a:spcBef>
                <a:spcPct val="20000"/>
              </a:spcBef>
            </a:pPr>
            <a:r>
              <a:rPr lang="zh-TW" altLang="en-US" sz="2000" b="1" dirty="0">
                <a:solidFill>
                  <a:schemeClr val="tx1"/>
                </a:solidFill>
                <a:latin typeface="華康粗圓體" pitchFamily="49" charset="-120"/>
                <a:ea typeface="華康粗圓體" pitchFamily="49" charset="-120"/>
              </a:rPr>
              <a:t>              數即為滿分。</a:t>
            </a:r>
          </a:p>
        </p:txBody>
      </p:sp>
      <p:sp>
        <p:nvSpPr>
          <p:cNvPr id="15" name="Line 16"/>
          <p:cNvSpPr>
            <a:spLocks noChangeShapeType="1"/>
          </p:cNvSpPr>
          <p:nvPr/>
        </p:nvSpPr>
        <p:spPr bwMode="auto">
          <a:xfrm>
            <a:off x="6011863" y="5876925"/>
            <a:ext cx="2305050" cy="0"/>
          </a:xfrm>
          <a:prstGeom prst="line">
            <a:avLst/>
          </a:prstGeom>
          <a:noFill/>
          <a:ln w="19050">
            <a:solidFill>
              <a:schemeClr val="tx2"/>
            </a:solidFill>
            <a:round/>
            <a:headEnd/>
            <a:tailEnd/>
          </a:ln>
          <a:effectLst/>
        </p:spPr>
        <p:txBody>
          <a:bodyPr wrap="none" anchor="ctr"/>
          <a:lstStyle/>
          <a:p>
            <a:endParaRPr lang="zh-TW" altLang="en-US"/>
          </a:p>
        </p:txBody>
      </p:sp>
      <p:sp>
        <p:nvSpPr>
          <p:cNvPr id="16" name="Line 17"/>
          <p:cNvSpPr>
            <a:spLocks noChangeShapeType="1"/>
          </p:cNvSpPr>
          <p:nvPr/>
        </p:nvSpPr>
        <p:spPr bwMode="auto">
          <a:xfrm>
            <a:off x="4716463" y="6237288"/>
            <a:ext cx="1439862" cy="0"/>
          </a:xfrm>
          <a:prstGeom prst="line">
            <a:avLst/>
          </a:prstGeom>
          <a:noFill/>
          <a:ln w="19050">
            <a:solidFill>
              <a:schemeClr val="tx2"/>
            </a:solidFill>
            <a:round/>
            <a:headEnd/>
            <a:tailEnd/>
          </a:ln>
          <a:effectLst/>
        </p:spPr>
        <p:txBody>
          <a:bodyPr wrap="none" anchor="ctr"/>
          <a:lstStyle/>
          <a:p>
            <a:endParaRPr lang="zh-TW" altLang="en-US"/>
          </a:p>
        </p:txBody>
      </p:sp>
      <p:sp>
        <p:nvSpPr>
          <p:cNvPr id="17" name="Rectangle 18"/>
          <p:cNvSpPr>
            <a:spLocks noChangeArrowheads="1"/>
          </p:cNvSpPr>
          <p:nvPr/>
        </p:nvSpPr>
        <p:spPr bwMode="auto">
          <a:xfrm>
            <a:off x="755650" y="4149725"/>
            <a:ext cx="1871663" cy="457200"/>
          </a:xfrm>
          <a:prstGeom prst="rect">
            <a:avLst/>
          </a:prstGeom>
          <a:solidFill>
            <a:srgbClr val="FF9900"/>
          </a:solidFill>
          <a:ln w="9525">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spcBef>
                <a:spcPct val="20000"/>
              </a:spcBef>
            </a:pPr>
            <a:r>
              <a:rPr lang="zh-TW" altLang="en-US" sz="2400" b="1" dirty="0">
                <a:latin typeface="華康粗圓體" pitchFamily="49" charset="-120"/>
                <a:ea typeface="華康粗圓體" pitchFamily="49" charset="-120"/>
              </a:rPr>
              <a:t>社會科考科</a:t>
            </a:r>
          </a:p>
        </p:txBody>
      </p:sp>
      <p:sp>
        <p:nvSpPr>
          <p:cNvPr id="18" name="Rectangle 19"/>
          <p:cNvSpPr>
            <a:spLocks noChangeArrowheads="1"/>
          </p:cNvSpPr>
          <p:nvPr/>
        </p:nvSpPr>
        <p:spPr bwMode="auto">
          <a:xfrm>
            <a:off x="2843213" y="4076700"/>
            <a:ext cx="5916612" cy="519113"/>
          </a:xfrm>
          <a:prstGeom prst="rect">
            <a:avLst/>
          </a:prstGeom>
          <a:noFill/>
          <a:ln w="9525">
            <a:noFill/>
            <a:miter lim="800000"/>
            <a:headEnd/>
            <a:tailEnd/>
          </a:ln>
          <a:effectLst/>
        </p:spPr>
        <p:txBody>
          <a:bodyPr>
            <a:spAutoFit/>
          </a:bodyPr>
          <a:lstStyle/>
          <a:p>
            <a:pPr algn="l"/>
            <a:r>
              <a:rPr lang="zh-TW" altLang="en-US" sz="2800" b="1" dirty="0">
                <a:solidFill>
                  <a:schemeClr val="tx1"/>
                </a:solidFill>
                <a:latin typeface="華康粗圓體" pitchFamily="49" charset="-120"/>
                <a:ea typeface="華康粗圓體" pitchFamily="49" charset="-120"/>
              </a:rPr>
              <a:t>高一、高二必修：歷史、地理、公社</a:t>
            </a:r>
          </a:p>
        </p:txBody>
      </p:sp>
      <p:sp>
        <p:nvSpPr>
          <p:cNvPr id="19" name="Text Box 6"/>
          <p:cNvSpPr txBox="1">
            <a:spLocks noChangeArrowheads="1"/>
          </p:cNvSpPr>
          <p:nvPr/>
        </p:nvSpPr>
        <p:spPr bwMode="auto">
          <a:xfrm>
            <a:off x="2819400" y="1676400"/>
            <a:ext cx="4495800" cy="914400"/>
          </a:xfrm>
          <a:prstGeom prst="rect">
            <a:avLst/>
          </a:prstGeom>
          <a:noFill/>
          <a:ln w="9525">
            <a:noFill/>
            <a:miter lim="800000"/>
            <a:headEnd/>
            <a:tailEnd/>
          </a:ln>
          <a:effectLst/>
        </p:spPr>
        <p:txBody>
          <a:bodyPr>
            <a:spAutoFit/>
          </a:bodyPr>
          <a:lstStyle/>
          <a:p>
            <a:pPr algn="l"/>
            <a:r>
              <a:rPr lang="zh-TW" altLang="en-US" sz="5400" dirty="0">
                <a:solidFill>
                  <a:srgbClr val="003366"/>
                </a:solidFill>
                <a:effectLst>
                  <a:outerShdw blurRad="38100" dist="38100" dir="2700000" algn="tl">
                    <a:srgbClr val="000000"/>
                  </a:outerShdw>
                </a:effectLst>
                <a:latin typeface="全真中圓體" pitchFamily="49" charset="-120"/>
                <a:ea typeface="文鼎古印體" pitchFamily="49" charset="-120"/>
              </a:rPr>
              <a:t>學科能力測驗</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3"/>
          <p:cNvSpPr>
            <a:spLocks noGrp="1"/>
          </p:cNvSpPr>
          <p:nvPr>
            <p:ph type="sldNum" sz="quarter" idx="12"/>
          </p:nvPr>
        </p:nvSpPr>
        <p:spPr>
          <a:xfrm>
            <a:off x="6580188" y="6313488"/>
            <a:ext cx="1905000" cy="457200"/>
          </a:xfrm>
        </p:spPr>
        <p:txBody>
          <a:bodyPr/>
          <a:lstStyle/>
          <a:p>
            <a:fld id="{6BEADD73-8BAA-45EC-97F9-071E4BE96A85}" type="slidenum">
              <a:rPr lang="en-US" altLang="zh-TW"/>
              <a:pPr/>
              <a:t>7</a:t>
            </a:fld>
            <a:endParaRPr lang="en-US" altLang="zh-TW"/>
          </a:p>
        </p:txBody>
      </p:sp>
      <p:grpSp>
        <p:nvGrpSpPr>
          <p:cNvPr id="3" name="Group 2"/>
          <p:cNvGrpSpPr>
            <a:grpSpLocks/>
          </p:cNvGrpSpPr>
          <p:nvPr/>
        </p:nvGrpSpPr>
        <p:grpSpPr bwMode="auto">
          <a:xfrm>
            <a:off x="838200" y="533400"/>
            <a:ext cx="2447925" cy="730250"/>
            <a:chOff x="240" y="272"/>
            <a:chExt cx="1542" cy="460"/>
          </a:xfrm>
        </p:grpSpPr>
        <p:sp>
          <p:nvSpPr>
            <p:cNvPr id="4" name="Text Box 3"/>
            <p:cNvSpPr txBox="1">
              <a:spLocks noChangeArrowheads="1"/>
            </p:cNvSpPr>
            <p:nvPr/>
          </p:nvSpPr>
          <p:spPr bwMode="auto">
            <a:xfrm>
              <a:off x="240" y="272"/>
              <a:ext cx="774" cy="460"/>
            </a:xfrm>
            <a:prstGeom prst="rect">
              <a:avLst/>
            </a:prstGeom>
            <a:solidFill>
              <a:schemeClr val="tx1"/>
            </a:solidFill>
            <a:ln w="28575">
              <a:solidFill>
                <a:schemeClr val="tx1"/>
              </a:solidFill>
              <a:miter lim="800000"/>
              <a:headEnd/>
              <a:tailEnd/>
            </a:ln>
            <a:effectLst/>
          </p:spPr>
          <p:txBody>
            <a:bodyPr wrap="none">
              <a:spAutoFit/>
            </a:bodyPr>
            <a:lstStyle/>
            <a:p>
              <a:pPr algn="l"/>
              <a:r>
                <a:rPr lang="zh-TW" altLang="en-US" sz="4000" b="0">
                  <a:solidFill>
                    <a:schemeClr val="bg1"/>
                  </a:solidFill>
                  <a:latin typeface="全真中圓體" pitchFamily="49" charset="-120"/>
                  <a:ea typeface="全真中圓體" pitchFamily="49" charset="-120"/>
                </a:rPr>
                <a:t>考試</a:t>
              </a:r>
            </a:p>
          </p:txBody>
        </p:sp>
        <p:sp>
          <p:nvSpPr>
            <p:cNvPr id="5" name="Rectangle 4"/>
            <p:cNvSpPr>
              <a:spLocks noChangeArrowheads="1"/>
            </p:cNvSpPr>
            <p:nvPr/>
          </p:nvSpPr>
          <p:spPr bwMode="auto">
            <a:xfrm>
              <a:off x="1008" y="272"/>
              <a:ext cx="774" cy="460"/>
            </a:xfrm>
            <a:prstGeom prst="rect">
              <a:avLst/>
            </a:prstGeom>
            <a:noFill/>
            <a:ln w="28575">
              <a:solidFill>
                <a:schemeClr val="tx1"/>
              </a:solidFill>
              <a:miter lim="800000"/>
              <a:headEnd/>
              <a:tailEnd/>
            </a:ln>
            <a:effectLst/>
          </p:spPr>
          <p:txBody>
            <a:bodyPr wrap="none">
              <a:spAutoFit/>
            </a:bodyPr>
            <a:lstStyle/>
            <a:p>
              <a:pPr algn="l"/>
              <a:r>
                <a:rPr lang="zh-TW" altLang="en-US" sz="4000" b="0">
                  <a:solidFill>
                    <a:schemeClr val="tx1"/>
                  </a:solidFill>
                  <a:latin typeface="全真中圓體" pitchFamily="49" charset="-120"/>
                  <a:ea typeface="全真中圓體" pitchFamily="49" charset="-120"/>
                </a:rPr>
                <a:t>介紹</a:t>
              </a:r>
            </a:p>
          </p:txBody>
        </p:sp>
      </p:grpSp>
      <p:grpSp>
        <p:nvGrpSpPr>
          <p:cNvPr id="6" name="Group 5"/>
          <p:cNvGrpSpPr>
            <a:grpSpLocks/>
          </p:cNvGrpSpPr>
          <p:nvPr/>
        </p:nvGrpSpPr>
        <p:grpSpPr bwMode="auto">
          <a:xfrm>
            <a:off x="2819400" y="1676400"/>
            <a:ext cx="4495800" cy="1066800"/>
            <a:chOff x="1296" y="1056"/>
            <a:chExt cx="3168" cy="672"/>
          </a:xfrm>
        </p:grpSpPr>
        <p:sp>
          <p:nvSpPr>
            <p:cNvPr id="7" name="Text Box 6"/>
            <p:cNvSpPr txBox="1">
              <a:spLocks noChangeArrowheads="1"/>
            </p:cNvSpPr>
            <p:nvPr/>
          </p:nvSpPr>
          <p:spPr bwMode="auto">
            <a:xfrm>
              <a:off x="1296" y="1056"/>
              <a:ext cx="3168" cy="576"/>
            </a:xfrm>
            <a:prstGeom prst="rect">
              <a:avLst/>
            </a:prstGeom>
            <a:noFill/>
            <a:ln w="9525">
              <a:noFill/>
              <a:miter lim="800000"/>
              <a:headEnd/>
              <a:tailEnd/>
            </a:ln>
            <a:effectLst/>
          </p:spPr>
          <p:txBody>
            <a:bodyPr>
              <a:spAutoFit/>
            </a:bodyPr>
            <a:lstStyle/>
            <a:p>
              <a:pPr algn="l"/>
              <a:r>
                <a:rPr lang="zh-TW" altLang="en-US" sz="5400" dirty="0">
                  <a:solidFill>
                    <a:srgbClr val="003366"/>
                  </a:solidFill>
                  <a:effectLst>
                    <a:outerShdw blurRad="38100" dist="38100" dir="2700000" algn="tl">
                      <a:srgbClr val="000000"/>
                    </a:outerShdw>
                  </a:effectLst>
                  <a:latin typeface="全真中圓體" pitchFamily="49" charset="-120"/>
                  <a:ea typeface="文鼎古印體" pitchFamily="49" charset="-120"/>
                </a:rPr>
                <a:t>學科能力測驗</a:t>
              </a:r>
            </a:p>
          </p:txBody>
        </p:sp>
        <p:sp>
          <p:nvSpPr>
            <p:cNvPr id="8" name="Line 7"/>
            <p:cNvSpPr>
              <a:spLocks noChangeShapeType="1"/>
            </p:cNvSpPr>
            <p:nvPr/>
          </p:nvSpPr>
          <p:spPr bwMode="auto">
            <a:xfrm>
              <a:off x="1392" y="1728"/>
              <a:ext cx="2784" cy="0"/>
            </a:xfrm>
            <a:prstGeom prst="line">
              <a:avLst/>
            </a:prstGeom>
            <a:noFill/>
            <a:ln w="76200">
              <a:solidFill>
                <a:srgbClr val="CC3300"/>
              </a:solidFill>
              <a:prstDash val="sysDot"/>
              <a:round/>
              <a:headEnd/>
              <a:tailEnd/>
            </a:ln>
            <a:effectLst/>
          </p:spPr>
          <p:txBody>
            <a:bodyPr wrap="none" anchor="ctr"/>
            <a:lstStyle/>
            <a:p>
              <a:endParaRPr lang="zh-TW" altLang="en-US">
                <a:solidFill>
                  <a:srgbClr val="003366"/>
                </a:solidFill>
              </a:endParaRPr>
            </a:p>
          </p:txBody>
        </p:sp>
      </p:grpSp>
      <p:sp>
        <p:nvSpPr>
          <p:cNvPr id="9" name="Rectangle 8"/>
          <p:cNvSpPr>
            <a:spLocks noChangeArrowheads="1"/>
          </p:cNvSpPr>
          <p:nvPr/>
        </p:nvSpPr>
        <p:spPr bwMode="auto">
          <a:xfrm>
            <a:off x="2971800" y="3124200"/>
            <a:ext cx="5105400" cy="2215991"/>
          </a:xfrm>
          <a:prstGeom prst="rect">
            <a:avLst/>
          </a:prstGeom>
          <a:noFill/>
          <a:ln w="9525">
            <a:noFill/>
            <a:miter lim="800000"/>
            <a:headEnd/>
            <a:tailEnd/>
          </a:ln>
          <a:effectLst/>
        </p:spPr>
        <p:txBody>
          <a:bodyPr>
            <a:spAutoFit/>
          </a:bodyPr>
          <a:lstStyle/>
          <a:p>
            <a:pPr algn="l"/>
            <a:r>
              <a:rPr lang="zh-TW" altLang="en-US" sz="2400" b="1" dirty="0">
                <a:solidFill>
                  <a:schemeClr val="tx1"/>
                </a:solidFill>
                <a:latin typeface="華康粗圓體" pitchFamily="49" charset="-120"/>
                <a:ea typeface="華康粗圓體" pitchFamily="49" charset="-120"/>
              </a:rPr>
              <a:t>第一部份</a:t>
            </a:r>
            <a:r>
              <a:rPr lang="en-US" altLang="zh-TW" sz="2400" b="1" dirty="0">
                <a:solidFill>
                  <a:schemeClr val="tx1"/>
                </a:solidFill>
                <a:latin typeface="華康粗圓體" pitchFamily="49" charset="-120"/>
                <a:ea typeface="華康粗圓體" pitchFamily="49" charset="-120"/>
              </a:rPr>
              <a:t>(96</a:t>
            </a:r>
            <a:r>
              <a:rPr lang="zh-TW" altLang="en-US" sz="2400" b="1" dirty="0">
                <a:solidFill>
                  <a:schemeClr val="tx1"/>
                </a:solidFill>
                <a:latin typeface="華康粗圓體" pitchFamily="49" charset="-120"/>
                <a:ea typeface="華康粗圓體" pitchFamily="49" charset="-120"/>
              </a:rPr>
              <a:t>分</a:t>
            </a:r>
            <a:r>
              <a:rPr lang="en-US" altLang="zh-TW" sz="2400" b="1" dirty="0">
                <a:solidFill>
                  <a:schemeClr val="tx1"/>
                </a:solidFill>
                <a:latin typeface="華康粗圓體" pitchFamily="49" charset="-120"/>
                <a:ea typeface="華康粗圓體" pitchFamily="49" charset="-120"/>
              </a:rPr>
              <a:t>)</a:t>
            </a:r>
            <a:r>
              <a:rPr lang="zh-TW" altLang="en-US" sz="2400" b="1" dirty="0">
                <a:solidFill>
                  <a:schemeClr val="tx1"/>
                </a:solidFill>
                <a:latin typeface="華康粗圓體" pitchFamily="49" charset="-120"/>
                <a:ea typeface="華康粗圓體" pitchFamily="49" charset="-120"/>
              </a:rPr>
              <a:t>：</a:t>
            </a:r>
          </a:p>
          <a:p>
            <a:pPr algn="l"/>
            <a:r>
              <a:rPr lang="zh-TW" altLang="en-US" sz="2200" b="1" dirty="0">
                <a:solidFill>
                  <a:schemeClr val="tx1"/>
                </a:solidFill>
                <a:latin typeface="華康粗圓體" pitchFamily="49" charset="-120"/>
                <a:ea typeface="華康粗圓體" pitchFamily="49" charset="-120"/>
              </a:rPr>
              <a:t>基礎物理、基礎化學、</a:t>
            </a:r>
          </a:p>
          <a:p>
            <a:pPr algn="l"/>
            <a:r>
              <a:rPr lang="zh-TW" altLang="en-US" sz="2200" b="1" dirty="0">
                <a:solidFill>
                  <a:schemeClr val="tx1"/>
                </a:solidFill>
                <a:latin typeface="華康粗圓體" pitchFamily="49" charset="-120"/>
                <a:ea typeface="華康粗圓體" pitchFamily="49" charset="-120"/>
              </a:rPr>
              <a:t>基礎生物、基礎地科</a:t>
            </a:r>
          </a:p>
          <a:p>
            <a:pPr algn="l"/>
            <a:endParaRPr lang="zh-TW" altLang="en-US" sz="2400" b="1" dirty="0">
              <a:solidFill>
                <a:schemeClr val="tx1"/>
              </a:solidFill>
              <a:latin typeface="華康粗圓體" pitchFamily="49" charset="-120"/>
              <a:ea typeface="華康粗圓體" pitchFamily="49" charset="-120"/>
            </a:endParaRPr>
          </a:p>
          <a:p>
            <a:pPr algn="l"/>
            <a:r>
              <a:rPr lang="zh-TW" altLang="en-US" sz="2400" b="1" dirty="0">
                <a:solidFill>
                  <a:schemeClr val="tx1"/>
                </a:solidFill>
                <a:latin typeface="華康粗圓體" pitchFamily="49" charset="-120"/>
                <a:ea typeface="華康粗圓體" pitchFamily="49" charset="-120"/>
              </a:rPr>
              <a:t>第二部分</a:t>
            </a:r>
            <a:r>
              <a:rPr lang="en-US" altLang="zh-TW" sz="2400" b="1" dirty="0">
                <a:solidFill>
                  <a:schemeClr val="tx1"/>
                </a:solidFill>
                <a:latin typeface="華康粗圓體" pitchFamily="49" charset="-120"/>
                <a:ea typeface="華康粗圓體" pitchFamily="49" charset="-120"/>
              </a:rPr>
              <a:t>(32</a:t>
            </a:r>
            <a:r>
              <a:rPr lang="zh-TW" altLang="en-US" sz="2400" b="1" dirty="0">
                <a:solidFill>
                  <a:schemeClr val="tx1"/>
                </a:solidFill>
                <a:latin typeface="華康粗圓體" pitchFamily="49" charset="-120"/>
                <a:ea typeface="華康粗圓體" pitchFamily="49" charset="-120"/>
              </a:rPr>
              <a:t>分</a:t>
            </a:r>
            <a:r>
              <a:rPr lang="en-US" altLang="zh-TW" sz="2400" b="1" dirty="0">
                <a:solidFill>
                  <a:schemeClr val="tx1"/>
                </a:solidFill>
                <a:latin typeface="華康粗圓體" pitchFamily="49" charset="-120"/>
                <a:ea typeface="華康粗圓體" pitchFamily="49" charset="-120"/>
              </a:rPr>
              <a:t>/40</a:t>
            </a:r>
            <a:r>
              <a:rPr lang="zh-TW" altLang="en-US" sz="2400" b="1" dirty="0">
                <a:solidFill>
                  <a:schemeClr val="tx1"/>
                </a:solidFill>
                <a:latin typeface="華康粗圓體" pitchFamily="49" charset="-120"/>
                <a:ea typeface="華康粗圓體" pitchFamily="49" charset="-120"/>
              </a:rPr>
              <a:t>分</a:t>
            </a:r>
            <a:r>
              <a:rPr lang="en-US" altLang="zh-TW" sz="2400" b="1" dirty="0">
                <a:solidFill>
                  <a:schemeClr val="tx1"/>
                </a:solidFill>
                <a:latin typeface="華康粗圓體" pitchFamily="49" charset="-120"/>
                <a:ea typeface="華康粗圓體" pitchFamily="49" charset="-120"/>
              </a:rPr>
              <a:t>)</a:t>
            </a:r>
            <a:r>
              <a:rPr lang="zh-TW" altLang="en-US" sz="2400" b="1" dirty="0">
                <a:solidFill>
                  <a:schemeClr val="tx1"/>
                </a:solidFill>
                <a:latin typeface="華康粗圓體" pitchFamily="49" charset="-120"/>
                <a:ea typeface="華康粗圓體" pitchFamily="49" charset="-120"/>
              </a:rPr>
              <a:t>：</a:t>
            </a:r>
          </a:p>
          <a:p>
            <a:pPr algn="l"/>
            <a:r>
              <a:rPr lang="zh-TW" altLang="en-US" sz="2200" b="1" dirty="0">
                <a:solidFill>
                  <a:schemeClr val="tx1"/>
                </a:solidFill>
                <a:latin typeface="華康粗圓體" pitchFamily="49" charset="-120"/>
                <a:ea typeface="華康粗圓體" pitchFamily="49" charset="-120"/>
              </a:rPr>
              <a:t>物理、化學、地球與環境、生物</a:t>
            </a:r>
          </a:p>
        </p:txBody>
      </p:sp>
      <p:sp>
        <p:nvSpPr>
          <p:cNvPr id="10" name="Rectangle 9"/>
          <p:cNvSpPr>
            <a:spLocks noChangeArrowheads="1"/>
          </p:cNvSpPr>
          <p:nvPr/>
        </p:nvSpPr>
        <p:spPr bwMode="auto">
          <a:xfrm>
            <a:off x="838200" y="3124200"/>
            <a:ext cx="1962150" cy="519113"/>
          </a:xfrm>
          <a:prstGeom prst="rect">
            <a:avLst/>
          </a:prstGeom>
          <a:solidFill>
            <a:srgbClr val="FF9900"/>
          </a:solidFill>
          <a:ln w="9525">
            <a:noFill/>
            <a:miter lim="800000"/>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lgn="l">
              <a:spcBef>
                <a:spcPct val="20000"/>
              </a:spcBef>
            </a:pPr>
            <a:r>
              <a:rPr lang="zh-TW" altLang="en-US" sz="2800" b="1">
                <a:latin typeface="華康粗圓體" pitchFamily="49" charset="-120"/>
                <a:ea typeface="華康粗圓體" pitchFamily="49" charset="-120"/>
              </a:rPr>
              <a:t>自然科考科</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483768" y="692696"/>
            <a:ext cx="3394720" cy="652934"/>
          </a:xfr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hangingPunct="1"/>
            <a:r>
              <a:rPr lang="zh-TW" altLang="en-US" b="1" dirty="0" smtClean="0">
                <a:solidFill>
                  <a:schemeClr val="tx1"/>
                </a:solidFill>
                <a:latin typeface="微軟正黑體" pitchFamily="34" charset="-120"/>
                <a:ea typeface="微軟正黑體" pitchFamily="34" charset="-120"/>
              </a:rPr>
              <a:t>學科能力測驗五標</a:t>
            </a:r>
          </a:p>
        </p:txBody>
      </p:sp>
      <p:sp>
        <p:nvSpPr>
          <p:cNvPr id="13315" name="Rectangle 3"/>
          <p:cNvSpPr>
            <a:spLocks noGrp="1" noChangeArrowheads="1"/>
          </p:cNvSpPr>
          <p:nvPr>
            <p:ph sz="quarter" idx="1"/>
          </p:nvPr>
        </p:nvSpPr>
        <p:spPr>
          <a:xfrm>
            <a:off x="152400" y="1600200"/>
            <a:ext cx="8839200" cy="1181100"/>
          </a:xfrm>
        </p:spPr>
        <p:txBody>
          <a:bodyPr>
            <a:noAutofit/>
          </a:bodyPr>
          <a:lstStyle/>
          <a:p>
            <a:pPr eaLnBrk="1" hangingPunct="1">
              <a:lnSpc>
                <a:spcPct val="80000"/>
              </a:lnSpc>
              <a:buClr>
                <a:srgbClr val="003300"/>
              </a:buClr>
            </a:pPr>
            <a:r>
              <a:rPr lang="zh-TW" altLang="en-US" b="1" dirty="0" smtClean="0">
                <a:latin typeface="微軟正黑體" pitchFamily="34" charset="-120"/>
                <a:ea typeface="微軟正黑體" pitchFamily="34" charset="-120"/>
              </a:rPr>
              <a:t>依各科全體到考考生成績計算，各科及各項目分為五種標準</a:t>
            </a:r>
          </a:p>
          <a:p>
            <a:pPr eaLnBrk="1" hangingPunct="1">
              <a:lnSpc>
                <a:spcPct val="80000"/>
              </a:lnSpc>
              <a:buClr>
                <a:srgbClr val="003300"/>
              </a:buClr>
              <a:buFont typeface="Wingdings" pitchFamily="2" charset="2"/>
              <a:buNone/>
            </a:pPr>
            <a:r>
              <a:rPr lang="en-US" altLang="zh-TW" b="1" dirty="0" smtClean="0">
                <a:latin typeface="微軟正黑體" pitchFamily="34" charset="-120"/>
                <a:ea typeface="微軟正黑體" pitchFamily="34" charset="-120"/>
              </a:rPr>
              <a:t>------------------------------------------</a:t>
            </a:r>
          </a:p>
          <a:p>
            <a:pPr eaLnBrk="1" hangingPunct="1">
              <a:lnSpc>
                <a:spcPct val="80000"/>
              </a:lnSpc>
              <a:buClr>
                <a:srgbClr val="FF3300"/>
              </a:buClr>
              <a:buFont typeface="Wingdings" pitchFamily="2" charset="2"/>
              <a:buChar char="l"/>
            </a:pPr>
            <a:r>
              <a:rPr lang="zh-TW" altLang="en-US" b="1" dirty="0" smtClean="0">
                <a:latin typeface="微軟正黑體" pitchFamily="34" charset="-120"/>
                <a:ea typeface="微軟正黑體" pitchFamily="34" charset="-120"/>
              </a:rPr>
              <a:t>頂標：該科成績位於第</a:t>
            </a:r>
            <a:r>
              <a:rPr lang="en-US" altLang="zh-TW" b="1" dirty="0" smtClean="0">
                <a:latin typeface="微軟正黑體" pitchFamily="34" charset="-120"/>
                <a:ea typeface="微軟正黑體" pitchFamily="34" charset="-120"/>
              </a:rPr>
              <a:t>88</a:t>
            </a:r>
            <a:r>
              <a:rPr lang="zh-TW" altLang="en-US" b="1" dirty="0" smtClean="0">
                <a:latin typeface="微軟正黑體" pitchFamily="34" charset="-120"/>
                <a:ea typeface="微軟正黑體" pitchFamily="34" charset="-120"/>
              </a:rPr>
              <a:t>百分位數之考生分數</a:t>
            </a:r>
          </a:p>
          <a:p>
            <a:pPr eaLnBrk="1" hangingPunct="1">
              <a:lnSpc>
                <a:spcPct val="80000"/>
              </a:lnSpc>
              <a:buClr>
                <a:srgbClr val="FF3300"/>
              </a:buClr>
              <a:buFont typeface="Wingdings" pitchFamily="2" charset="2"/>
              <a:buChar char="l"/>
            </a:pPr>
            <a:r>
              <a:rPr lang="zh-TW" altLang="en-US" b="1" dirty="0" smtClean="0">
                <a:latin typeface="微軟正黑體" pitchFamily="34" charset="-120"/>
                <a:ea typeface="微軟正黑體" pitchFamily="34" charset="-120"/>
              </a:rPr>
              <a:t>前標：該科成績位於第</a:t>
            </a:r>
            <a:r>
              <a:rPr lang="en-US" altLang="zh-TW" b="1" dirty="0" smtClean="0">
                <a:latin typeface="微軟正黑體" pitchFamily="34" charset="-120"/>
                <a:ea typeface="微軟正黑體" pitchFamily="34" charset="-120"/>
              </a:rPr>
              <a:t>75</a:t>
            </a:r>
            <a:r>
              <a:rPr lang="zh-TW" altLang="en-US" b="1" dirty="0" smtClean="0">
                <a:latin typeface="微軟正黑體" pitchFamily="34" charset="-120"/>
                <a:ea typeface="微軟正黑體" pitchFamily="34" charset="-120"/>
              </a:rPr>
              <a:t>百分位數之考生分數</a:t>
            </a:r>
          </a:p>
          <a:p>
            <a:pPr eaLnBrk="1" hangingPunct="1">
              <a:lnSpc>
                <a:spcPct val="80000"/>
              </a:lnSpc>
              <a:buClr>
                <a:srgbClr val="FF3300"/>
              </a:buClr>
              <a:buFont typeface="Wingdings" pitchFamily="2" charset="2"/>
              <a:buChar char="l"/>
            </a:pPr>
            <a:r>
              <a:rPr lang="zh-TW" altLang="en-US" b="1" dirty="0" smtClean="0">
                <a:latin typeface="微軟正黑體" pitchFamily="34" charset="-120"/>
                <a:ea typeface="微軟正黑體" pitchFamily="34" charset="-120"/>
              </a:rPr>
              <a:t>均標：該科成績位於第</a:t>
            </a:r>
            <a:r>
              <a:rPr lang="en-US" altLang="zh-TW" b="1" dirty="0" smtClean="0">
                <a:latin typeface="微軟正黑體" pitchFamily="34" charset="-120"/>
                <a:ea typeface="微軟正黑體" pitchFamily="34" charset="-120"/>
              </a:rPr>
              <a:t>50</a:t>
            </a:r>
            <a:r>
              <a:rPr lang="zh-TW" altLang="en-US" b="1" dirty="0" smtClean="0">
                <a:latin typeface="微軟正黑體" pitchFamily="34" charset="-120"/>
                <a:ea typeface="微軟正黑體" pitchFamily="34" charset="-120"/>
              </a:rPr>
              <a:t>百分位數之考生分數</a:t>
            </a:r>
          </a:p>
          <a:p>
            <a:pPr eaLnBrk="1" hangingPunct="1">
              <a:lnSpc>
                <a:spcPct val="80000"/>
              </a:lnSpc>
              <a:buClr>
                <a:srgbClr val="FF3300"/>
              </a:buClr>
              <a:buFont typeface="Wingdings" pitchFamily="2" charset="2"/>
              <a:buChar char="l"/>
            </a:pPr>
            <a:r>
              <a:rPr lang="zh-TW" altLang="en-US" b="1" dirty="0" smtClean="0">
                <a:latin typeface="微軟正黑體" pitchFamily="34" charset="-120"/>
                <a:ea typeface="微軟正黑體" pitchFamily="34" charset="-120"/>
              </a:rPr>
              <a:t>後標：該科成績位於第</a:t>
            </a:r>
            <a:r>
              <a:rPr lang="en-US" altLang="zh-TW" b="1" dirty="0" smtClean="0">
                <a:latin typeface="微軟正黑體" pitchFamily="34" charset="-120"/>
                <a:ea typeface="微軟正黑體" pitchFamily="34" charset="-120"/>
              </a:rPr>
              <a:t>25</a:t>
            </a:r>
            <a:r>
              <a:rPr lang="zh-TW" altLang="en-US" b="1" dirty="0" smtClean="0">
                <a:latin typeface="微軟正黑體" pitchFamily="34" charset="-120"/>
                <a:ea typeface="微軟正黑體" pitchFamily="34" charset="-120"/>
              </a:rPr>
              <a:t>百分位數之考生分數</a:t>
            </a:r>
          </a:p>
          <a:p>
            <a:pPr eaLnBrk="1" hangingPunct="1">
              <a:lnSpc>
                <a:spcPct val="80000"/>
              </a:lnSpc>
              <a:buClr>
                <a:srgbClr val="FF3300"/>
              </a:buClr>
              <a:buFont typeface="Wingdings" pitchFamily="2" charset="2"/>
              <a:buChar char="l"/>
            </a:pPr>
            <a:r>
              <a:rPr lang="zh-TW" altLang="en-US" b="1" dirty="0" smtClean="0">
                <a:latin typeface="微軟正黑體" pitchFamily="34" charset="-120"/>
                <a:ea typeface="微軟正黑體" pitchFamily="34" charset="-120"/>
              </a:rPr>
              <a:t>底標：該科成績位於第</a:t>
            </a:r>
            <a:r>
              <a:rPr lang="en-US" altLang="zh-TW" b="1" dirty="0" smtClean="0">
                <a:latin typeface="微軟正黑體" pitchFamily="34" charset="-120"/>
                <a:ea typeface="微軟正黑體" pitchFamily="34" charset="-120"/>
              </a:rPr>
              <a:t>12</a:t>
            </a:r>
            <a:r>
              <a:rPr lang="zh-TW" altLang="en-US" b="1" dirty="0" smtClean="0">
                <a:latin typeface="微軟正黑體" pitchFamily="34" charset="-120"/>
                <a:ea typeface="微軟正黑體" pitchFamily="34" charset="-120"/>
              </a:rPr>
              <a:t>百分位數之考生分數</a:t>
            </a:r>
          </a:p>
          <a:p>
            <a:pPr eaLnBrk="1" hangingPunct="1">
              <a:lnSpc>
                <a:spcPct val="80000"/>
              </a:lnSpc>
              <a:buClr>
                <a:srgbClr val="003300"/>
              </a:buClr>
              <a:buFont typeface="Wingdings" pitchFamily="2" charset="2"/>
              <a:buNone/>
            </a:pPr>
            <a:r>
              <a:rPr lang="en-US" altLang="zh-TW" b="1" dirty="0" smtClean="0">
                <a:latin typeface="微軟正黑體" pitchFamily="34" charset="-120"/>
                <a:ea typeface="微軟正黑體" pitchFamily="34" charset="-12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411760" y="620688"/>
            <a:ext cx="4335313" cy="674712"/>
          </a:xfrm>
          <a:solidFill>
            <a:srgbClr val="0033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eaLnBrk="1" hangingPunct="1"/>
            <a:r>
              <a:rPr lang="en-US" altLang="zh-TW" b="1" dirty="0" smtClean="0">
                <a:solidFill>
                  <a:schemeClr val="bg1"/>
                </a:solidFill>
                <a:latin typeface="微軟正黑體" pitchFamily="34" charset="-120"/>
                <a:ea typeface="微軟正黑體" pitchFamily="34" charset="-120"/>
              </a:rPr>
              <a:t>100</a:t>
            </a:r>
            <a:r>
              <a:rPr lang="zh-TW" altLang="en-US" b="1" dirty="0" smtClean="0">
                <a:solidFill>
                  <a:schemeClr val="bg1"/>
                </a:solidFill>
                <a:latin typeface="微軟正黑體" pitchFamily="34" charset="-120"/>
                <a:ea typeface="微軟正黑體" pitchFamily="34" charset="-120"/>
              </a:rPr>
              <a:t>學年度指定科目考試</a:t>
            </a:r>
          </a:p>
        </p:txBody>
      </p:sp>
      <p:graphicFrame>
        <p:nvGraphicFramePr>
          <p:cNvPr id="15381" name="Group 21"/>
          <p:cNvGraphicFramePr>
            <a:graphicFrameLocks noGrp="1"/>
          </p:cNvGraphicFramePr>
          <p:nvPr>
            <p:ph type="tbl" idx="1"/>
          </p:nvPr>
        </p:nvGraphicFramePr>
        <p:xfrm>
          <a:off x="323527" y="1600200"/>
          <a:ext cx="8208912" cy="4931220"/>
        </p:xfrm>
        <a:graphic>
          <a:graphicData uri="http://schemas.openxmlformats.org/drawingml/2006/table">
            <a:tbl>
              <a:tblPr/>
              <a:tblGrid>
                <a:gridCol w="1872209"/>
                <a:gridCol w="6336703"/>
              </a:tblGrid>
              <a:tr h="604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考試日期</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rPr>
                        <a:t>7/1-7/3</a:t>
                      </a:r>
                      <a:endPar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考試科目</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國文、英文、數學甲、數學乙、歷史、地理、公民與社會、物理、化學、生物</a:t>
                      </a:r>
                    </a:p>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十科，自行選考</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smtClean="0">
                          <a:ln>
                            <a:noFill/>
                          </a:ln>
                          <a:solidFill>
                            <a:schemeClr val="tx1"/>
                          </a:solidFill>
                          <a:effectLst/>
                          <a:latin typeface="標楷體" pitchFamily="65" charset="-120"/>
                          <a:ea typeface="標楷體" pitchFamily="65" charset="-120"/>
                        </a:rPr>
                        <a:t>考試範圍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高中三學年必修及選修課程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成績計算</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rgbClr val="FF0000"/>
                          </a:solidFill>
                          <a:effectLst/>
                          <a:latin typeface="標楷體" pitchFamily="65" charset="-120"/>
                          <a:ea typeface="標楷體" pitchFamily="65" charset="-120"/>
                        </a:rPr>
                        <a:t>答錯均不倒扣</a:t>
                      </a:r>
                    </a:p>
                    <a:p>
                      <a:pPr marL="457200" marR="0" lvl="0" indent="-457200" algn="l" defTabSz="914400" rtl="0" eaLnBrk="1" fontAlgn="base" latinLnBrk="0" hangingPunct="1">
                        <a:lnSpc>
                          <a:spcPct val="100000"/>
                        </a:lnSpc>
                        <a:spcBef>
                          <a:spcPct val="20000"/>
                        </a:spcBef>
                        <a:spcAft>
                          <a:spcPct val="0"/>
                        </a:spcAft>
                        <a:buClr>
                          <a:srgbClr val="003300"/>
                        </a:buClr>
                        <a:buSzPct val="75000"/>
                        <a:buFont typeface="Wingdings" pitchFamily="2" charset="2"/>
                        <a:buChar char="n"/>
                        <a:tabLst/>
                      </a:pP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滿分為</a:t>
                      </a:r>
                      <a:r>
                        <a:rPr kumimoji="1" lang="en-US" altLang="zh-TW" sz="3200" b="1" i="0" u="none" strike="noStrike" cap="none" normalizeH="0" baseline="0" dirty="0" smtClean="0">
                          <a:ln>
                            <a:noFill/>
                          </a:ln>
                          <a:solidFill>
                            <a:schemeClr val="tx1"/>
                          </a:solidFill>
                          <a:effectLst/>
                          <a:latin typeface="標楷體" pitchFamily="65" charset="-120"/>
                          <a:ea typeface="標楷體" pitchFamily="65" charset="-120"/>
                        </a:rPr>
                        <a:t>100</a:t>
                      </a:r>
                      <a:r>
                        <a:rPr kumimoji="1" lang="zh-TW" altLang="en-US" sz="3200" b="1" i="0" u="none" strike="noStrike" cap="none" normalizeH="0" baseline="0" dirty="0" smtClean="0">
                          <a:ln>
                            <a:noFill/>
                          </a:ln>
                          <a:solidFill>
                            <a:schemeClr val="tx1"/>
                          </a:solidFill>
                          <a:effectLst/>
                          <a:latin typeface="標楷體" pitchFamily="65" charset="-120"/>
                          <a:ea typeface="標楷體" pitchFamily="65" charset="-120"/>
                        </a:rPr>
                        <a:t>分</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2588</TotalTime>
  <Words>3032</Words>
  <Application>Microsoft Office PowerPoint</Application>
  <PresentationFormat>如螢幕大小 (4:3)</PresentationFormat>
  <Paragraphs>493</Paragraphs>
  <Slides>50</Slides>
  <Notes>0</Notes>
  <HiddenSlides>0</HiddenSlides>
  <MMClips>0</MMClips>
  <ScaleCrop>false</ScaleCrop>
  <HeadingPairs>
    <vt:vector size="4" baseType="variant">
      <vt:variant>
        <vt:lpstr>佈景主題</vt:lpstr>
      </vt:variant>
      <vt:variant>
        <vt:i4>1</vt:i4>
      </vt:variant>
      <vt:variant>
        <vt:lpstr>投影片標題</vt:lpstr>
      </vt:variant>
      <vt:variant>
        <vt:i4>50</vt:i4>
      </vt:variant>
    </vt:vector>
  </HeadingPairs>
  <TitlesOfParts>
    <vt:vector size="51" baseType="lpstr">
      <vt:lpstr>壁窗</vt:lpstr>
      <vt:lpstr>投影片 1</vt:lpstr>
      <vt:lpstr>100學年度 大學多元入學架構</vt:lpstr>
      <vt:lpstr>投影片 3</vt:lpstr>
      <vt:lpstr>大學入學的考試與招生 -考試篇 學科能力測驗—高三寒假 指定科目考試—高三七月</vt:lpstr>
      <vt:lpstr>100學年度學科能力測驗</vt:lpstr>
      <vt:lpstr>投影片 6</vt:lpstr>
      <vt:lpstr>投影片 7</vt:lpstr>
      <vt:lpstr>學科能力測驗五標</vt:lpstr>
      <vt:lpstr>100學年度指定科目考試</vt:lpstr>
      <vt:lpstr>大學入學的考試與招生 -考試篇 術科考試-每年二至三月</vt:lpstr>
      <vt:lpstr>100學年度術科考試</vt:lpstr>
      <vt:lpstr>投影片 12</vt:lpstr>
      <vt:lpstr>100學年度繁星推薦</vt:lpstr>
      <vt:lpstr>依學群推薦</vt:lpstr>
      <vt:lpstr>依學群推薦</vt:lpstr>
      <vt:lpstr>推薦條件 </vt:lpstr>
      <vt:lpstr>藝才班及體育班</vt:lpstr>
      <vt:lpstr>每一考生被推薦至1校1學群</vt:lpstr>
      <vt:lpstr>繁星推薦分發：第1比序統一訂為…</vt:lpstr>
      <vt:lpstr>當第一比序超額時：第2~7比序 </vt:lpstr>
      <vt:lpstr>兩輪分發 </vt:lpstr>
      <vt:lpstr>某一高中對同一所大學- 繁星推薦錄取舉例：</vt:lpstr>
      <vt:lpstr>錄取生限制 </vt:lpstr>
      <vt:lpstr>投影片 24</vt:lpstr>
      <vt:lpstr>個人申請--簡章閱讀</vt:lpstr>
      <vt:lpstr>個人申請--學科能力測驗篩選方式 第一階段</vt:lpstr>
      <vt:lpstr>倍率篩選</vt:lpstr>
      <vt:lpstr>最低級分</vt:lpstr>
      <vt:lpstr>同級分(分數)超額篩選</vt:lpstr>
      <vt:lpstr>第二階段</vt:lpstr>
      <vt:lpstr>個人申請--甄試總成績計算</vt:lpstr>
      <vt:lpstr>投影片 32</vt:lpstr>
      <vt:lpstr>投影片 33</vt:lpstr>
      <vt:lpstr>先檢定後採計，訂有最低登記標準</vt:lpstr>
      <vt:lpstr>投影片 35</vt:lpstr>
      <vt:lpstr>從大學多元入學制度</vt:lpstr>
      <vt:lpstr>甄選入學與考試分發的選擇與準備</vt:lpstr>
      <vt:lpstr>98學年度大學各入學管道統計表</vt:lpstr>
      <vt:lpstr>投影片 39</vt:lpstr>
      <vt:lpstr>投影片 40</vt:lpstr>
      <vt:lpstr>投影片 41</vt:lpstr>
      <vt:lpstr>投影片 42</vt:lpstr>
      <vt:lpstr>人生有夢、築夢踏實</vt:lpstr>
      <vt:lpstr>【高一】</vt:lpstr>
      <vt:lpstr>【高二】</vt:lpstr>
      <vt:lpstr>【高三】</vt:lpstr>
      <vt:lpstr>投影片 47</vt:lpstr>
      <vt:lpstr>輔導室近期生涯輔導工作</vt:lpstr>
      <vt:lpstr>投影片 49</vt:lpstr>
      <vt:lpstr> 簡報結束!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Hobsbaum</dc:creator>
  <cp:lastModifiedBy>命題光碟</cp:lastModifiedBy>
  <cp:revision>416</cp:revision>
  <dcterms:created xsi:type="dcterms:W3CDTF">2010-08-24T04:49:48Z</dcterms:created>
  <dcterms:modified xsi:type="dcterms:W3CDTF">2010-09-14T09:37:29Z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TC011408331028</vt:lpwstr>
  </property>
</Properties>
</file>