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0" r:id="rId3"/>
    <p:sldId id="258" r:id="rId4"/>
    <p:sldId id="257" r:id="rId5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53D0"/>
    <a:srgbClr val="7BA3B0"/>
    <a:srgbClr val="BFF8F2"/>
    <a:srgbClr val="F5BD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132"/>
      </p:cViewPr>
      <p:guideLst>
        <p:guide orient="horz" pos="22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2021/6/11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2021/6/11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749782" y="644745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www.1ppt.com/jiaoan/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2021/6/11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2021/6/11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pPr/>
              <a:t>2021/6/11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866259" y="2918675"/>
            <a:ext cx="48013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6000" dirty="0">
                <a:latin typeface="华文中宋" panose="02010600040101010101" pitchFamily="2" charset="-122"/>
                <a:ea typeface="华文中宋" panose="02010600040101010101" pitchFamily="2" charset="-122"/>
                <a:cs typeface="+mn-ea"/>
                <a:sym typeface="+mn-lt"/>
              </a:rPr>
              <a:t>健康與護理科</a:t>
            </a:r>
            <a:endParaRPr lang="en-US" altLang="zh-TW" sz="6000" dirty="0">
              <a:latin typeface="华文中宋" panose="02010600040101010101" pitchFamily="2" charset="-122"/>
              <a:ea typeface="华文中宋" panose="02010600040101010101" pitchFamily="2" charset="-122"/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4706731" y="5027737"/>
            <a:ext cx="2520286" cy="257175"/>
            <a:chOff x="4843463" y="4520714"/>
            <a:chExt cx="2520286" cy="257175"/>
          </a:xfrm>
        </p:grpSpPr>
        <p:sp>
          <p:nvSpPr>
            <p:cNvPr id="6" name="椭圆 5"/>
            <p:cNvSpPr/>
            <p:nvPr/>
          </p:nvSpPr>
          <p:spPr>
            <a:xfrm>
              <a:off x="4843463" y="4520714"/>
              <a:ext cx="257175" cy="257175"/>
            </a:xfrm>
            <a:prstGeom prst="ellipse">
              <a:avLst/>
            </a:prstGeom>
            <a:solidFill>
              <a:srgbClr val="0E5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5296085" y="4520714"/>
              <a:ext cx="257175" cy="25717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5748707" y="4520714"/>
              <a:ext cx="257175" cy="257175"/>
            </a:xfrm>
            <a:prstGeom prst="ellipse">
              <a:avLst/>
            </a:prstGeom>
            <a:solidFill>
              <a:srgbClr val="0E5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6201329" y="4520714"/>
              <a:ext cx="257175" cy="25717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6653951" y="4520714"/>
              <a:ext cx="257175" cy="257175"/>
            </a:xfrm>
            <a:prstGeom prst="ellipse">
              <a:avLst/>
            </a:prstGeom>
            <a:solidFill>
              <a:srgbClr val="0E5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7106574" y="4520714"/>
              <a:ext cx="257175" cy="25717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067175" y="2457450"/>
            <a:ext cx="4057650" cy="0"/>
            <a:chOff x="4129088" y="2457450"/>
            <a:chExt cx="4057650" cy="0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4129088" y="2457450"/>
              <a:ext cx="971550" cy="0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7215188" y="2457450"/>
              <a:ext cx="971550" cy="0"/>
            </a:xfrm>
            <a:prstGeom prst="line">
              <a:avLst/>
            </a:prstGeom>
            <a:ln w="25400">
              <a:solidFill>
                <a:srgbClr val="0E53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图片 13" descr="eea594ddedd80cba0ff04a34a7aff98c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156835" y="1121410"/>
            <a:ext cx="1866265" cy="1865630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>
            <a:off x="4251012" y="3927998"/>
            <a:ext cx="38779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800" dirty="0">
                <a:latin typeface="华文中宋" panose="02010600040101010101" pitchFamily="2" charset="-122"/>
                <a:ea typeface="华文中宋" panose="02010600040101010101" pitchFamily="2" charset="-122"/>
                <a:cs typeface="+mn-ea"/>
                <a:sym typeface="+mn-lt"/>
              </a:rPr>
              <a:t>學習歷程模板</a:t>
            </a:r>
            <a:endParaRPr lang="zh-CN" altLang="en-US" sz="4800" dirty="0">
              <a:latin typeface="华文中宋" panose="02010600040101010101" pitchFamily="2" charset="-122"/>
              <a:ea typeface="华文中宋" panose="02010600040101010101" pitchFamily="2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 advTm="3604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椭圆 25"/>
          <p:cNvSpPr/>
          <p:nvPr/>
        </p:nvSpPr>
        <p:spPr>
          <a:xfrm>
            <a:off x="4025003" y="1746834"/>
            <a:ext cx="600156" cy="555477"/>
          </a:xfrm>
          <a:prstGeom prst="ellipse">
            <a:avLst/>
          </a:prstGeom>
          <a:solidFill>
            <a:srgbClr val="2E72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60931" y="1855049"/>
            <a:ext cx="4312468" cy="417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TW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版本、課程單元名稱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710832" y="1839393"/>
            <a:ext cx="43124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學習課次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4021405" y="2698320"/>
            <a:ext cx="600156" cy="581251"/>
          </a:xfrm>
          <a:prstGeom prst="ellipse">
            <a:avLst/>
          </a:prstGeom>
          <a:solidFill>
            <a:srgbClr val="2E72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241630" y="2757956"/>
            <a:ext cx="551193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(1)</a:t>
            </a:r>
            <a:r>
              <a:rPr lang="zh-TW" altLang="en-US" dirty="0">
                <a:latin typeface="Microsoft YaHei" pitchFamily="34" charset="-122"/>
                <a:ea typeface="Microsoft YaHei" pitchFamily="34" charset="-122"/>
              </a:rPr>
              <a:t>老師的課程進行方式：</a:t>
            </a:r>
            <a:endParaRPr lang="en-US" altLang="zh-TW" dirty="0">
              <a:latin typeface="Microsoft YaHei" pitchFamily="34" charset="-122"/>
              <a:ea typeface="Microsoft YaHei" pitchFamily="34" charset="-122"/>
            </a:endParaRPr>
          </a:p>
          <a:p>
            <a:r>
              <a:rPr lang="zh-TW" altLang="en-US" dirty="0">
                <a:latin typeface="Microsoft YaHei" pitchFamily="34" charset="-122"/>
                <a:ea typeface="Microsoft YaHei" pitchFamily="34" charset="-122"/>
              </a:rPr>
              <a:t>    老師運用何種「方式」 教學</a:t>
            </a:r>
            <a:r>
              <a:rPr lang="en-US" altLang="zh-TW" dirty="0">
                <a:latin typeface="Microsoft YaHei" pitchFamily="34" charset="-122"/>
                <a:ea typeface="Microsoft YaHei" pitchFamily="34" charset="-122"/>
              </a:rPr>
              <a:t>(</a:t>
            </a:r>
            <a:r>
              <a:rPr lang="zh-TW" altLang="en-US" dirty="0">
                <a:latin typeface="Microsoft YaHei" pitchFamily="34" charset="-122"/>
                <a:ea typeface="Microsoft YaHei" pitchFamily="34" charset="-122"/>
              </a:rPr>
              <a:t>小組討論</a:t>
            </a:r>
            <a:r>
              <a:rPr lang="en-US" altLang="zh-TW" dirty="0">
                <a:latin typeface="Microsoft YaHei" pitchFamily="34" charset="-122"/>
                <a:ea typeface="Microsoft YaHei" pitchFamily="34" charset="-122"/>
              </a:rPr>
              <a:t>/</a:t>
            </a:r>
            <a:r>
              <a:rPr lang="zh-TW" altLang="en-US" dirty="0">
                <a:latin typeface="Microsoft YaHei" pitchFamily="34" charset="-122"/>
                <a:ea typeface="Microsoft YaHei" pitchFamily="34" charset="-122"/>
              </a:rPr>
              <a:t>講述</a:t>
            </a:r>
            <a:r>
              <a:rPr lang="en-US" altLang="zh-TW" dirty="0">
                <a:latin typeface="Microsoft YaHei" pitchFamily="34" charset="-122"/>
                <a:ea typeface="Microsoft YaHei" pitchFamily="34" charset="-122"/>
              </a:rPr>
              <a:t>/</a:t>
            </a:r>
            <a:r>
              <a:rPr lang="zh-TW" altLang="en-US" dirty="0">
                <a:latin typeface="Microsoft YaHei" pitchFamily="34" charset="-122"/>
                <a:ea typeface="Microsoft YaHei" pitchFamily="34" charset="-122"/>
              </a:rPr>
              <a:t>示範</a:t>
            </a:r>
            <a:r>
              <a:rPr lang="en-US" altLang="zh-TW" dirty="0">
                <a:latin typeface="Microsoft YaHei" pitchFamily="34" charset="-122"/>
                <a:ea typeface="Microsoft YaHei" pitchFamily="34" charset="-122"/>
              </a:rPr>
              <a:t>/</a:t>
            </a:r>
          </a:p>
          <a:p>
            <a:r>
              <a:rPr lang="zh-TW" altLang="en-US" dirty="0">
                <a:latin typeface="Microsoft YaHei" pitchFamily="34" charset="-122"/>
                <a:ea typeface="Microsoft YaHei" pitchFamily="34" charset="-122"/>
              </a:rPr>
              <a:t>     體驗活動</a:t>
            </a:r>
            <a:r>
              <a:rPr lang="en-US" altLang="zh-TW" dirty="0">
                <a:latin typeface="Microsoft YaHei" pitchFamily="34" charset="-122"/>
                <a:ea typeface="Microsoft YaHei" pitchFamily="34" charset="-122"/>
              </a:rPr>
              <a:t>)</a:t>
            </a:r>
          </a:p>
          <a:p>
            <a:endParaRPr lang="en-US" altLang="zh-TW" sz="2000" dirty="0">
              <a:latin typeface="Microsoft YaHei" pitchFamily="34" charset="-122"/>
              <a:ea typeface="Microsoft YaHei" pitchFamily="34" charset="-122"/>
            </a:endParaRPr>
          </a:p>
          <a:p>
            <a:r>
              <a:rPr lang="en-US" altLang="zh-TW" dirty="0">
                <a:latin typeface="Microsoft YaHei" pitchFamily="34" charset="-122"/>
                <a:ea typeface="Microsoft YaHei" pitchFamily="34" charset="-122"/>
              </a:rPr>
              <a:t>(2)</a:t>
            </a:r>
            <a:r>
              <a:rPr lang="zh-TW" altLang="en-US" dirty="0">
                <a:latin typeface="Microsoft YaHei" pitchFamily="34" charset="-122"/>
                <a:ea typeface="Microsoft YaHei" pitchFamily="34" charset="-122"/>
              </a:rPr>
              <a:t>老師所指派的作業目的：</a:t>
            </a:r>
            <a:endParaRPr lang="en-US" altLang="zh-TW" dirty="0">
              <a:latin typeface="Microsoft YaHei" pitchFamily="34" charset="-122"/>
              <a:ea typeface="Microsoft YaHei" pitchFamily="34" charset="-122"/>
            </a:endParaRPr>
          </a:p>
          <a:p>
            <a:r>
              <a:rPr lang="zh-TW" altLang="en-US" dirty="0">
                <a:latin typeface="Microsoft YaHei" pitchFamily="34" charset="-122"/>
                <a:ea typeface="Microsoft YaHei" pitchFamily="34" charset="-122"/>
              </a:rPr>
              <a:t>    此份作業希望達到的「學習效果」</a:t>
            </a:r>
            <a:endParaRPr lang="en-US" altLang="zh-TW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4710832" y="2732309"/>
            <a:ext cx="43124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課程簡述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3971540" y="4838083"/>
            <a:ext cx="600156" cy="581251"/>
          </a:xfrm>
          <a:prstGeom prst="ellipse">
            <a:avLst/>
          </a:prstGeom>
          <a:solidFill>
            <a:srgbClr val="2E72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241630" y="4904101"/>
            <a:ext cx="56373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Microsoft YaHei" pitchFamily="34" charset="-122"/>
                <a:ea typeface="Microsoft YaHei" pitchFamily="34" charset="-122"/>
              </a:rPr>
              <a:t>(1)</a:t>
            </a:r>
            <a:r>
              <a:rPr lang="zh-TW" altLang="en-US" dirty="0">
                <a:latin typeface="Microsoft YaHei" pitchFamily="34" charset="-122"/>
                <a:ea typeface="Microsoft YaHei" pitchFamily="34" charset="-122"/>
              </a:rPr>
              <a:t>此作業呈現出我的何種「能力」</a:t>
            </a:r>
            <a:r>
              <a:rPr lang="en-US" altLang="zh-TW" dirty="0">
                <a:latin typeface="Microsoft YaHei" pitchFamily="34" charset="-122"/>
                <a:ea typeface="Microsoft YaHei" pitchFamily="34" charset="-122"/>
              </a:rPr>
              <a:t>(</a:t>
            </a:r>
            <a:r>
              <a:rPr lang="zh-TW" altLang="en-US" dirty="0">
                <a:latin typeface="Microsoft YaHei" pitchFamily="34" charset="-122"/>
                <a:ea typeface="Microsoft YaHei" pitchFamily="34" charset="-122"/>
              </a:rPr>
              <a:t>健康察覺</a:t>
            </a:r>
            <a:r>
              <a:rPr lang="en-US" altLang="zh-TW" dirty="0">
                <a:latin typeface="Microsoft YaHei" pitchFamily="34" charset="-122"/>
                <a:ea typeface="Microsoft YaHei" pitchFamily="34" charset="-122"/>
              </a:rPr>
              <a:t>/</a:t>
            </a:r>
            <a:r>
              <a:rPr lang="zh-TW" altLang="en-US" dirty="0">
                <a:latin typeface="Microsoft YaHei" pitchFamily="34" charset="-122"/>
                <a:ea typeface="Microsoft YaHei" pitchFamily="34" charset="-122"/>
              </a:rPr>
              <a:t>自我健</a:t>
            </a:r>
            <a:endParaRPr lang="en-US" altLang="zh-TW" dirty="0">
              <a:latin typeface="Microsoft YaHei" pitchFamily="34" charset="-122"/>
              <a:ea typeface="Microsoft YaHei" pitchFamily="34" charset="-122"/>
            </a:endParaRPr>
          </a:p>
          <a:p>
            <a:r>
              <a:rPr lang="zh-TW" altLang="en-US" dirty="0">
                <a:latin typeface="Microsoft YaHei" pitchFamily="34" charset="-122"/>
                <a:ea typeface="Microsoft YaHei" pitchFamily="34" charset="-122"/>
              </a:rPr>
              <a:t>     康管理</a:t>
            </a:r>
            <a:r>
              <a:rPr lang="en-US" altLang="zh-TW" dirty="0">
                <a:latin typeface="Microsoft YaHei" pitchFamily="34" charset="-122"/>
                <a:ea typeface="Microsoft YaHei" pitchFamily="34" charset="-122"/>
              </a:rPr>
              <a:t>)</a:t>
            </a:r>
          </a:p>
          <a:p>
            <a:endParaRPr lang="en-US" altLang="zh-TW" dirty="0">
              <a:latin typeface="Microsoft YaHei" pitchFamily="34" charset="-122"/>
              <a:ea typeface="Microsoft YaHei" pitchFamily="34" charset="-122"/>
            </a:endParaRPr>
          </a:p>
          <a:p>
            <a:r>
              <a:rPr lang="en-US" altLang="zh-TW" dirty="0">
                <a:latin typeface="Microsoft YaHei" pitchFamily="34" charset="-122"/>
                <a:ea typeface="Microsoft YaHei" pitchFamily="34" charset="-122"/>
              </a:rPr>
              <a:t>(2)</a:t>
            </a:r>
            <a:r>
              <a:rPr lang="zh-TW" altLang="en-US" dirty="0">
                <a:latin typeface="Microsoft YaHei" pitchFamily="34" charset="-122"/>
                <a:ea typeface="Microsoft YaHei" pitchFamily="34" charset="-122"/>
              </a:rPr>
              <a:t>作業「過程」：我透過何種「方法」</a:t>
            </a:r>
            <a:r>
              <a:rPr lang="en-US" altLang="zh-TW" dirty="0">
                <a:latin typeface="Microsoft YaHei" pitchFamily="34" charset="-122"/>
                <a:ea typeface="Microsoft YaHei" pitchFamily="34" charset="-122"/>
              </a:rPr>
              <a:t>(</a:t>
            </a:r>
            <a:r>
              <a:rPr lang="zh-TW" altLang="en-US" dirty="0">
                <a:latin typeface="Microsoft YaHei" pitchFamily="34" charset="-122"/>
                <a:ea typeface="Microsoft YaHei" pitchFamily="34" charset="-122"/>
              </a:rPr>
              <a:t>蒐集資料 </a:t>
            </a:r>
            <a:r>
              <a:rPr lang="en-US" altLang="zh-TW" dirty="0">
                <a:latin typeface="Microsoft YaHei" pitchFamily="34" charset="-122"/>
                <a:ea typeface="Microsoft YaHei" pitchFamily="34" charset="-122"/>
              </a:rPr>
              <a:t>/</a:t>
            </a:r>
            <a:r>
              <a:rPr lang="zh-TW" altLang="en-US" dirty="0">
                <a:latin typeface="Microsoft YaHei" pitchFamily="34" charset="-122"/>
                <a:ea typeface="Microsoft YaHei" pitchFamily="34" charset="-122"/>
              </a:rPr>
              <a:t>選</a:t>
            </a:r>
            <a:endParaRPr lang="en-US" altLang="zh-TW" dirty="0">
              <a:latin typeface="Microsoft YaHei" pitchFamily="34" charset="-122"/>
              <a:ea typeface="Microsoft YaHei" pitchFamily="34" charset="-122"/>
            </a:endParaRPr>
          </a:p>
          <a:p>
            <a:r>
              <a:rPr lang="zh-TW" altLang="en-US" dirty="0">
                <a:latin typeface="Microsoft YaHei" pitchFamily="34" charset="-122"/>
                <a:ea typeface="Microsoft YaHei" pitchFamily="34" charset="-122"/>
              </a:rPr>
              <a:t>     擇與整合</a:t>
            </a:r>
            <a:r>
              <a:rPr lang="en-US" altLang="zh-TW" dirty="0">
                <a:latin typeface="Microsoft YaHei" pitchFamily="34" charset="-122"/>
                <a:ea typeface="Microsoft YaHei" pitchFamily="34" charset="-122"/>
              </a:rPr>
              <a:t>/</a:t>
            </a:r>
            <a:r>
              <a:rPr lang="zh-TW" altLang="en-US" dirty="0">
                <a:latin typeface="Microsoft YaHei" pitchFamily="34" charset="-122"/>
                <a:ea typeface="Microsoft YaHei" pitchFamily="34" charset="-122"/>
              </a:rPr>
              <a:t>分析理解</a:t>
            </a:r>
            <a:r>
              <a:rPr lang="en-US" altLang="zh-TW" dirty="0">
                <a:latin typeface="Microsoft YaHei" pitchFamily="34" charset="-122"/>
                <a:ea typeface="Microsoft YaHei" pitchFamily="34" charset="-122"/>
              </a:rPr>
              <a:t>/</a:t>
            </a:r>
            <a:r>
              <a:rPr lang="zh-TW" altLang="en-US" dirty="0">
                <a:latin typeface="Microsoft YaHei" pitchFamily="34" charset="-122"/>
                <a:ea typeface="Microsoft YaHei" pitchFamily="34" charset="-122"/>
              </a:rPr>
              <a:t>生活實踐</a:t>
            </a:r>
            <a:r>
              <a:rPr lang="en-US" altLang="zh-TW" dirty="0">
                <a:latin typeface="Microsoft YaHei" pitchFamily="34" charset="-122"/>
                <a:ea typeface="Microsoft YaHei" pitchFamily="34" charset="-122"/>
              </a:rPr>
              <a:t>)</a:t>
            </a:r>
            <a:r>
              <a:rPr lang="zh-TW" altLang="en-US" dirty="0">
                <a:latin typeface="Microsoft YaHei" pitchFamily="34" charset="-122"/>
                <a:ea typeface="Microsoft YaHei" pitchFamily="34" charset="-122"/>
              </a:rPr>
              <a:t>來完成這份作業</a:t>
            </a:r>
          </a:p>
        </p:txBody>
      </p:sp>
      <p:sp>
        <p:nvSpPr>
          <p:cNvPr id="8" name="矩形 7"/>
          <p:cNvSpPr/>
          <p:nvPr/>
        </p:nvSpPr>
        <p:spPr>
          <a:xfrm>
            <a:off x="4648684" y="4897875"/>
            <a:ext cx="43124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檔案簡述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971540" y="607224"/>
            <a:ext cx="490495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TW" altLang="en-US" sz="3600" dirty="0">
                <a:solidFill>
                  <a:srgbClr val="2E72F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一、課程及作業說明</a:t>
            </a:r>
            <a:endParaRPr lang="en-US" altLang="zh-TW" sz="3600" dirty="0">
              <a:solidFill>
                <a:srgbClr val="2E72F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endParaRPr lang="zh-CN" altLang="en-US" sz="3200" dirty="0">
              <a:solidFill>
                <a:srgbClr val="2E72F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" name="组合 4">
            <a:extLst>
              <a:ext uri="{FF2B5EF4-FFF2-40B4-BE49-F238E27FC236}">
                <a16:creationId xmlns:a16="http://schemas.microsoft.com/office/drawing/2014/main" id="{E208DD69-F3A4-41A2-AAB2-1F385FA9DD45}"/>
              </a:ext>
            </a:extLst>
          </p:cNvPr>
          <p:cNvGrpSpPr/>
          <p:nvPr/>
        </p:nvGrpSpPr>
        <p:grpSpPr>
          <a:xfrm>
            <a:off x="-17804" y="1540741"/>
            <a:ext cx="3863536" cy="3088693"/>
            <a:chOff x="1489683" y="1989634"/>
            <a:chExt cx="3191234" cy="2751064"/>
          </a:xfrm>
        </p:grpSpPr>
        <p:sp>
          <p:nvSpPr>
            <p:cNvPr id="15" name="六边形 7">
              <a:extLst>
                <a:ext uri="{FF2B5EF4-FFF2-40B4-BE49-F238E27FC236}">
                  <a16:creationId xmlns:a16="http://schemas.microsoft.com/office/drawing/2014/main" id="{51BE8E91-9FDD-4657-830F-312698F7C8C9}"/>
                </a:ext>
              </a:extLst>
            </p:cNvPr>
            <p:cNvSpPr/>
            <p:nvPr/>
          </p:nvSpPr>
          <p:spPr>
            <a:xfrm>
              <a:off x="1489683" y="1989634"/>
              <a:ext cx="3191234" cy="2751064"/>
            </a:xfrm>
            <a:prstGeom prst="hexagon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381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88900" dist="1016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六边形 8">
              <a:extLst>
                <a:ext uri="{FF2B5EF4-FFF2-40B4-BE49-F238E27FC236}">
                  <a16:creationId xmlns:a16="http://schemas.microsoft.com/office/drawing/2014/main" id="{857B9097-F6EA-4CF1-A82D-160093450A8B}"/>
                </a:ext>
              </a:extLst>
            </p:cNvPr>
            <p:cNvSpPr/>
            <p:nvPr/>
          </p:nvSpPr>
          <p:spPr>
            <a:xfrm>
              <a:off x="1671928" y="2123619"/>
              <a:ext cx="2883535" cy="2482215"/>
            </a:xfrm>
            <a:prstGeom prst="hexagon">
              <a:avLst/>
            </a:prstGeom>
            <a:blipFill rotWithShape="1">
              <a:blip r:embed="rId2" cstate="print"/>
              <a:stretch>
                <a:fillRect/>
              </a:stretch>
            </a:blipFill>
            <a:ln w="381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88900" dist="1016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advTm="9469"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六边形 9"/>
          <p:cNvSpPr/>
          <p:nvPr/>
        </p:nvSpPr>
        <p:spPr>
          <a:xfrm>
            <a:off x="6917690" y="3128645"/>
            <a:ext cx="1008380" cy="918210"/>
          </a:xfrm>
          <a:prstGeom prst="hexagon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381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88900" dist="1016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六边形 10"/>
          <p:cNvSpPr/>
          <p:nvPr/>
        </p:nvSpPr>
        <p:spPr>
          <a:xfrm>
            <a:off x="7334250" y="1000125"/>
            <a:ext cx="1257300" cy="1144905"/>
          </a:xfrm>
          <a:prstGeom prst="hexagon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381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88900" dist="1016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76"/>
          <p:cNvSpPr txBox="1"/>
          <p:nvPr/>
        </p:nvSpPr>
        <p:spPr>
          <a:xfrm>
            <a:off x="4019205" y="3243826"/>
            <a:ext cx="4366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solidFill>
                  <a:srgbClr val="2E72F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二、作品呈現</a:t>
            </a:r>
            <a:endParaRPr lang="en-US" altLang="zh-TW" sz="3600" dirty="0">
              <a:solidFill>
                <a:srgbClr val="2E72F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4019205" y="154983"/>
            <a:ext cx="3776442" cy="2826180"/>
            <a:chOff x="1489683" y="1989634"/>
            <a:chExt cx="3191234" cy="2751064"/>
          </a:xfrm>
        </p:grpSpPr>
        <p:sp>
          <p:nvSpPr>
            <p:cNvPr id="8" name="六边形 7"/>
            <p:cNvSpPr/>
            <p:nvPr/>
          </p:nvSpPr>
          <p:spPr>
            <a:xfrm>
              <a:off x="1489683" y="1989634"/>
              <a:ext cx="3191234" cy="2751064"/>
            </a:xfrm>
            <a:prstGeom prst="hexagon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381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88900" dist="1016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六边形 8"/>
            <p:cNvSpPr/>
            <p:nvPr/>
          </p:nvSpPr>
          <p:spPr>
            <a:xfrm>
              <a:off x="1670658" y="2109649"/>
              <a:ext cx="2883535" cy="2482215"/>
            </a:xfrm>
            <a:prstGeom prst="hexagon">
              <a:avLst/>
            </a:prstGeom>
            <a:blipFill rotWithShape="1">
              <a:blip r:embed="rId3" cstate="screen"/>
              <a:stretch>
                <a:fillRect/>
              </a:stretch>
            </a:blipFill>
            <a:ln w="381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88900" dist="1016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7" name="六边形 16"/>
          <p:cNvSpPr/>
          <p:nvPr/>
        </p:nvSpPr>
        <p:spPr>
          <a:xfrm>
            <a:off x="4344670" y="2886710"/>
            <a:ext cx="542925" cy="494665"/>
          </a:xfrm>
          <a:prstGeom prst="hexagon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381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88900" dist="1016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747647" y="4104848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400" b="1" dirty="0">
                <a:latin typeface="Microsoft YaHei" pitchFamily="34" charset="-122"/>
                <a:ea typeface="Microsoft YaHei" pitchFamily="34" charset="-122"/>
              </a:rPr>
              <a:t>1.</a:t>
            </a:r>
            <a:r>
              <a:rPr lang="zh-TW" altLang="en-US" sz="2400" b="1" dirty="0">
                <a:latin typeface="Microsoft YaHei" pitchFamily="34" charset="-122"/>
                <a:ea typeface="Microsoft YaHei" pitchFamily="34" charset="-122"/>
              </a:rPr>
              <a:t>作品的檔案</a:t>
            </a:r>
            <a:endParaRPr lang="en-US" altLang="zh-TW" sz="2400" b="1" dirty="0">
              <a:latin typeface="Microsoft YaHei" pitchFamily="34" charset="-122"/>
              <a:ea typeface="Microsoft YaHei" pitchFamily="34" charset="-122"/>
            </a:endParaRPr>
          </a:p>
          <a:p>
            <a:endParaRPr lang="en-US" altLang="zh-TW" sz="2000" b="1" dirty="0">
              <a:latin typeface="Microsoft YaHei" pitchFamily="34" charset="-122"/>
              <a:ea typeface="Microsoft YaHei" pitchFamily="34" charset="-122"/>
            </a:endParaRPr>
          </a:p>
          <a:p>
            <a:r>
              <a:rPr lang="en-US" altLang="zh-TW" sz="2400" b="1" dirty="0">
                <a:latin typeface="Microsoft YaHei" pitchFamily="34" charset="-122"/>
                <a:ea typeface="Microsoft YaHei" pitchFamily="34" charset="-122"/>
              </a:rPr>
              <a:t>2.</a:t>
            </a:r>
            <a:r>
              <a:rPr lang="zh-TW" altLang="en-US" sz="2400" b="1" dirty="0">
                <a:latin typeface="Microsoft YaHei" pitchFamily="34" charset="-122"/>
                <a:ea typeface="Microsoft YaHei" pitchFamily="34" charset="-122"/>
              </a:rPr>
              <a:t>作品說明：</a:t>
            </a:r>
            <a:endParaRPr lang="en-US" altLang="zh-TW" sz="2400" b="1" dirty="0">
              <a:latin typeface="Microsoft YaHei" pitchFamily="34" charset="-122"/>
              <a:ea typeface="Microsoft YaHei" pitchFamily="34" charset="-122"/>
            </a:endParaRPr>
          </a:p>
          <a:p>
            <a:r>
              <a:rPr lang="zh-TW" altLang="en-US" sz="2000" b="1" dirty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  </a:t>
            </a:r>
            <a:endParaRPr lang="zh-TW" altLang="en-US" sz="2000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936620" y="5323438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200" dirty="0">
                <a:latin typeface="Microsoft YaHei" pitchFamily="34" charset="-122"/>
                <a:ea typeface="Microsoft YaHei" pitchFamily="34" charset="-122"/>
              </a:rPr>
              <a:t>(1)</a:t>
            </a:r>
            <a:r>
              <a:rPr lang="zh-TW" altLang="en-US" sz="2200" dirty="0">
                <a:latin typeface="Microsoft YaHei" pitchFamily="34" charset="-122"/>
                <a:ea typeface="Microsoft YaHei" pitchFamily="34" charset="-122"/>
              </a:rPr>
              <a:t>我為何這樣做？</a:t>
            </a:r>
            <a:endParaRPr lang="en-US" altLang="zh-TW" sz="2200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936620" y="5816667"/>
            <a:ext cx="448872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200" dirty="0">
                <a:latin typeface="Microsoft YaHei" pitchFamily="34" charset="-122"/>
                <a:ea typeface="Microsoft YaHei" pitchFamily="34" charset="-122"/>
              </a:rPr>
              <a:t>(2)</a:t>
            </a:r>
            <a:r>
              <a:rPr lang="zh-TW" altLang="en-US" sz="2200" dirty="0">
                <a:latin typeface="Microsoft YaHei" pitchFamily="34" charset="-122"/>
                <a:ea typeface="Microsoft YaHei" pitchFamily="34" charset="-122"/>
              </a:rPr>
              <a:t>作品的亮點在何處？為何特別？</a:t>
            </a:r>
          </a:p>
        </p:txBody>
      </p:sp>
    </p:spTree>
  </p:cSld>
  <p:clrMapOvr>
    <a:masterClrMapping/>
  </p:clrMapOvr>
  <p:transition advTm="6739">
    <p:cover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screen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椭圆 24"/>
          <p:cNvSpPr/>
          <p:nvPr/>
        </p:nvSpPr>
        <p:spPr>
          <a:xfrm>
            <a:off x="2040644" y="2372298"/>
            <a:ext cx="191910" cy="191910"/>
          </a:xfrm>
          <a:prstGeom prst="ellipse">
            <a:avLst/>
          </a:prstGeom>
          <a:solidFill>
            <a:srgbClr val="0E53D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351751" y="1575167"/>
            <a:ext cx="952500" cy="952500"/>
          </a:xfrm>
          <a:prstGeom prst="ellipse">
            <a:avLst/>
          </a:prstGeom>
          <a:solidFill>
            <a:srgbClr val="00B0F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82228" y="1730536"/>
            <a:ext cx="952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01</a:t>
            </a:r>
            <a:endParaRPr lang="zh-CN" altLang="en-US" sz="4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87942" y="2769349"/>
            <a:ext cx="335861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200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     </a:t>
            </a:r>
            <a:r>
              <a:rPr lang="zh-TW" altLang="en-US" sz="2200" b="1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做此份作業的</a:t>
            </a:r>
            <a:r>
              <a:rPr lang="zh-TW" altLang="en-US" sz="2200" b="1" dirty="0">
                <a:solidFill>
                  <a:srgbClr val="C00000"/>
                </a:solidFill>
                <a:latin typeface="華康行楷體W5" panose="03000509000000000000" pitchFamily="65" charset="-120"/>
                <a:ea typeface="華康行楷體W5" panose="03000509000000000000" pitchFamily="65" charset="-120"/>
              </a:rPr>
              <a:t>「動機」</a:t>
            </a:r>
            <a:endParaRPr lang="en-US" altLang="zh-TW" sz="2200" b="1" dirty="0">
              <a:solidFill>
                <a:srgbClr val="C00000"/>
              </a:solidFill>
              <a:latin typeface="華康行楷體W5" panose="03000509000000000000" pitchFamily="65" charset="-120"/>
              <a:ea typeface="華康行楷體W5" panose="03000509000000000000" pitchFamily="65" charset="-120"/>
            </a:endParaRPr>
          </a:p>
          <a:p>
            <a:pPr algn="ctr"/>
            <a:r>
              <a:rPr lang="zh-TW" altLang="en-US" sz="2200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興趣</a:t>
            </a:r>
            <a:r>
              <a:rPr lang="en-US" altLang="zh-TW" sz="2200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/</a:t>
            </a:r>
            <a:r>
              <a:rPr lang="zh-TW" altLang="en-US" sz="2200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探究</a:t>
            </a:r>
            <a:r>
              <a:rPr lang="en-US" altLang="zh-TW" sz="2200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/</a:t>
            </a:r>
            <a:r>
              <a:rPr lang="zh-TW" altLang="en-US" sz="2200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發現問題</a:t>
            </a:r>
            <a:endParaRPr lang="en-US" altLang="zh-TW" sz="2200" dirty="0">
              <a:latin typeface="華康行楷體W5" panose="03000509000000000000" pitchFamily="65" charset="-120"/>
              <a:ea typeface="華康行楷體W5" panose="03000509000000000000" pitchFamily="65" charset="-120"/>
            </a:endParaRPr>
          </a:p>
          <a:p>
            <a:pPr algn="ctr"/>
            <a:endParaRPr lang="en-US" altLang="zh-CN" sz="22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106070" y="2805758"/>
            <a:ext cx="38042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b="1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     做此份作業的</a:t>
            </a:r>
            <a:r>
              <a:rPr lang="zh-TW" altLang="en-US" sz="2200" b="1" dirty="0">
                <a:solidFill>
                  <a:srgbClr val="C00000"/>
                </a:solidFill>
                <a:latin typeface="華康行楷體W5" panose="03000509000000000000" pitchFamily="65" charset="-120"/>
                <a:ea typeface="華康行楷體W5" panose="03000509000000000000" pitchFamily="65" charset="-120"/>
              </a:rPr>
              <a:t>「方法」</a:t>
            </a:r>
            <a:endParaRPr lang="en-US" altLang="zh-TW" sz="2200" b="1" dirty="0">
              <a:solidFill>
                <a:srgbClr val="C00000"/>
              </a:solidFill>
              <a:latin typeface="華康行楷體W5" panose="03000509000000000000" pitchFamily="65" charset="-120"/>
              <a:ea typeface="華康行楷體W5" panose="03000509000000000000" pitchFamily="65" charset="-120"/>
            </a:endParaRPr>
          </a:p>
          <a:p>
            <a:r>
              <a:rPr lang="zh-TW" altLang="en-US" sz="2200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收集資料</a:t>
            </a:r>
            <a:r>
              <a:rPr lang="en-US" altLang="zh-TW" sz="2200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/</a:t>
            </a:r>
            <a:r>
              <a:rPr lang="zh-TW" altLang="en-US" sz="2200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整理分析</a:t>
            </a:r>
            <a:r>
              <a:rPr lang="en-US" altLang="zh-TW" sz="2200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/</a:t>
            </a:r>
            <a:r>
              <a:rPr lang="zh-TW" altLang="en-US" sz="2200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小組討論</a:t>
            </a:r>
            <a:endParaRPr lang="en-US" altLang="zh-TW" sz="2200" b="1" dirty="0">
              <a:latin typeface="華康行楷體W5" panose="03000509000000000000" pitchFamily="65" charset="-120"/>
              <a:ea typeface="華康行楷體W5" panose="03000509000000000000" pitchFamily="65" charset="-120"/>
            </a:endParaRPr>
          </a:p>
        </p:txBody>
      </p:sp>
      <p:sp>
        <p:nvSpPr>
          <p:cNvPr id="18" name="MH_Others_1"/>
          <p:cNvSpPr txBox="1"/>
          <p:nvPr>
            <p:custDataLst>
              <p:tags r:id="rId1"/>
            </p:custDataLst>
          </p:nvPr>
        </p:nvSpPr>
        <p:spPr>
          <a:xfrm>
            <a:off x="3605148" y="469414"/>
            <a:ext cx="3955467" cy="8479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TW" altLang="en-US" sz="3600" dirty="0">
                <a:solidFill>
                  <a:srgbClr val="2E72F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三、心得省思</a:t>
            </a:r>
            <a:endParaRPr lang="zh-CN" altLang="en-US" sz="3600" dirty="0">
              <a:solidFill>
                <a:srgbClr val="0E53D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5151104" y="1643432"/>
            <a:ext cx="952500" cy="952500"/>
          </a:xfrm>
          <a:prstGeom prst="ellipse">
            <a:avLst/>
          </a:prstGeom>
          <a:solidFill>
            <a:srgbClr val="0E53D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210797" y="1709562"/>
            <a:ext cx="8803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02</a:t>
            </a:r>
            <a:endParaRPr lang="zh-CN" altLang="en-US" sz="4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5816284" y="2404022"/>
            <a:ext cx="191910" cy="191910"/>
          </a:xfrm>
          <a:prstGeom prst="ellipse">
            <a:avLst/>
          </a:prstGeom>
          <a:solidFill>
            <a:srgbClr val="00B0F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9595141" y="1651887"/>
            <a:ext cx="952500" cy="952500"/>
          </a:xfrm>
          <a:prstGeom prst="ellipse">
            <a:avLst/>
          </a:prstGeom>
          <a:solidFill>
            <a:srgbClr val="00B0F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9657456" y="1743729"/>
            <a:ext cx="8803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03</a:t>
            </a:r>
            <a:endParaRPr lang="zh-CN" altLang="en-US" sz="4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10386208" y="2362131"/>
            <a:ext cx="191910" cy="191910"/>
          </a:xfrm>
          <a:prstGeom prst="ellipse">
            <a:avLst/>
          </a:prstGeom>
          <a:solidFill>
            <a:srgbClr val="0E53D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3105422" y="4088651"/>
            <a:ext cx="952500" cy="952500"/>
          </a:xfrm>
          <a:prstGeom prst="ellipse">
            <a:avLst/>
          </a:prstGeom>
          <a:solidFill>
            <a:srgbClr val="0E53D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172284" y="4194064"/>
            <a:ext cx="8803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04</a:t>
            </a:r>
            <a:endParaRPr lang="zh-CN" altLang="en-US" sz="4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3867928" y="4810940"/>
            <a:ext cx="191910" cy="191910"/>
          </a:xfrm>
          <a:prstGeom prst="ellipse">
            <a:avLst/>
          </a:prstGeom>
          <a:solidFill>
            <a:srgbClr val="00B0F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8" name="文本框 19">
            <a:extLst>
              <a:ext uri="{FF2B5EF4-FFF2-40B4-BE49-F238E27FC236}">
                <a16:creationId xmlns:a16="http://schemas.microsoft.com/office/drawing/2014/main" id="{017BEC82-B74A-4FC2-BAFB-51E0C9574703}"/>
              </a:ext>
            </a:extLst>
          </p:cNvPr>
          <p:cNvSpPr txBox="1"/>
          <p:nvPr/>
        </p:nvSpPr>
        <p:spPr>
          <a:xfrm>
            <a:off x="5210797" y="4445127"/>
            <a:ext cx="880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02</a:t>
            </a:r>
            <a:endParaRPr lang="zh-CN" altLang="en-US" sz="4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9" name="椭圆 22">
            <a:extLst>
              <a:ext uri="{FF2B5EF4-FFF2-40B4-BE49-F238E27FC236}">
                <a16:creationId xmlns:a16="http://schemas.microsoft.com/office/drawing/2014/main" id="{C76E1588-435E-4330-AAD9-8865A159C3CD}"/>
              </a:ext>
            </a:extLst>
          </p:cNvPr>
          <p:cNvSpPr/>
          <p:nvPr/>
        </p:nvSpPr>
        <p:spPr>
          <a:xfrm>
            <a:off x="7990698" y="4050350"/>
            <a:ext cx="952500" cy="952500"/>
          </a:xfrm>
          <a:prstGeom prst="ellipse">
            <a:avLst/>
          </a:prstGeom>
          <a:solidFill>
            <a:srgbClr val="00B0F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0" name="文本框 23">
            <a:extLst>
              <a:ext uri="{FF2B5EF4-FFF2-40B4-BE49-F238E27FC236}">
                <a16:creationId xmlns:a16="http://schemas.microsoft.com/office/drawing/2014/main" id="{911F976D-B7AD-44B9-931D-418D40281537}"/>
              </a:ext>
            </a:extLst>
          </p:cNvPr>
          <p:cNvSpPr txBox="1"/>
          <p:nvPr/>
        </p:nvSpPr>
        <p:spPr>
          <a:xfrm>
            <a:off x="8034957" y="4180180"/>
            <a:ext cx="8803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</a:t>
            </a:r>
            <a:r>
              <a:rPr lang="en-US" altLang="zh-TW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5</a:t>
            </a:r>
            <a:endParaRPr lang="zh-CN" altLang="en-US" sz="4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2" name="文本框 19">
            <a:extLst>
              <a:ext uri="{FF2B5EF4-FFF2-40B4-BE49-F238E27FC236}">
                <a16:creationId xmlns:a16="http://schemas.microsoft.com/office/drawing/2014/main" id="{44D10F9E-2719-409D-A230-AE0D1564B55D}"/>
              </a:ext>
            </a:extLst>
          </p:cNvPr>
          <p:cNvSpPr txBox="1"/>
          <p:nvPr/>
        </p:nvSpPr>
        <p:spPr>
          <a:xfrm>
            <a:off x="9711259" y="4223535"/>
            <a:ext cx="8803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</a:t>
            </a:r>
            <a:r>
              <a:rPr lang="en-US" altLang="zh-TW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6</a:t>
            </a:r>
            <a:endParaRPr lang="zh-CN" altLang="en-US" sz="4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7" name="文本框 12">
            <a:extLst>
              <a:ext uri="{FF2B5EF4-FFF2-40B4-BE49-F238E27FC236}">
                <a16:creationId xmlns:a16="http://schemas.microsoft.com/office/drawing/2014/main" id="{011B178D-D9C0-4B17-AC9D-15D37DF06C3A}"/>
              </a:ext>
            </a:extLst>
          </p:cNvPr>
          <p:cNvSpPr txBox="1"/>
          <p:nvPr/>
        </p:nvSpPr>
        <p:spPr>
          <a:xfrm>
            <a:off x="6577963" y="5144381"/>
            <a:ext cx="392126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200" b="1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     我的</a:t>
            </a:r>
            <a:r>
              <a:rPr lang="zh-TW" altLang="en-US" sz="2200" b="1" dirty="0">
                <a:solidFill>
                  <a:srgbClr val="C00000"/>
                </a:solidFill>
                <a:latin typeface="華康行楷體W5" panose="03000509000000000000" pitchFamily="65" charset="-120"/>
                <a:ea typeface="華康行楷體W5" panose="03000509000000000000" pitchFamily="65" charset="-120"/>
              </a:rPr>
              <a:t>「收穫的能力」</a:t>
            </a:r>
            <a:endParaRPr lang="en-US" altLang="zh-TW" sz="2200" b="1" dirty="0">
              <a:solidFill>
                <a:srgbClr val="C00000"/>
              </a:solidFill>
              <a:latin typeface="華康行楷體W5" panose="03000509000000000000" pitchFamily="65" charset="-120"/>
              <a:ea typeface="華康行楷體W5" panose="03000509000000000000" pitchFamily="65" charset="-120"/>
            </a:endParaRPr>
          </a:p>
          <a:p>
            <a:r>
              <a:rPr lang="zh-TW" altLang="en-US" sz="2200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提升知識 </a:t>
            </a:r>
            <a:r>
              <a:rPr lang="en-US" altLang="zh-TW" sz="2200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/</a:t>
            </a:r>
            <a:r>
              <a:rPr lang="zh-TW" altLang="en-US" sz="2200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擬定計畫</a:t>
            </a:r>
            <a:r>
              <a:rPr lang="en-US" altLang="zh-TW" sz="2200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/</a:t>
            </a:r>
            <a:r>
              <a:rPr lang="zh-TW" altLang="en-US" sz="2200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學習溝通</a:t>
            </a:r>
            <a:endParaRPr lang="en-US" altLang="zh-TW" sz="2200" dirty="0">
              <a:latin typeface="華康行楷體W5" panose="03000509000000000000" pitchFamily="65" charset="-120"/>
              <a:ea typeface="華康行楷體W5" panose="03000509000000000000" pitchFamily="65" charset="-120"/>
            </a:endParaRPr>
          </a:p>
          <a:p>
            <a:r>
              <a:rPr lang="en-US" altLang="zh-TW" sz="2200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/</a:t>
            </a:r>
            <a:r>
              <a:rPr lang="zh-TW" altLang="en-US" sz="2200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團隊合作</a:t>
            </a:r>
            <a:r>
              <a:rPr lang="en-US" altLang="zh-TW" sz="2200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/</a:t>
            </a:r>
            <a:r>
              <a:rPr lang="zh-TW" altLang="en-US" sz="2200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思考訓練</a:t>
            </a:r>
            <a:r>
              <a:rPr lang="en-US" altLang="zh-TW" sz="2200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/</a:t>
            </a:r>
            <a:r>
              <a:rPr lang="zh-TW" altLang="en-US" sz="2200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自我管理</a:t>
            </a:r>
            <a:endParaRPr lang="en-US" altLang="zh-TW" sz="2200" dirty="0">
              <a:latin typeface="華康行楷體W5" panose="03000509000000000000" pitchFamily="65" charset="-120"/>
              <a:ea typeface="華康行楷體W5" panose="03000509000000000000" pitchFamily="65" charset="-120"/>
            </a:endParaRPr>
          </a:p>
          <a:p>
            <a:endParaRPr lang="en-US" altLang="zh-TW" sz="2200" b="1" dirty="0">
              <a:solidFill>
                <a:srgbClr val="C00000"/>
              </a:solidFill>
              <a:latin typeface="華康行楷體W5" panose="03000509000000000000" pitchFamily="65" charset="-120"/>
              <a:ea typeface="華康行楷體W5" panose="03000509000000000000" pitchFamily="65" charset="-120"/>
            </a:endParaRPr>
          </a:p>
        </p:txBody>
      </p:sp>
      <p:sp>
        <p:nvSpPr>
          <p:cNvPr id="58" name="文本框 12">
            <a:extLst>
              <a:ext uri="{FF2B5EF4-FFF2-40B4-BE49-F238E27FC236}">
                <a16:creationId xmlns:a16="http://schemas.microsoft.com/office/drawing/2014/main" id="{B21A43CD-C9B7-496C-9AB4-148E8114E1A2}"/>
              </a:ext>
            </a:extLst>
          </p:cNvPr>
          <p:cNvSpPr txBox="1"/>
          <p:nvPr/>
        </p:nvSpPr>
        <p:spPr>
          <a:xfrm>
            <a:off x="2506016" y="5169825"/>
            <a:ext cx="27238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200" b="1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如何</a:t>
            </a:r>
            <a:r>
              <a:rPr lang="zh-TW" altLang="en-US" sz="2200" b="1" dirty="0">
                <a:solidFill>
                  <a:srgbClr val="C00000"/>
                </a:solidFill>
                <a:latin typeface="華康行楷體W5" panose="03000509000000000000" pitchFamily="65" charset="-120"/>
                <a:ea typeface="華康行楷體W5" panose="03000509000000000000" pitchFamily="65" charset="-120"/>
              </a:rPr>
              <a:t>「解決」</a:t>
            </a:r>
            <a:r>
              <a:rPr lang="zh-TW" altLang="en-US" sz="2200" b="1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困難：</a:t>
            </a:r>
            <a:endParaRPr lang="en-US" altLang="zh-TW" sz="2200" b="1" dirty="0">
              <a:latin typeface="華康行楷體W5" panose="03000509000000000000" pitchFamily="65" charset="-120"/>
              <a:ea typeface="華康行楷體W5" panose="03000509000000000000" pitchFamily="65" charset="-120"/>
            </a:endParaRPr>
          </a:p>
          <a:p>
            <a:r>
              <a:rPr lang="zh-TW" altLang="en-US" sz="2200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向老師或同學求助</a:t>
            </a:r>
            <a:endParaRPr lang="en-US" altLang="zh-TW" sz="2200" dirty="0">
              <a:latin typeface="華康行楷體W5" panose="03000509000000000000" pitchFamily="65" charset="-120"/>
              <a:ea typeface="華康行楷體W5" panose="03000509000000000000" pitchFamily="65" charset="-120"/>
            </a:endParaRPr>
          </a:p>
          <a:p>
            <a:r>
              <a:rPr lang="zh-TW" altLang="en-US" sz="2200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   </a:t>
            </a:r>
            <a:r>
              <a:rPr lang="en-US" altLang="zh-TW" sz="2200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/</a:t>
            </a:r>
            <a:r>
              <a:rPr lang="zh-TW" altLang="en-US" sz="2200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學習分析整理</a:t>
            </a:r>
            <a:endParaRPr lang="en-US" altLang="zh-TW" sz="2200" dirty="0">
              <a:latin typeface="華康行楷體W5" panose="03000509000000000000" pitchFamily="65" charset="-120"/>
              <a:ea typeface="華康行楷體W5" panose="03000509000000000000" pitchFamily="65" charset="-120"/>
            </a:endParaRPr>
          </a:p>
          <a:p>
            <a:endParaRPr lang="en-US" altLang="zh-TW" sz="2200" b="1" dirty="0">
              <a:latin typeface="華康行楷體W5" panose="03000509000000000000" pitchFamily="65" charset="-120"/>
              <a:ea typeface="華康行楷體W5" panose="03000509000000000000" pitchFamily="65" charset="-120"/>
            </a:endParaRPr>
          </a:p>
        </p:txBody>
      </p:sp>
      <p:sp>
        <p:nvSpPr>
          <p:cNvPr id="59" name="文本框 12">
            <a:extLst>
              <a:ext uri="{FF2B5EF4-FFF2-40B4-BE49-F238E27FC236}">
                <a16:creationId xmlns:a16="http://schemas.microsoft.com/office/drawing/2014/main" id="{FA558385-4495-4B35-9872-BAD186582175}"/>
              </a:ext>
            </a:extLst>
          </p:cNvPr>
          <p:cNvSpPr txBox="1"/>
          <p:nvPr/>
        </p:nvSpPr>
        <p:spPr>
          <a:xfrm>
            <a:off x="8469833" y="2803071"/>
            <a:ext cx="35221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200" b="1">
                <a:latin typeface="華康行楷體W5" panose="03000509000000000000" pitchFamily="65" charset="-120"/>
                <a:ea typeface="華康行楷體W5" panose="03000509000000000000" pitchFamily="65" charset="-120"/>
              </a:rPr>
              <a:t>    做</a:t>
            </a:r>
            <a:r>
              <a:rPr lang="zh-TW" altLang="en-US" sz="2200" b="1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此份作業的</a:t>
            </a:r>
            <a:r>
              <a:rPr lang="zh-TW" altLang="en-US" sz="2200" b="1" dirty="0">
                <a:solidFill>
                  <a:srgbClr val="C00000"/>
                </a:solidFill>
                <a:latin typeface="華康行楷體W5" panose="03000509000000000000" pitchFamily="65" charset="-120"/>
                <a:ea typeface="華康行楷體W5" panose="03000509000000000000" pitchFamily="65" charset="-120"/>
              </a:rPr>
              <a:t>「困難」</a:t>
            </a:r>
            <a:endParaRPr lang="en-US" altLang="zh-TW" sz="2200" b="1" dirty="0">
              <a:solidFill>
                <a:srgbClr val="C00000"/>
              </a:solidFill>
              <a:latin typeface="華康行楷體W5" panose="03000509000000000000" pitchFamily="65" charset="-120"/>
              <a:ea typeface="華康行楷體W5" panose="03000509000000000000" pitchFamily="65" charset="-120"/>
            </a:endParaRPr>
          </a:p>
          <a:p>
            <a:r>
              <a:rPr lang="zh-TW" altLang="en-US" sz="2200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主題是否合適</a:t>
            </a:r>
            <a:r>
              <a:rPr lang="en-US" altLang="zh-TW" sz="2200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/</a:t>
            </a:r>
            <a:r>
              <a:rPr lang="zh-TW" altLang="en-US" sz="2200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執行的阻力</a:t>
            </a:r>
            <a:endParaRPr lang="en-US" altLang="zh-TW" sz="2200" dirty="0">
              <a:latin typeface="華康行楷體W5" panose="03000509000000000000" pitchFamily="65" charset="-120"/>
              <a:ea typeface="華康行楷體W5" panose="03000509000000000000" pitchFamily="65" charset="-120"/>
            </a:endParaRPr>
          </a:p>
        </p:txBody>
      </p:sp>
      <p:sp>
        <p:nvSpPr>
          <p:cNvPr id="61" name="椭圆 33">
            <a:extLst>
              <a:ext uri="{FF2B5EF4-FFF2-40B4-BE49-F238E27FC236}">
                <a16:creationId xmlns:a16="http://schemas.microsoft.com/office/drawing/2014/main" id="{A7D95D74-E26A-4C28-BB16-864DB1995794}"/>
              </a:ext>
            </a:extLst>
          </p:cNvPr>
          <p:cNvSpPr/>
          <p:nvPr/>
        </p:nvSpPr>
        <p:spPr>
          <a:xfrm>
            <a:off x="8765224" y="4741600"/>
            <a:ext cx="191910" cy="191910"/>
          </a:xfrm>
          <a:prstGeom prst="ellipse">
            <a:avLst/>
          </a:prstGeom>
          <a:solidFill>
            <a:srgbClr val="0E53D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 advTm="13821">
    <p:cover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30141854"/>
  <p:tag name="MH_LIBRARY" val="CONTENTS"/>
  <p:tag name="MH_TYPE" val="OTHERS"/>
  <p:tag name="ID" val="545839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274</Words>
  <Application>Microsoft Office PowerPoint</Application>
  <PresentationFormat>寬螢幕</PresentationFormat>
  <Paragraphs>48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Microsoft YaHei</vt:lpstr>
      <vt:lpstr>Microsoft YaHei</vt:lpstr>
      <vt:lpstr>华文中宋</vt:lpstr>
      <vt:lpstr>華康行楷體W5</vt:lpstr>
      <vt:lpstr>Arial</vt:lpstr>
      <vt:lpstr>Calibri</vt:lpstr>
      <vt:lpstr>Calibri Light</vt:lpstr>
      <vt:lpstr>第一PPT，www.1ppt.com</vt:lpstr>
      <vt:lpstr>PowerPoint 簡報</vt:lpstr>
      <vt:lpstr>PowerPoint 簡報</vt:lpstr>
      <vt:lpstr>PowerPoint 簡報</vt:lpstr>
      <vt:lpstr>PowerPoint 簡報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医生护士</dc:title>
  <dc:creator>第一PPT</dc:creator>
  <cp:keywords>www.1ppt.com</cp:keywords>
  <cp:lastModifiedBy>User</cp:lastModifiedBy>
  <cp:revision>53</cp:revision>
  <dcterms:created xsi:type="dcterms:W3CDTF">2017-03-17T05:17:00Z</dcterms:created>
  <dcterms:modified xsi:type="dcterms:W3CDTF">2021-06-11T02:46:01Z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2052-11.1.0.8976</vt:lpwstr>
  </property>
</Properties>
</file>