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  <p:sldMasterId id="2147483780" r:id="rId2"/>
    <p:sldMasterId id="2147483792" r:id="rId3"/>
    <p:sldMasterId id="2147483804" r:id="rId4"/>
    <p:sldMasterId id="2147483816" r:id="rId5"/>
    <p:sldMasterId id="2147483828" r:id="rId6"/>
  </p:sldMasterIdLst>
  <p:notesMasterIdLst>
    <p:notesMasterId r:id="rId101"/>
  </p:notesMasterIdLst>
  <p:handoutMasterIdLst>
    <p:handoutMasterId r:id="rId102"/>
  </p:handoutMasterIdLst>
  <p:sldIdLst>
    <p:sldId id="396" r:id="rId7"/>
    <p:sldId id="332" r:id="rId8"/>
    <p:sldId id="333" r:id="rId9"/>
    <p:sldId id="334" r:id="rId10"/>
    <p:sldId id="335" r:id="rId11"/>
    <p:sldId id="336" r:id="rId12"/>
    <p:sldId id="337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1" r:id="rId41"/>
    <p:sldId id="338" r:id="rId42"/>
    <p:sldId id="339" r:id="rId43"/>
    <p:sldId id="340" r:id="rId44"/>
    <p:sldId id="341" r:id="rId45"/>
    <p:sldId id="342" r:id="rId46"/>
    <p:sldId id="343" r:id="rId47"/>
    <p:sldId id="344" r:id="rId48"/>
    <p:sldId id="345" r:id="rId49"/>
    <p:sldId id="346" r:id="rId50"/>
    <p:sldId id="347" r:id="rId51"/>
    <p:sldId id="348" r:id="rId52"/>
    <p:sldId id="349" r:id="rId53"/>
    <p:sldId id="350" r:id="rId54"/>
    <p:sldId id="351" r:id="rId55"/>
    <p:sldId id="352" r:id="rId56"/>
    <p:sldId id="353" r:id="rId57"/>
    <p:sldId id="354" r:id="rId58"/>
    <p:sldId id="355" r:id="rId59"/>
    <p:sldId id="356" r:id="rId60"/>
    <p:sldId id="357" r:id="rId61"/>
    <p:sldId id="358" r:id="rId62"/>
    <p:sldId id="359" r:id="rId63"/>
    <p:sldId id="360" r:id="rId64"/>
    <p:sldId id="361" r:id="rId65"/>
    <p:sldId id="362" r:id="rId66"/>
    <p:sldId id="363" r:id="rId67"/>
    <p:sldId id="364" r:id="rId68"/>
    <p:sldId id="365" r:id="rId69"/>
    <p:sldId id="366" r:id="rId70"/>
    <p:sldId id="367" r:id="rId71"/>
    <p:sldId id="368" r:id="rId72"/>
    <p:sldId id="369" r:id="rId73"/>
    <p:sldId id="370" r:id="rId74"/>
    <p:sldId id="371" r:id="rId75"/>
    <p:sldId id="372" r:id="rId76"/>
    <p:sldId id="373" r:id="rId77"/>
    <p:sldId id="374" r:id="rId78"/>
    <p:sldId id="375" r:id="rId79"/>
    <p:sldId id="376" r:id="rId80"/>
    <p:sldId id="377" r:id="rId81"/>
    <p:sldId id="378" r:id="rId82"/>
    <p:sldId id="379" r:id="rId83"/>
    <p:sldId id="380" r:id="rId84"/>
    <p:sldId id="381" r:id="rId85"/>
    <p:sldId id="382" r:id="rId86"/>
    <p:sldId id="383" r:id="rId87"/>
    <p:sldId id="384" r:id="rId88"/>
    <p:sldId id="385" r:id="rId89"/>
    <p:sldId id="386" r:id="rId90"/>
    <p:sldId id="387" r:id="rId91"/>
    <p:sldId id="388" r:id="rId92"/>
    <p:sldId id="389" r:id="rId93"/>
    <p:sldId id="390" r:id="rId94"/>
    <p:sldId id="391" r:id="rId95"/>
    <p:sldId id="392" r:id="rId96"/>
    <p:sldId id="393" r:id="rId97"/>
    <p:sldId id="394" r:id="rId98"/>
    <p:sldId id="395" r:id="rId99"/>
    <p:sldId id="274" r:id="rId100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6" Type="http://schemas.openxmlformats.org/officeDocument/2006/relationships/tableStyles" Target="tableStyle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viewProps" Target="viewProp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DC92C-C323-48E3-BA0B-9081028253AD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7F66A-7647-46E7-B2D0-E778C72AEF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4456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1DEEE-353B-41CC-8308-BB3199BDCBE4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A0257-94CF-4C2A-966A-DA6351B6D1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0073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3EDE91DC-92BB-4477-98D5-088FD1E93991}" type="slidenum">
              <a:rPr kumimoji="0" lang="zh-TW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kumimoji="0" lang="zh-TW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539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6F8159C-2FA4-4A06-8798-E9EA9393C82E}" type="slidenum">
              <a:rPr kumimoji="0" lang="zh-TW" altLang="en-US">
                <a:solidFill>
                  <a:prstClr val="black"/>
                </a:solidFill>
                <a:latin typeface="Calibri" panose="020F0502020204030204" pitchFamily="34" charset="0"/>
              </a:rPr>
              <a:pPr/>
              <a:t>44</a:t>
            </a:fld>
            <a:endParaRPr kumimoji="0" lang="zh-TW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544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4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9C3145C-55F8-4FB9-8E6A-88D8D7512E7B}" type="slidenum">
              <a:rPr kumimoji="0" lang="zh-TW" altLang="en-US">
                <a:solidFill>
                  <a:prstClr val="black"/>
                </a:solidFill>
                <a:latin typeface="Calibri" panose="020F0502020204030204" pitchFamily="34" charset="0"/>
              </a:rPr>
              <a:pPr/>
              <a:t>36</a:t>
            </a:fld>
            <a:endParaRPr kumimoji="0" lang="zh-TW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406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F8A558F-D7DA-44DB-8D11-B97F9F094E76}" type="slidenum">
              <a:rPr kumimoji="0" lang="zh-TW" altLang="en-US">
                <a:solidFill>
                  <a:prstClr val="black"/>
                </a:solidFill>
                <a:latin typeface="Calibri" panose="020F0502020204030204" pitchFamily="34" charset="0"/>
              </a:rPr>
              <a:pPr/>
              <a:t>37</a:t>
            </a:fld>
            <a:endParaRPr kumimoji="0" lang="zh-TW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540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1FA5390-7739-4892-9908-1AAF7BBA17C0}" type="slidenum">
              <a:rPr kumimoji="0" lang="zh-TW" altLang="en-US">
                <a:solidFill>
                  <a:prstClr val="black"/>
                </a:solidFill>
                <a:latin typeface="Calibri" panose="020F0502020204030204" pitchFamily="34" charset="0"/>
              </a:rPr>
              <a:pPr/>
              <a:t>38</a:t>
            </a:fld>
            <a:endParaRPr kumimoji="0" lang="zh-TW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799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F014FC9-0C04-4CCF-9346-287A777A3E60}" type="slidenum">
              <a:rPr kumimoji="0" lang="zh-TW" altLang="en-US">
                <a:solidFill>
                  <a:prstClr val="black"/>
                </a:solidFill>
                <a:latin typeface="Calibri" panose="020F0502020204030204" pitchFamily="34" charset="0"/>
              </a:rPr>
              <a:pPr/>
              <a:t>39</a:t>
            </a:fld>
            <a:endParaRPr kumimoji="0" lang="zh-TW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66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5417746-1A46-473D-A34B-B169643D9724}" type="slidenum">
              <a:rPr kumimoji="0" lang="zh-TW" altLang="en-US">
                <a:solidFill>
                  <a:prstClr val="black"/>
                </a:solidFill>
                <a:latin typeface="Calibri" panose="020F0502020204030204" pitchFamily="34" charset="0"/>
              </a:rPr>
              <a:pPr/>
              <a:t>40</a:t>
            </a:fld>
            <a:endParaRPr kumimoji="0" lang="zh-TW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407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0EF8841-6E79-4D41-9719-5D56792BCF48}" type="slidenum">
              <a:rPr kumimoji="0" lang="zh-TW" altLang="en-US">
                <a:solidFill>
                  <a:prstClr val="black"/>
                </a:solidFill>
                <a:latin typeface="Calibri" panose="020F0502020204030204" pitchFamily="34" charset="0"/>
              </a:rPr>
              <a:pPr/>
              <a:t>41</a:t>
            </a:fld>
            <a:endParaRPr kumimoji="0" lang="zh-TW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597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A4F169A-C431-4E41-AA2C-62D1C0EA2621}" type="slidenum">
              <a:rPr kumimoji="0" lang="zh-TW" altLang="en-US">
                <a:solidFill>
                  <a:prstClr val="black"/>
                </a:solidFill>
                <a:latin typeface="Calibri" panose="020F0502020204030204" pitchFamily="34" charset="0"/>
              </a:rPr>
              <a:pPr/>
              <a:t>42</a:t>
            </a:fld>
            <a:endParaRPr kumimoji="0" lang="zh-TW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174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E4DDB774-DAE9-47D3-A30E-A09C3226C9AB}" type="slidenum">
              <a:rPr kumimoji="0" lang="zh-TW" altLang="en-US">
                <a:solidFill>
                  <a:prstClr val="black"/>
                </a:solidFill>
                <a:latin typeface="Calibri" panose="020F0502020204030204" pitchFamily="34" charset="0"/>
              </a:rPr>
              <a:pPr/>
              <a:t>43</a:t>
            </a:fld>
            <a:endParaRPr kumimoji="0" lang="zh-TW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946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D043-F528-4E93-B54B-82C0CF6A76A3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EB46-3520-45E3-879C-E1C18D0C56F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87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D043-F528-4E93-B54B-82C0CF6A76A3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EB46-3520-45E3-879C-E1C18D0C56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2680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D043-F528-4E93-B54B-82C0CF6A76A3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EB46-3520-45E3-879C-E1C18D0C56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7738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D043-F528-4E93-B54B-82C0CF6A76A3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EB46-3520-45E3-879C-E1C18D0C56F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8409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D043-F528-4E93-B54B-82C0CF6A76A3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EB46-3520-45E3-879C-E1C18D0C56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3457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D043-F528-4E93-B54B-82C0CF6A76A3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EB46-3520-45E3-879C-E1C18D0C56F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3459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D043-F528-4E93-B54B-82C0CF6A76A3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EB46-3520-45E3-879C-E1C18D0C56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0486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D043-F528-4E93-B54B-82C0CF6A76A3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EB46-3520-45E3-879C-E1C18D0C56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3755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D043-F528-4E93-B54B-82C0CF6A76A3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EB46-3520-45E3-879C-E1C18D0C56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3728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623F2-88A7-4025-938B-2AAD67F9F9C4}" type="datetimeFigureOut">
              <a:rPr lang="zh-TW" alt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2021/4/28</a:t>
            </a:fld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31A6F27-230E-4B03-9581-D00D1CBD01C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1322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237E0-E2DA-40D4-A2A6-F655DF9032E0}" type="datetimeFigureOut">
              <a:rPr lang="zh-TW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2021/4/28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C3DD2-B8C3-480A-A33A-805CA72ACDC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363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D043-F528-4E93-B54B-82C0CF6A76A3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EB46-3520-45E3-879C-E1C18D0C56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6448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685AF-03DE-4B9C-A85E-B46134485285}" type="datetimeFigureOut">
              <a:rPr lang="zh-TW" alt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2021/4/28</a:t>
            </a:fld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447613C2-553F-48DC-8083-FD0FD7D5A123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9038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51511-FD46-41F3-BFA1-9EEC29DF397B}" type="datetimeFigureOut">
              <a:rPr lang="zh-TW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2021/4/28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3D15A-6F05-4C87-B3F1-9D7B74C78FF7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7995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F3D80-8FE2-460C-A98A-B231FC82409A}" type="datetimeFigureOut">
              <a:rPr lang="zh-TW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2021/4/28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E3A2A-E98F-4C9B-8571-11299FBD08A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1922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62BC0-9AE1-4EC1-99A2-70B28578E76F}" type="datetimeFigureOut">
              <a:rPr lang="zh-TW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2021/4/28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099B9-3224-4F60-82A1-517CAAD16593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10969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FAA95-5CBA-404C-BE77-9E48EDFA7EFA}" type="datetimeFigureOut">
              <a:rPr lang="zh-TW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2021/4/28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4502E-23A4-4072-85D2-D02663BB44D3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18252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29F25-5A43-4269-B8EA-D3EF8319A6D9}" type="datetimeFigureOut">
              <a:rPr lang="zh-TW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2021/4/28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A236C-40CB-4CBE-8300-A620EA8CFB3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3754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並圓角化單一角落矩形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直角三角形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手繪多邊形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9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1B320-CAF7-413C-95A1-D17481B55033}" type="datetimeFigureOut">
              <a:rPr lang="zh-TW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2021/4/28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5AF90763-880F-4CAB-84B3-545CF9AEE730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47477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3E569-4373-4221-B764-D1545CD5B4B8}" type="datetimeFigureOut">
              <a:rPr lang="zh-TW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2021/4/28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190A6-156E-4752-901C-3E3678E1F5E7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5864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15883-D561-4D17-99E7-AE92224112CC}" type="datetimeFigureOut">
              <a:rPr lang="zh-TW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2021/4/28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C503B-7295-4176-A518-80308CA3E19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8596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white">
          <a:xfrm>
            <a:off x="11988800" y="3175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207434" y="241935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5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37946-DCA3-4741-9012-05D90BE4A7BB}" type="datetimeFigureOut">
              <a:rPr lang="zh-TW" altLang="en-US"/>
              <a:pPr>
                <a:defRPr/>
              </a:pPr>
              <a:t>2021/4/28</a:t>
            </a:fld>
            <a:endParaRPr lang="zh-TW" altLang="en-US"/>
          </a:p>
        </p:txBody>
      </p:sp>
      <p:sp>
        <p:nvSpPr>
          <p:cNvPr id="16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fld id="{D325E4B3-193E-4673-8A9F-CC114AE0A08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4595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D043-F528-4E93-B54B-82C0CF6A76A3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EB46-3520-45E3-879C-E1C18D0C56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7474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0C8FF-F0E7-4B31-B41E-DD093AEFF0F0}" type="datetimeFigureOut">
              <a:rPr lang="zh-TW" altLang="en-US"/>
              <a:pPr>
                <a:defRPr/>
              </a:pPr>
              <a:t>2021/4/28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5816600" y="1027114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fld id="{3A634827-B939-4540-B222-6BD0087FC51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0020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203200" y="2286000"/>
            <a:ext cx="11777133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07434" y="142875"/>
            <a:ext cx="11777133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203200" y="2438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CFEA4-DD32-4AEE-8C6D-71308FC2D505}" type="datetimeFigureOut">
              <a:rPr lang="zh-TW" altLang="en-US"/>
              <a:pPr>
                <a:defRPr/>
              </a:pPr>
              <a:t>2021/4/28</a:t>
            </a:fld>
            <a:endParaRPr lang="zh-TW" altLang="en-US"/>
          </a:p>
        </p:txBody>
      </p:sp>
      <p:sp>
        <p:nvSpPr>
          <p:cNvPr id="1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fld id="{16C6A460-D506-42C1-8375-C33C7340271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8731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 flipV="1">
            <a:off x="6083301" y="1576388"/>
            <a:ext cx="12700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7721601" y="6410326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AC292-47F4-4C54-ABFA-1FFF00B414B8}" type="datetimeFigureOut">
              <a:rPr lang="zh-TW" altLang="en-US"/>
              <a:pPr>
                <a:defRPr/>
              </a:pPr>
              <a:t>2021/4/28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09276-E355-410E-8AC0-8D7359564052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1936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 flipV="1">
            <a:off x="6096000" y="2200276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3200" y="1371600"/>
            <a:ext cx="11777133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94734" y="6391275"/>
            <a:ext cx="11777133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203200" y="1279525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8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253CF-5751-4F7A-B893-9D1B03115A6E}" type="datetimeFigureOut">
              <a:rPr lang="zh-TW" altLang="en-US"/>
              <a:pPr>
                <a:defRPr/>
              </a:pPr>
              <a:t>2021/4/28</a:t>
            </a:fld>
            <a:endParaRPr lang="zh-TW" altLang="en-US"/>
          </a:p>
        </p:txBody>
      </p:sp>
      <p:sp>
        <p:nvSpPr>
          <p:cNvPr id="19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406400" y="6410326"/>
            <a:ext cx="4775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0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5791200" y="104298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fld id="{6783845B-CB9E-498F-BBE0-EA54C12D21C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8112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784BC-6E65-40A5-9339-EFEAD4F82955}" type="datetimeFigureOut">
              <a:rPr lang="zh-TW" altLang="en-US"/>
              <a:pPr>
                <a:defRPr/>
              </a:pPr>
              <a:t>2021/4/28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5791200" y="10366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fld id="{18BCD3FE-AA8A-4E7B-A6EE-6236DEA7A42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20081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03200" y="15875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8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DDFB1-4C23-4F14-829D-9FDDE5C503B3}" type="datetimeFigureOut">
              <a:rPr lang="zh-TW" altLang="en-US"/>
              <a:pPr>
                <a:defRPr/>
              </a:pPr>
              <a:t>2021/4/28</a:t>
            </a:fld>
            <a:endParaRPr lang="zh-TW" altLang="en-US"/>
          </a:p>
        </p:txBody>
      </p:sp>
      <p:sp>
        <p:nvSpPr>
          <p:cNvPr id="9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5689600" y="6324601"/>
            <a:ext cx="8128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3D7899-B941-456D-B82D-5043C2DA27C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0372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03200" y="152400"/>
            <a:ext cx="11777133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1"/>
            <a:ext cx="12192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6" name="投影片編號版面配置區 6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fld id="{D56847CB-33EC-4307-A0F6-CEA86DE82212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17" name="日期版面配置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625DD-B726-48B1-AB85-AC04A6E09093}" type="datetimeFigureOut">
              <a:rPr lang="zh-TW" altLang="en-US"/>
              <a:pPr>
                <a:defRPr/>
              </a:pPr>
              <a:t>2021/4/28</a:t>
            </a:fld>
            <a:endParaRPr lang="zh-TW" altLang="en-US"/>
          </a:p>
        </p:txBody>
      </p:sp>
      <p:sp>
        <p:nvSpPr>
          <p:cNvPr id="18" name="頁尾版面配置區 5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510617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8069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03200" y="152401"/>
            <a:ext cx="11777133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6" name="投影片編號版面配置區 6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fld id="{7A10FE4A-3C4E-4731-90DC-9F32702D224A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17" name="日期版面配置區 4"/>
          <p:cNvSpPr>
            <a:spLocks noGrp="1"/>
          </p:cNvSpPr>
          <p:nvPr>
            <p:ph type="dt" sz="half" idx="11"/>
          </p:nvPr>
        </p:nvSpPr>
        <p:spPr>
          <a:xfrm>
            <a:off x="7717367" y="6405564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7096A-8A7E-4FD9-9FBD-81DEADAFACB3}" type="datetimeFigureOut">
              <a:rPr lang="zh-TW" altLang="en-US"/>
              <a:pPr>
                <a:defRPr/>
              </a:pPr>
              <a:t>2021/4/28</a:t>
            </a:fld>
            <a:endParaRPr lang="zh-TW" altLang="en-US"/>
          </a:p>
        </p:txBody>
      </p:sp>
      <p:sp>
        <p:nvSpPr>
          <p:cNvPr id="18" name="頁尾版面配置區 5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77943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07286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3FCEB-DFD6-4D2A-897E-5E743FCBB9CD}" type="datetimeFigureOut">
              <a:rPr lang="zh-TW" altLang="en-US"/>
              <a:pPr>
                <a:defRPr/>
              </a:pPr>
              <a:t>2021/4/28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04E09-7F24-4672-9966-D833B77ECD72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8560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 rot="5400000">
            <a:off x="6402388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9118600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9245600" y="3021013"/>
            <a:ext cx="560917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9220200" y="3009901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fld id="{1DD3CE00-7D40-41A1-B026-D74DAAF41805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14" name="日期版面配置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56710-A856-43A4-8D20-5B8122368290}" type="datetimeFigureOut">
              <a:rPr lang="zh-TW" altLang="en-US"/>
              <a:pPr>
                <a:defRPr/>
              </a:pPr>
              <a:t>2021/4/28</a:t>
            </a:fld>
            <a:endParaRPr lang="zh-TW" altLang="en-US"/>
          </a:p>
        </p:txBody>
      </p:sp>
      <p:sp>
        <p:nvSpPr>
          <p:cNvPr id="1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338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D043-F528-4E93-B54B-82C0CF6A76A3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EB46-3520-45E3-879C-E1C18D0C56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43151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3B4D9-1898-4445-BE16-473C6D3CD655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2021/4/28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2A14B-D86A-4A4D-9187-CEB93A88FA4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8409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A6B52-FBA1-422E-8B5A-7DDE75C6D519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2021/4/28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76033-AD02-4338-91E4-5D867E2D3FC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823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27930-CA1D-4EBC-B834-2BF6710444B2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2021/4/28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44174-174C-46FA-B6E8-EC8A52AF164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80778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5D528-2E7A-48C5-8892-1D6FE8751AE1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2021/4/28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029F8-DD0C-4654-B29A-9E3BB8FE779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00266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B7D5F-0B26-4A14-914B-3C18031F6370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2021/4/28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7537F-ED78-4D1E-BADE-2BA200EE898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34358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71716-E78C-4549-B5FF-55F4B14D9A26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2021/4/28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B9D23-8B14-436F-841C-06BA96441D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9664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FFB4F-01B8-481F-BFFB-CA766D936535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2021/4/28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6AC87-050D-4C6C-A62E-2E957CCF3A8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35560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11DB8-B935-4CBA-8075-718BB1F9A377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2021/4/28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01684-7B5F-41DA-AC5A-A4877B625AF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71485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26AE-2B88-4AAD-84A0-ADABCE1E5DCE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2021/4/28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23C79-48FF-427E-A113-9BB0FFAB7A6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15320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954E8-B644-4899-A499-DEB03C2D9131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2021/4/28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3E8AA-E244-46E9-B635-7EBF46244DE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51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D043-F528-4E93-B54B-82C0CF6A76A3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EB46-3520-45E3-879C-E1C18D0C56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80577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D215E-7FE5-40D9-A3FC-9E44E7B56048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2021/4/28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CFB55-7316-43B9-AC1F-E24B0B98CF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90243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3B4D9-1898-4445-BE16-473C6D3CD655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2021/4/28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2A14B-D86A-4A4D-9187-CEB93A88FA4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61140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A6B52-FBA1-422E-8B5A-7DDE75C6D519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2021/4/28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76033-AD02-4338-91E4-5D867E2D3FC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26288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27930-CA1D-4EBC-B834-2BF6710444B2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2021/4/28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44174-174C-46FA-B6E8-EC8A52AF164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98674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5D528-2E7A-48C5-8892-1D6FE8751AE1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2021/4/28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029F8-DD0C-4654-B29A-9E3BB8FE779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01859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B7D5F-0B26-4A14-914B-3C18031F6370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2021/4/28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7537F-ED78-4D1E-BADE-2BA200EE898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20214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71716-E78C-4549-B5FF-55F4B14D9A26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2021/4/28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B9D23-8B14-436F-841C-06BA96441D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82432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FFB4F-01B8-481F-BFFB-CA766D936535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2021/4/28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6AC87-050D-4C6C-A62E-2E957CCF3A8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83882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11DB8-B935-4CBA-8075-718BB1F9A377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2021/4/28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01684-7B5F-41DA-AC5A-A4877B625AF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98949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26AE-2B88-4AAD-84A0-ADABCE1E5DCE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2021/4/28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23C79-48FF-427E-A113-9BB0FFAB7A6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2346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D043-F528-4E93-B54B-82C0CF6A76A3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EB46-3520-45E3-879C-E1C18D0C56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52606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954E8-B644-4899-A499-DEB03C2D9131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2021/4/28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3E8AA-E244-46E9-B635-7EBF46244DE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72218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D215E-7FE5-40D9-A3FC-9E44E7B56048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2021/4/28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CFB55-7316-43B9-AC1F-E24B0B98CF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65485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6CAF5-800C-443E-A2A2-85604BBCC1B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0522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FF864-DE0D-4125-8C79-79C79D2E12A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7160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6E558-734D-44DF-A995-03044E9C164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946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A4BA3-6280-4A21-A813-AA0E9770A5B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0183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0DC60-9947-43DD-92AD-6F4EC1205C5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5178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C3107-2EE6-4DBD-9A6F-6CE41AE0192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8405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3A0B7-80B8-4191-A6AC-B0AB3073FBB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163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2168A-BC33-4A21-8F1B-52320285897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983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D043-F528-4E93-B54B-82C0CF6A76A3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EB46-3520-45E3-879C-E1C18D0C56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37933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69DF8-8EA4-46AF-806F-D990ACF0DC2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539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5102C-F6B5-4EFF-A75C-A31C4F530FB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382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F5D79-9865-4459-A236-5F857340821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96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D043-F528-4E93-B54B-82C0CF6A76A3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EB46-3520-45E3-879C-E1C18D0C56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2214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D043-F528-4E93-B54B-82C0CF6A76A3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EB46-3520-45E3-879C-E1C18D0C56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462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418D043-F528-4E93-B54B-82C0CF6A76A3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3ABEB46-3520-45E3-879C-E1C18D0C56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36504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1028" name="標題版面配置區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9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01F046E-6C97-4916-B5D1-FBE42F3CE77A}" type="datetimeFigureOut">
              <a:rPr lang="zh-TW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2021/4/28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6696A0-EEE4-4A67-B847-35C5885B2AF3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 smtClean="0"/>
          </a:p>
        </p:txBody>
      </p:sp>
      <p:grpSp>
        <p:nvGrpSpPr>
          <p:cNvPr id="1033" name="群組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890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4A095"/>
            </a:gs>
            <a:gs pos="50000">
              <a:srgbClr val="F6C5BF"/>
            </a:gs>
            <a:gs pos="100000">
              <a:srgbClr val="FAE2E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1"/>
            <a:ext cx="12192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7721601" y="6405564"/>
            <a:ext cx="4059767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9A8F645-F11F-43D7-8247-E719E4F4B4CD}" type="datetimeFigureOut">
              <a:rPr lang="zh-TW" altLang="en-US"/>
              <a:pPr>
                <a:defRPr/>
              </a:pPr>
              <a:t>2021/4/28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406400" y="6410326"/>
            <a:ext cx="47752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203200" y="1276350"/>
            <a:ext cx="11777133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5791200" y="1039814"/>
            <a:ext cx="6096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kumimoji="0" sz="1600">
                <a:solidFill>
                  <a:srgbClr val="7B9899"/>
                </a:solidFill>
                <a:latin typeface="Georgia" panose="020405020504050203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B845D5-5B8D-415B-89BD-9EE827E19254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 smtClean="0"/>
          </a:p>
        </p:txBody>
      </p:sp>
      <p:sp>
        <p:nvSpPr>
          <p:cNvPr id="1038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402167" y="228601"/>
            <a:ext cx="113792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39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402167" y="1524000"/>
            <a:ext cx="113792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406253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  <a:ea typeface="微軟正黑體" panose="020B0604030504040204" pitchFamily="34" charset="-12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  <a:ea typeface="微軟正黑體" panose="020B0604030504040204" pitchFamily="34" charset="-12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  <a:ea typeface="微軟正黑體" panose="020B0604030504040204" pitchFamily="34" charset="-12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  <a:ea typeface="微軟正黑體" panose="020B0604030504040204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  <a:ea typeface="微軟正黑體" panose="020B0604030504040204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  <a:ea typeface="微軟正黑體" panose="020B0604030504040204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  <a:ea typeface="微軟正黑體" panose="020B0604030504040204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  <a:ea typeface="微軟正黑體" panose="020B0604030504040204" pitchFamily="34" charset="-12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1713630-054B-4A52-BAE0-B5CA9C2162DA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2021/4/28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C4CDBE-37A0-40F7-81D2-09DC4FB970FE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514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1713630-054B-4A52-BAE0-B5CA9C2162DA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2021/4/28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C4CDBE-37A0-40F7-81D2-09DC4FB970FE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365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簡介封面2彰聖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0DB69A-B993-496D-B759-F8B24AB34BB0}" type="slidenum">
              <a:rPr kumimoji="1" lang="en-US" altLang="zh-TW" smtClean="0">
                <a:solidFill>
                  <a:srgbClr val="000000"/>
                </a:solidFill>
                <a:ea typeface="新細明體" panose="02020500000000000000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622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標楷體" panose="03000509000000000000" pitchFamily="65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標楷體" panose="03000509000000000000" pitchFamily="65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標楷體" panose="03000509000000000000" pitchFamily="65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標楷體" panose="03000509000000000000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標楷體" panose="03000509000000000000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標楷體" panose="03000509000000000000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標楷體" panose="03000509000000000000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標楷體" panose="03000509000000000000" pitchFamily="65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51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http://www.sports.url.tw/uploads/assets/water/10.jpg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Relationship Id="rId6" Type="http://schemas.openxmlformats.org/officeDocument/2006/relationships/image" Target="http://www.sports.url.tw/uploads/assets/water/07.jpg" TargetMode="External"/><Relationship Id="rId5" Type="http://schemas.openxmlformats.org/officeDocument/2006/relationships/image" Target="../media/image15.jpeg"/><Relationship Id="rId4" Type="http://schemas.openxmlformats.org/officeDocument/2006/relationships/image" Target="http://www.sports.url.tw/uploads/assets/water/04.jpg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vbs.com.tw/news/news_search.asp?p=1&amp;T1=&#28346;&#27700;" TargetMode="External"/><Relationship Id="rId1" Type="http://schemas.openxmlformats.org/officeDocument/2006/relationships/slideLayout" Target="../slideLayouts/slideLayout6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orts.url.tw/classroom/detail/item/102" TargetMode="External"/><Relationship Id="rId1" Type="http://schemas.openxmlformats.org/officeDocument/2006/relationships/slideLayout" Target="../slideLayouts/slideLayout6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orts.url.tw/news/detail/item/180" TargetMode="External"/><Relationship Id="rId2" Type="http://schemas.openxmlformats.org/officeDocument/2006/relationships/hyperlink" Target="http://www.sports.url.tw/waterroom/detail/item/67" TargetMode="External"/><Relationship Id="rId1" Type="http://schemas.openxmlformats.org/officeDocument/2006/relationships/slideLayout" Target="../slideLayouts/slideLayout6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orts.url.tw/news/detail/item/180" TargetMode="External"/><Relationship Id="rId2" Type="http://schemas.openxmlformats.org/officeDocument/2006/relationships/hyperlink" Target="http://www.sports.url.tw/waterroom/detail/item/67" TargetMode="External"/><Relationship Id="rId1" Type="http://schemas.openxmlformats.org/officeDocument/2006/relationships/slideLayout" Target="../slideLayouts/slideLayout6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0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orts.url.tw/waterroom/detail/item/67" TargetMode="External"/><Relationship Id="rId2" Type="http://schemas.openxmlformats.org/officeDocument/2006/relationships/hyperlink" Target="http://www.sports.url.tw/news/detail/item/59" TargetMode="External"/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orts.url.tw/waterroom/detail/item/67" TargetMode="External"/><Relationship Id="rId2" Type="http://schemas.openxmlformats.org/officeDocument/2006/relationships/hyperlink" Target="http://www.sports.url.tw/news/detail/item/59" TargetMode="External"/><Relationship Id="rId1" Type="http://schemas.openxmlformats.org/officeDocument/2006/relationships/slideLayout" Target="../slideLayouts/slideLayout6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54" y="0"/>
            <a:ext cx="9144000" cy="6858000"/>
          </a:xfrm>
          <a:prstGeom prst="rect">
            <a:avLst/>
          </a:prstGeom>
        </p:spPr>
      </p:pic>
      <p:sp>
        <p:nvSpPr>
          <p:cNvPr id="3" name="直排標題 2"/>
          <p:cNvSpPr>
            <a:spLocks noGrp="1"/>
          </p:cNvSpPr>
          <p:nvPr>
            <p:ph type="title" orient="vert"/>
          </p:nvPr>
        </p:nvSpPr>
        <p:spPr>
          <a:xfrm>
            <a:off x="10554789" y="823118"/>
            <a:ext cx="1637211" cy="5211763"/>
          </a:xfrm>
        </p:spPr>
        <p:txBody>
          <a:bodyPr/>
          <a:lstStyle/>
          <a:p>
            <a:r>
              <a:rPr lang="zh-TW" altLang="en-US" sz="9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防溺宣導</a:t>
            </a:r>
            <a:endParaRPr lang="zh-TW" altLang="en-US" sz="9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直排文字版面配置區 3"/>
          <p:cNvSpPr>
            <a:spLocks noGrp="1"/>
          </p:cNvSpPr>
          <p:nvPr>
            <p:ph type="body" orient="vert" idx="1"/>
          </p:nvPr>
        </p:nvSpPr>
        <p:spPr>
          <a:xfrm>
            <a:off x="374469" y="2238105"/>
            <a:ext cx="1184365" cy="5211763"/>
          </a:xfrm>
        </p:spPr>
        <p:txBody>
          <a:bodyPr/>
          <a:lstStyle/>
          <a:p>
            <a:r>
              <a:rPr lang="zh-TW" altLang="en-US" sz="9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曾正仁</a:t>
            </a:r>
            <a:endParaRPr lang="zh-TW" altLang="en-US" sz="9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310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982787" y="460383"/>
            <a:ext cx="8229600" cy="863600"/>
          </a:xfrm>
        </p:spPr>
        <p:txBody>
          <a:bodyPr/>
          <a:lstStyle/>
          <a:p>
            <a:pPr eaLnBrk="1" hangingPunct="1"/>
            <a:r>
              <a:rPr lang="zh-TW" altLang="en-US" sz="5400" b="1" i="1" dirty="0">
                <a:ea typeface="華康POP1體W5" pitchFamily="81" charset="-120"/>
              </a:rPr>
              <a:t>溪流戲水安全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19288" y="1341438"/>
            <a:ext cx="8424862" cy="1295400"/>
          </a:xfrm>
        </p:spPr>
        <p:txBody>
          <a:bodyPr/>
          <a:lstStyle/>
          <a:p>
            <a:pPr eaLnBrk="1" hangingPunct="1"/>
            <a:r>
              <a:rPr lang="zh-TW" altLang="en-US" smtClean="0">
                <a:ea typeface="標楷體" panose="03000509000000000000" pitchFamily="65" charset="-120"/>
              </a:rPr>
              <a:t>據統計，以下是</a:t>
            </a:r>
            <a:r>
              <a:rPr lang="zh-TW" altLang="en-US" sz="3600">
                <a:ea typeface="標楷體" panose="03000509000000000000" pitchFamily="65" charset="-120"/>
              </a:rPr>
              <a:t>溪流戲水主要溺斃原因：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847849" y="2060576"/>
            <a:ext cx="63991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岩石濕滑、隱石滑動、間距大。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159375" y="25654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40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〈</a:t>
            </a:r>
            <a:r>
              <a:rPr lang="zh-TW" altLang="en-US" sz="240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導致被水沖走或卡住石縫的意外</a:t>
            </a:r>
            <a:r>
              <a:rPr lang="en-US" altLang="zh-TW" sz="240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〉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847849" y="3068638"/>
            <a:ext cx="47793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水溫層差異大、水冰冷。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554741" y="3127376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〈</a:t>
            </a:r>
            <a:r>
              <a:rPr lang="zh-TW" alt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導致抽筋</a:t>
            </a:r>
            <a:r>
              <a:rPr lang="en-US" altLang="zh-TW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〉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847851" y="3716338"/>
            <a:ext cx="43926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漩渦暗流多。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646566" y="3751263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〈</a:t>
            </a:r>
            <a:r>
              <a:rPr lang="zh-TW" alt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導致被水沖走</a:t>
            </a:r>
            <a:r>
              <a:rPr lang="en-US" altLang="zh-TW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〉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1847849" y="4339658"/>
            <a:ext cx="42497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河床落差大。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4646566" y="4416429"/>
            <a:ext cx="5795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〈</a:t>
            </a:r>
            <a:r>
              <a:rPr lang="zh-TW" alt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驟然凹陷陡降，導致被水淹沒或沖走</a:t>
            </a:r>
            <a:r>
              <a:rPr lang="en-US" altLang="zh-TW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〉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1847850" y="5013326"/>
            <a:ext cx="4032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豪雨山洪暴發。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159376" y="5013325"/>
            <a:ext cx="3959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〈</a:t>
            </a:r>
            <a:r>
              <a:rPr lang="zh-TW" alt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導致被水沖走</a:t>
            </a:r>
            <a:r>
              <a:rPr lang="en-US" altLang="zh-TW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〉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1847851" y="5661026"/>
            <a:ext cx="35290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穿著牛仔褲下水。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5376864" y="5705482"/>
            <a:ext cx="615328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〈</a:t>
            </a:r>
            <a:r>
              <a:rPr lang="zh-TW" alt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吸水後笨重的牛仔褲往往就是拖住泳客</a:t>
            </a:r>
            <a:r>
              <a:rPr lang="zh-TW" alt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的</a:t>
            </a:r>
            <a:endParaRPr lang="en-US" altLang="zh-TW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altLang="zh-TW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</a:t>
            </a:r>
            <a:r>
              <a:rPr lang="zh-TW" alt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致命傷</a:t>
            </a:r>
            <a:r>
              <a:rPr lang="en-US" altLang="zh-TW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〉</a:t>
            </a:r>
            <a:r>
              <a:rPr lang="zh-TW" alt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67165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7" grpId="0"/>
      <p:bldP spid="8198" grpId="0"/>
      <p:bldP spid="8199" grpId="0"/>
      <p:bldP spid="8200" grpId="0"/>
      <p:bldP spid="8201" grpId="0"/>
      <p:bldP spid="8202" grpId="0"/>
      <p:bldP spid="8203" grpId="0"/>
      <p:bldP spid="8204" grpId="0"/>
      <p:bldP spid="8205" grpId="0"/>
      <p:bldP spid="8206" grpId="0"/>
      <p:bldP spid="8207" grpId="0"/>
      <p:bldP spid="820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47850" y="4724401"/>
            <a:ext cx="8497888" cy="1800225"/>
          </a:xfrm>
        </p:spPr>
        <p:txBody>
          <a:bodyPr/>
          <a:lstStyle/>
          <a:p>
            <a:pPr eaLnBrk="1" hangingPunct="1"/>
            <a:r>
              <a:rPr lang="zh-TW" altLang="en-US" smtClean="0">
                <a:ea typeface="標楷體" panose="03000509000000000000" pitchFamily="65" charset="-120"/>
              </a:rPr>
              <a:t>不可在設有「禁止游泳」、「水深危險」等標誌區域內游泳。亦不可在航道、港區、急流區、礁岩區及碼頭邊游泳。</a:t>
            </a:r>
            <a:r>
              <a:rPr lang="zh-TW" altLang="en-US" smtClean="0"/>
              <a:t> </a:t>
            </a:r>
          </a:p>
        </p:txBody>
      </p:sp>
      <p:pic>
        <p:nvPicPr>
          <p:cNvPr id="28676" name="Picture 4" descr="2004092921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1"/>
            <a:ext cx="5903913" cy="472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告示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6337300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告示牌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4" y="0"/>
            <a:ext cx="356393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36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19288" y="4365626"/>
            <a:ext cx="8748712" cy="1800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mtClean="0">
                <a:ea typeface="標楷體" panose="03000509000000000000" pitchFamily="65" charset="-120"/>
              </a:rPr>
              <a:t>從事水上活動時必須告知父母且不可單獨一人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>
                <a:ea typeface="標楷體" panose="03000509000000000000" pitchFamily="65" charset="-120"/>
              </a:rPr>
              <a:t>游泳時最好兩人一組，採伙伴制，彼此互相照應。團體活動時，入水前先清點人數， 上岸時也一樣，在岸上應留一、二人作警戒，以策安全。</a:t>
            </a:r>
            <a:r>
              <a:rPr lang="zh-TW" altLang="en-US" smtClean="0"/>
              <a:t> </a:t>
            </a:r>
          </a:p>
        </p:txBody>
      </p:sp>
      <p:pic>
        <p:nvPicPr>
          <p:cNvPr id="26628" name="Picture 4" descr="2004092921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0"/>
            <a:ext cx="5976938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47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92313" y="908051"/>
            <a:ext cx="8229600" cy="1152525"/>
          </a:xfrm>
        </p:spPr>
        <p:txBody>
          <a:bodyPr/>
          <a:lstStyle/>
          <a:p>
            <a:pPr eaLnBrk="1" hangingPunct="1"/>
            <a:r>
              <a:rPr lang="zh-TW" altLang="en-US" smtClean="0">
                <a:ea typeface="標楷體" panose="03000509000000000000" pitchFamily="65" charset="-120"/>
              </a:rPr>
              <a:t>不明地形或水深處都不適合跳水。池邊跳水容易發生危險，常因水淺，造成頸椎受傷而終生癱瘓。</a:t>
            </a:r>
            <a:r>
              <a:rPr lang="zh-TW" altLang="en-US" smtClean="0"/>
              <a:t> </a:t>
            </a:r>
          </a:p>
        </p:txBody>
      </p:sp>
      <p:pic>
        <p:nvPicPr>
          <p:cNvPr id="32772" name="Picture 4" descr="2004092921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2109788"/>
            <a:ext cx="6481763" cy="474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78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19288" y="908050"/>
            <a:ext cx="8229600" cy="1441450"/>
          </a:xfrm>
        </p:spPr>
        <p:txBody>
          <a:bodyPr/>
          <a:lstStyle/>
          <a:p>
            <a:pPr eaLnBrk="1" hangingPunct="1"/>
            <a:r>
              <a:rPr lang="zh-TW" altLang="en-US" smtClean="0">
                <a:ea typeface="標楷體" panose="03000509000000000000" pitchFamily="65" charset="-120"/>
              </a:rPr>
              <a:t>游泳時千萬不可逞強好勝，應該量力而為</a:t>
            </a:r>
            <a:br>
              <a:rPr lang="zh-TW" altLang="en-US" smtClean="0">
                <a:ea typeface="標楷體" panose="03000509000000000000" pitchFamily="65" charset="-120"/>
              </a:rPr>
            </a:br>
            <a:r>
              <a:rPr lang="zh-TW" altLang="en-US" smtClean="0">
                <a:ea typeface="標楷體" panose="03000509000000000000" pitchFamily="65" charset="-120"/>
              </a:rPr>
              <a:t>。不會踩水或泳技較差的人，不可到深水處或離岸太遠。</a:t>
            </a:r>
            <a:r>
              <a:rPr lang="zh-TW" altLang="en-US" smtClean="0"/>
              <a:t> </a:t>
            </a:r>
          </a:p>
        </p:txBody>
      </p:sp>
      <p:pic>
        <p:nvPicPr>
          <p:cNvPr id="34820" name="Picture 4" descr="2004092921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166938"/>
            <a:ext cx="6337300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32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19288" y="908051"/>
            <a:ext cx="8229600" cy="15414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mtClean="0">
                <a:ea typeface="標楷體" panose="03000509000000000000" pitchFamily="65" charset="-120"/>
              </a:rPr>
              <a:t>乘船時，不坐超載的船隻，以策安全。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>
                <a:ea typeface="標楷體" panose="03000509000000000000" pitchFamily="65" charset="-120"/>
              </a:rPr>
              <a:t>划小船，換位時，應儘量將重心放低，或在碼頭、岸邊等處實施。</a:t>
            </a:r>
            <a:r>
              <a:rPr lang="zh-TW" altLang="en-US" smtClean="0"/>
              <a:t> </a:t>
            </a:r>
          </a:p>
        </p:txBody>
      </p:sp>
      <p:pic>
        <p:nvPicPr>
          <p:cNvPr id="13315" name="Picture 4" descr="200409292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2205039"/>
            <a:ext cx="7561262" cy="466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56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692150"/>
            <a:ext cx="8820150" cy="896938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ea typeface="標楷體" panose="03000509000000000000" pitchFamily="65" charset="-120"/>
              </a:rPr>
              <a:t>溪流水域深淺不一，水溫差別甚大，在坡度大的地區，急流及漩流，應特別注意安全。</a:t>
            </a:r>
            <a:r>
              <a:rPr lang="zh-TW" altLang="en-US" smtClean="0"/>
              <a:t> </a:t>
            </a:r>
          </a:p>
        </p:txBody>
      </p:sp>
      <p:pic>
        <p:nvPicPr>
          <p:cNvPr id="14339" name="Picture 5" descr="saf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98614"/>
            <a:ext cx="9144000" cy="525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00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92313" y="1052513"/>
            <a:ext cx="8229600" cy="749300"/>
          </a:xfrm>
        </p:spPr>
        <p:txBody>
          <a:bodyPr/>
          <a:lstStyle/>
          <a:p>
            <a:pPr eaLnBrk="1" hangingPunct="1"/>
            <a:r>
              <a:rPr lang="zh-TW" altLang="en-US" smtClean="0">
                <a:ea typeface="標楷體" panose="03000509000000000000" pitchFamily="65" charset="-120"/>
              </a:rPr>
              <a:t>水底多為滑溜卵石，在水中行走，應注意免得滑倒。</a:t>
            </a:r>
            <a:r>
              <a:rPr lang="zh-TW" altLang="en-US" smtClean="0"/>
              <a:t> </a:t>
            </a:r>
          </a:p>
        </p:txBody>
      </p:sp>
      <p:pic>
        <p:nvPicPr>
          <p:cNvPr id="54276" name="Picture 4" descr="2004092921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1670050"/>
            <a:ext cx="6048375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66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92313" y="692150"/>
            <a:ext cx="8229600" cy="1079500"/>
          </a:xfrm>
        </p:spPr>
        <p:txBody>
          <a:bodyPr/>
          <a:lstStyle/>
          <a:p>
            <a:pPr eaLnBrk="1" hangingPunct="1"/>
            <a:r>
              <a:rPr lang="zh-TW" altLang="en-US" smtClean="0">
                <a:ea typeface="標楷體" panose="03000509000000000000" pitchFamily="65" charset="-120"/>
              </a:rPr>
              <a:t>學生參加環境戶外教學，應聽從老師的指導，不要脫隊戲水。</a:t>
            </a:r>
            <a:r>
              <a:rPr lang="zh-TW" altLang="en-US" smtClean="0"/>
              <a:t> </a:t>
            </a:r>
          </a:p>
        </p:txBody>
      </p:sp>
      <p:pic>
        <p:nvPicPr>
          <p:cNvPr id="16387" name="Picture 4" descr="saf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57338"/>
            <a:ext cx="91440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49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052514"/>
            <a:ext cx="8604250" cy="3889375"/>
          </a:xfrm>
        </p:spPr>
        <p:txBody>
          <a:bodyPr/>
          <a:lstStyle/>
          <a:p>
            <a:pPr eaLnBrk="1" hangingPunct="1"/>
            <a:r>
              <a:rPr lang="zh-TW" altLang="en-US" smtClean="0">
                <a:ea typeface="標楷體" panose="03000509000000000000" pitchFamily="65" charset="-120"/>
              </a:rPr>
              <a:t>假如看到上游山區烏雲密佈或聽到上游傳來隆隆聲響越來越大，或看到溪水變色，水面忽然上昇，這是</a:t>
            </a:r>
            <a:br>
              <a:rPr lang="zh-TW" altLang="en-US" smtClean="0">
                <a:ea typeface="標楷體" panose="03000509000000000000" pitchFamily="65" charset="-120"/>
              </a:rPr>
            </a:br>
            <a:r>
              <a:rPr lang="zh-TW" altLang="en-US" smtClean="0">
                <a:ea typeface="標楷體" panose="03000509000000000000" pitchFamily="65" charset="-120"/>
              </a:rPr>
              <a:t>山洪爆發的前兆</a:t>
            </a:r>
            <a:br>
              <a:rPr lang="zh-TW" altLang="en-US" smtClean="0">
                <a:ea typeface="標楷體" panose="03000509000000000000" pitchFamily="65" charset="-120"/>
              </a:rPr>
            </a:br>
            <a:r>
              <a:rPr lang="zh-TW" altLang="en-US" smtClean="0">
                <a:ea typeface="標楷體" panose="03000509000000000000" pitchFamily="65" charset="-120"/>
              </a:rPr>
              <a:t>，應該立即離開</a:t>
            </a:r>
            <a:br>
              <a:rPr lang="zh-TW" altLang="en-US" smtClean="0">
                <a:ea typeface="標楷體" panose="03000509000000000000" pitchFamily="65" charset="-120"/>
              </a:rPr>
            </a:br>
            <a:r>
              <a:rPr lang="zh-TW" altLang="en-US" smtClean="0">
                <a:ea typeface="標楷體" panose="03000509000000000000" pitchFamily="65" charset="-120"/>
              </a:rPr>
              <a:t>水裡，往高處逃</a:t>
            </a:r>
            <a:br>
              <a:rPr lang="zh-TW" altLang="en-US" smtClean="0">
                <a:ea typeface="標楷體" panose="03000509000000000000" pitchFamily="65" charset="-120"/>
              </a:rPr>
            </a:br>
            <a:r>
              <a:rPr lang="zh-TW" altLang="en-US" smtClean="0">
                <a:ea typeface="標楷體" panose="03000509000000000000" pitchFamily="65" charset="-120"/>
              </a:rPr>
              <a:t>。</a:t>
            </a:r>
            <a:r>
              <a:rPr lang="zh-TW" altLang="en-US" smtClean="0"/>
              <a:t> </a:t>
            </a:r>
          </a:p>
        </p:txBody>
      </p:sp>
      <p:pic>
        <p:nvPicPr>
          <p:cNvPr id="56324" name="Picture 4" descr="2004092921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93" y="1976438"/>
            <a:ext cx="5724525" cy="528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83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1847850" y="188913"/>
            <a:ext cx="8534400" cy="1223962"/>
          </a:xfrm>
        </p:spPr>
        <p:txBody>
          <a:bodyPr/>
          <a:lstStyle/>
          <a:p>
            <a:r>
              <a:rPr lang="en-US" altLang="zh-TW" sz="8800" b="1">
                <a:solidFill>
                  <a:srgbClr val="FF0000"/>
                </a:solidFill>
              </a:rPr>
              <a:t/>
            </a:r>
            <a:br>
              <a:rPr lang="en-US" altLang="zh-TW" sz="8800" b="1">
                <a:solidFill>
                  <a:srgbClr val="FF0000"/>
                </a:solidFill>
              </a:rPr>
            </a:br>
            <a:r>
              <a:rPr lang="zh-TW" altLang="en-US" sz="7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你知道它代表什麼嗎</a:t>
            </a:r>
            <a:r>
              <a:rPr lang="en-US" altLang="zh-TW" sz="7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720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825625" y="2349500"/>
            <a:ext cx="8504238" cy="1733550"/>
          </a:xfrm>
        </p:spPr>
        <p:txBody>
          <a:bodyPr>
            <a:normAutofit fontScale="25000" lnSpcReduction="20000"/>
          </a:bodyPr>
          <a:lstStyle/>
          <a:p>
            <a:pPr marL="274320" indent="-274320" algn="ctr" fontAlgn="auto">
              <a:spcAft>
                <a:spcPts val="0"/>
              </a:spcAft>
              <a:buNone/>
              <a:defRPr/>
            </a:pPr>
            <a:endParaRPr lang="en-US" altLang="zh-TW" sz="8800" b="1" dirty="0">
              <a:solidFill>
                <a:srgbClr val="FF0000"/>
              </a:solidFill>
            </a:endParaRPr>
          </a:p>
          <a:p>
            <a:pPr marL="274320" indent="-274320" algn="ctr" fontAlgn="auto">
              <a:spcAft>
                <a:spcPts val="0"/>
              </a:spcAft>
              <a:buNone/>
              <a:defRPr/>
            </a:pPr>
            <a:r>
              <a:rPr lang="zh-TW" altLang="en-US" sz="35200" b="1" dirty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認識</a:t>
            </a:r>
            <a:endParaRPr lang="en-US" altLang="zh-TW" sz="35200" b="1" dirty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  <a:p>
            <a:pPr marL="274320" indent="-274320" algn="ctr" fontAlgn="auto">
              <a:spcAft>
                <a:spcPts val="0"/>
              </a:spcAft>
              <a:buNone/>
              <a:defRPr/>
            </a:pPr>
            <a:r>
              <a:rPr lang="zh-TW" altLang="en-US" sz="35200" b="1" dirty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水上安全標誌</a:t>
            </a:r>
            <a:endParaRPr lang="zh-TW" altLang="en-US" sz="35200" dirty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078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63750" y="1052514"/>
            <a:ext cx="8229600" cy="2116137"/>
          </a:xfrm>
        </p:spPr>
        <p:txBody>
          <a:bodyPr/>
          <a:lstStyle/>
          <a:p>
            <a:pPr eaLnBrk="1" hangingPunct="1"/>
            <a:r>
              <a:rPr lang="zh-TW" altLang="en-US" smtClean="0">
                <a:ea typeface="標楷體" panose="03000509000000000000" pitchFamily="65" charset="-120"/>
              </a:rPr>
              <a:t>深潭、野塘、水埤等處，水質大多不好，深度不明，水底雜物多，屬於泥沼地，若在該地區玩水，容易受傷或陷入泥沼無法自拔而喪命。</a:t>
            </a:r>
            <a:r>
              <a:rPr lang="zh-TW" altLang="en-US" smtClean="0"/>
              <a:t> </a:t>
            </a:r>
          </a:p>
        </p:txBody>
      </p:sp>
      <p:pic>
        <p:nvPicPr>
          <p:cNvPr id="59397" name="Picture 5" descr="2004092921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2636838"/>
            <a:ext cx="6553200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21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saf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04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47851" y="549276"/>
            <a:ext cx="8569325" cy="2232025"/>
          </a:xfrm>
        </p:spPr>
        <p:txBody>
          <a:bodyPr/>
          <a:lstStyle/>
          <a:p>
            <a:pPr eaLnBrk="1" hangingPunct="1"/>
            <a:r>
              <a:rPr lang="zh-TW" altLang="en-US" sz="2800">
                <a:ea typeface="標楷體" panose="03000509000000000000" pitchFamily="65" charset="-120"/>
              </a:rPr>
              <a:t>如果遇溪水暴漲，被困岩石上或在沙洲中，應保持冷靜，等待救援；尋找一些可幫助漂浮而且耐沖擊的東西，萬一被水沖走時，可將物品置於身體下方，以免身體直接被撞傷。</a:t>
            </a:r>
            <a:r>
              <a:rPr lang="zh-TW" altLang="en-US" sz="2800"/>
              <a:t> </a:t>
            </a:r>
          </a:p>
        </p:txBody>
      </p:sp>
      <p:pic>
        <p:nvPicPr>
          <p:cNvPr id="57348" name="Picture 4" descr="2004092921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4" y="2560638"/>
            <a:ext cx="5545137" cy="42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27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safe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35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92313" y="549276"/>
            <a:ext cx="8229600" cy="5903913"/>
          </a:xfrm>
        </p:spPr>
        <p:txBody>
          <a:bodyPr/>
          <a:lstStyle/>
          <a:p>
            <a:pPr eaLnBrk="1" hangingPunct="1"/>
            <a:r>
              <a:rPr lang="zh-TW" altLang="en-US" smtClean="0">
                <a:ea typeface="標楷體" panose="03000509000000000000" pitchFamily="65" charset="-120"/>
              </a:rPr>
              <a:t>假如不幸被溪水沖走時，身體應以仰姿保持腳在前頭在後，以免頭被撞傷；看到前方水面有高浪，即表示水底有巨石，應設法避開，</a:t>
            </a:r>
            <a:br>
              <a:rPr lang="zh-TW" altLang="en-US" smtClean="0">
                <a:ea typeface="標楷體" panose="03000509000000000000" pitchFamily="65" charset="-120"/>
              </a:rPr>
            </a:br>
            <a:r>
              <a:rPr lang="zh-TW" altLang="en-US" smtClean="0">
                <a:ea typeface="標楷體" panose="03000509000000000000" pitchFamily="65" charset="-120"/>
              </a:rPr>
              <a:t>以免被撞</a:t>
            </a:r>
            <a:br>
              <a:rPr lang="zh-TW" altLang="en-US" smtClean="0">
                <a:ea typeface="標楷體" panose="03000509000000000000" pitchFamily="65" charset="-120"/>
              </a:rPr>
            </a:br>
            <a:r>
              <a:rPr lang="zh-TW" altLang="en-US" smtClean="0">
                <a:ea typeface="標楷體" panose="03000509000000000000" pitchFamily="65" charset="-120"/>
              </a:rPr>
              <a:t>傷，如遇</a:t>
            </a:r>
            <a:br>
              <a:rPr lang="zh-TW" altLang="en-US" smtClean="0">
                <a:ea typeface="標楷體" panose="03000509000000000000" pitchFamily="65" charset="-120"/>
              </a:rPr>
            </a:br>
            <a:r>
              <a:rPr lang="zh-TW" altLang="en-US" smtClean="0">
                <a:ea typeface="標楷體" panose="03000509000000000000" pitchFamily="65" charset="-120"/>
              </a:rPr>
              <a:t>轉彎處，</a:t>
            </a:r>
            <a:br>
              <a:rPr lang="zh-TW" altLang="en-US" smtClean="0">
                <a:ea typeface="標楷體" panose="03000509000000000000" pitchFamily="65" charset="-120"/>
              </a:rPr>
            </a:br>
            <a:r>
              <a:rPr lang="zh-TW" altLang="en-US" smtClean="0">
                <a:ea typeface="標楷體" panose="03000509000000000000" pitchFamily="65" charset="-120"/>
              </a:rPr>
              <a:t>應游向內</a:t>
            </a:r>
            <a:br>
              <a:rPr lang="zh-TW" altLang="en-US" smtClean="0">
                <a:ea typeface="標楷體" panose="03000509000000000000" pitchFamily="65" charset="-120"/>
              </a:rPr>
            </a:br>
            <a:r>
              <a:rPr lang="zh-TW" altLang="en-US" smtClean="0">
                <a:ea typeface="標楷體" panose="03000509000000000000" pitchFamily="65" charset="-120"/>
              </a:rPr>
              <a:t>彎緩流處</a:t>
            </a:r>
            <a:br>
              <a:rPr lang="zh-TW" altLang="en-US" smtClean="0">
                <a:ea typeface="標楷體" panose="03000509000000000000" pitchFamily="65" charset="-120"/>
              </a:rPr>
            </a:br>
            <a:r>
              <a:rPr lang="zh-TW" altLang="en-US" smtClean="0">
                <a:ea typeface="標楷體" panose="03000509000000000000" pitchFamily="65" charset="-120"/>
              </a:rPr>
              <a:t>，即可順</a:t>
            </a:r>
            <a:br>
              <a:rPr lang="zh-TW" altLang="en-US" smtClean="0">
                <a:ea typeface="標楷體" panose="03000509000000000000" pitchFamily="65" charset="-120"/>
              </a:rPr>
            </a:br>
            <a:r>
              <a:rPr lang="zh-TW" altLang="en-US" smtClean="0">
                <a:ea typeface="標楷體" panose="03000509000000000000" pitchFamily="65" charset="-120"/>
              </a:rPr>
              <a:t>勢上岸。</a:t>
            </a:r>
            <a:r>
              <a:rPr lang="zh-TW" altLang="en-US" smtClean="0"/>
              <a:t> </a:t>
            </a:r>
          </a:p>
        </p:txBody>
      </p:sp>
      <p:pic>
        <p:nvPicPr>
          <p:cNvPr id="58372" name="Picture 4" descr="2004092921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4" y="2174876"/>
            <a:ext cx="6516687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9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47850" y="620714"/>
            <a:ext cx="8229600" cy="3743325"/>
          </a:xfrm>
        </p:spPr>
        <p:txBody>
          <a:bodyPr/>
          <a:lstStyle/>
          <a:p>
            <a:pPr eaLnBrk="1" hangingPunct="1"/>
            <a:r>
              <a:rPr lang="zh-TW" altLang="en-US" smtClean="0">
                <a:ea typeface="標楷體" panose="03000509000000000000" pitchFamily="65" charset="-120"/>
              </a:rPr>
              <a:t>颱風來襲前後二天，海裡風浪大或浴場關閉時，或太陽下山後（夜間），不可入水游泳。</a:t>
            </a:r>
          </a:p>
          <a:p>
            <a:pPr eaLnBrk="1" hangingPunct="1"/>
            <a:r>
              <a:rPr lang="zh-TW" altLang="en-US" smtClean="0">
                <a:ea typeface="標楷體" panose="03000509000000000000" pitchFamily="65" charset="-120"/>
              </a:rPr>
              <a:t>紅色旗代</a:t>
            </a:r>
            <a:br>
              <a:rPr lang="zh-TW" altLang="en-US" smtClean="0">
                <a:ea typeface="標楷體" panose="03000509000000000000" pitchFamily="65" charset="-120"/>
              </a:rPr>
            </a:br>
            <a:r>
              <a:rPr lang="zh-TW" altLang="en-US" smtClean="0">
                <a:ea typeface="標楷體" panose="03000509000000000000" pitchFamily="65" charset="-120"/>
              </a:rPr>
              <a:t>表危險</a:t>
            </a:r>
            <a:r>
              <a:rPr lang="zh-TW" altLang="en-US" smtClean="0"/>
              <a:t>。 </a:t>
            </a:r>
          </a:p>
        </p:txBody>
      </p:sp>
      <p:pic>
        <p:nvPicPr>
          <p:cNvPr id="50180" name="Picture 4" descr="2004092921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4" y="1784350"/>
            <a:ext cx="6732587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06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4762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游泳的安全守則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飽餐後切勿立即游泳。 </a:t>
            </a:r>
          </a:p>
        </p:txBody>
      </p:sp>
      <p:pic>
        <p:nvPicPr>
          <p:cNvPr id="24580" name="Picture 4" descr="E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2420939"/>
            <a:ext cx="4646612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20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游泳的安全守則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學習游泳，並且認識自己的泳術。 </a:t>
            </a:r>
          </a:p>
        </p:txBody>
      </p:sp>
      <p:pic>
        <p:nvPicPr>
          <p:cNvPr id="25604" name="Picture 4" descr="P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4" y="2420939"/>
            <a:ext cx="4791075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39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游泳的安全守則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游泳時，切勿依賴浮泡或其他輔助物。 </a:t>
            </a:r>
          </a:p>
        </p:txBody>
      </p:sp>
      <p:pic>
        <p:nvPicPr>
          <p:cNvPr id="26628" name="Picture 4" descr="W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2420938"/>
            <a:ext cx="5294313" cy="37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02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游泳的安全守則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   </a:t>
            </a:r>
            <a:r>
              <a:rPr lang="zh-TW" altLang="en-US" smtClean="0"/>
              <a:t>遇險時，高呼求救。 </a:t>
            </a:r>
          </a:p>
        </p:txBody>
      </p:sp>
      <p:pic>
        <p:nvPicPr>
          <p:cNvPr id="27652" name="Picture 4" descr="C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2349500"/>
            <a:ext cx="55832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5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5625" y="228601"/>
            <a:ext cx="8534400" cy="968375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Swimming 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</a:t>
            </a:r>
            <a:r>
              <a:rPr lang="en-US" altLang="zh-TW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Surfoard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riding</a:t>
            </a:r>
            <a:b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允許游泳                               允許衝浪板衝浪</a:t>
            </a:r>
            <a:endParaRPr lang="zh-TW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Picture 2" descr="C:\Documents and Settings\admin\桌面\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0" y="1700213"/>
            <a:ext cx="3773488" cy="3744912"/>
          </a:xfrm>
        </p:spPr>
      </p:pic>
      <p:pic>
        <p:nvPicPr>
          <p:cNvPr id="17412" name="Picture 3" descr="C:\Documents and Settings\admin\桌面\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4" y="1773239"/>
            <a:ext cx="3729037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34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sz="5400">
                <a:latin typeface="標楷體" panose="03000509000000000000" pitchFamily="65" charset="-120"/>
                <a:ea typeface="標楷體" panose="03000509000000000000" pitchFamily="65" charset="-120"/>
              </a:rPr>
              <a:t>意外發生時如何因應：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/>
              <a:t>　</a:t>
            </a:r>
            <a:r>
              <a:rPr lang="zh-TW" altLang="en-US" sz="4800"/>
              <a:t>（一）擔任警戒者應沉著、冷靜將事前準備之長竹竿或救生器具，由上游拋給溺者。並大聲呼喊救命。</a:t>
            </a:r>
            <a:r>
              <a:rPr lang="zh-TW" altLang="en-US" sz="280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24298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sz="4800">
                <a:latin typeface="標楷體" panose="03000509000000000000" pitchFamily="65" charset="-120"/>
                <a:ea typeface="標楷體" panose="03000509000000000000" pitchFamily="65" charset="-120"/>
              </a:rPr>
              <a:t>意外發生時如何因應：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4800"/>
              <a:t>（二）溺水者應「冷靜」將雙手張開往下用力划水；讓頭伸出水面吸口氣並放鬆身體做水母漂，如遇漩渦時應順著漩渦往外迅速游出。</a:t>
            </a:r>
            <a:r>
              <a:rPr lang="zh-TW" altLang="en-US" sz="280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203603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sz="5400">
                <a:latin typeface="標楷體" panose="03000509000000000000" pitchFamily="65" charset="-120"/>
                <a:ea typeface="標楷體" panose="03000509000000000000" pitchFamily="65" charset="-120"/>
              </a:rPr>
              <a:t>意外發生時如何因應：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4800"/>
              <a:t>（三）擔任警戒者不能一時緊張、衝動，奮不顧身的下水救人，以免溺斃事件擴大。</a:t>
            </a:r>
          </a:p>
        </p:txBody>
      </p:sp>
    </p:spTree>
    <p:extLst>
      <p:ext uri="{BB962C8B-B14F-4D97-AF65-F5344CB8AC3E}">
        <p14:creationId xmlns:p14="http://schemas.microsoft.com/office/powerpoint/2010/main" val="185518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6" y="1196976"/>
            <a:ext cx="8435975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400" dirty="0"/>
              <a:t>                    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游泳池安全守則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 dirty="0" smtClean="0"/>
              <a:t>不要</a:t>
            </a:r>
            <a:r>
              <a:rPr lang="zh-TW" altLang="en-US" sz="2800" dirty="0"/>
              <a:t>在游泳池邊奔跑追逐，以免滑倒而導致受傷。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 dirty="0" smtClean="0"/>
              <a:t>不要</a:t>
            </a:r>
            <a:r>
              <a:rPr lang="zh-TW" altLang="en-US" sz="2800" dirty="0"/>
              <a:t>任意推人下水，以免被推下水者，受傷或撞傷他人。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 dirty="0" smtClean="0"/>
              <a:t>跳水</a:t>
            </a:r>
            <a:r>
              <a:rPr lang="zh-TW" altLang="en-US" sz="2800" dirty="0"/>
              <a:t>時，應先確定跳台下方是否有人，確認無人後才跳水。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 dirty="0" smtClean="0"/>
              <a:t>游泳</a:t>
            </a:r>
            <a:r>
              <a:rPr lang="zh-TW" altLang="en-US" sz="2800" dirty="0"/>
              <a:t>之前，必須做好暖身運動。於游泳時，如果自覺有抽筋徵兆時，應立刻上岸休息。若有遇險或不慎抽筋時，應鎮靜及早舉手呼救或漂浮等待救援。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 dirty="0" smtClean="0"/>
              <a:t>在</a:t>
            </a:r>
            <a:r>
              <a:rPr lang="zh-TW" altLang="en-US" sz="2800" dirty="0"/>
              <a:t>深水區游泳，應注意量力而為。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 dirty="0" smtClean="0"/>
              <a:t>戲水</a:t>
            </a:r>
            <a:r>
              <a:rPr lang="zh-TW" altLang="en-US" sz="2800" dirty="0"/>
              <a:t>時，切勿貿然將別人頭部按入水中，以免造成危險。</a:t>
            </a:r>
          </a:p>
        </p:txBody>
      </p:sp>
    </p:spTree>
    <p:extLst>
      <p:ext uri="{BB962C8B-B14F-4D97-AF65-F5344CB8AC3E}">
        <p14:creationId xmlns:p14="http://schemas.microsoft.com/office/powerpoint/2010/main" val="341169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水域安全宣導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3600"/>
              <a:t>選擇合法地點</a:t>
            </a:r>
          </a:p>
          <a:p>
            <a:pPr eaLnBrk="1" hangingPunct="1"/>
            <a:r>
              <a:rPr lang="zh-TW" altLang="en-US" sz="3600"/>
              <a:t>應有家長陪同</a:t>
            </a:r>
          </a:p>
          <a:p>
            <a:pPr eaLnBrk="1" hangingPunct="1"/>
            <a:r>
              <a:rPr lang="zh-TW" altLang="en-US" sz="3600"/>
              <a:t>留意天氣變化</a:t>
            </a:r>
          </a:p>
          <a:p>
            <a:pPr eaLnBrk="1" hangingPunct="1"/>
            <a:r>
              <a:rPr lang="zh-TW" altLang="en-US" sz="3600"/>
              <a:t>避免危險行為</a:t>
            </a:r>
          </a:p>
          <a:p>
            <a:pPr eaLnBrk="1" hangingPunct="1"/>
            <a:r>
              <a:rPr lang="zh-TW" altLang="en-US" sz="3600"/>
              <a:t>學會水中自救</a:t>
            </a:r>
          </a:p>
          <a:p>
            <a:pPr eaLnBrk="1" hangingPunct="1"/>
            <a:r>
              <a:rPr lang="zh-TW" altLang="en-US" sz="3600"/>
              <a:t>不穿吸水衣褲</a:t>
            </a:r>
          </a:p>
        </p:txBody>
      </p:sp>
    </p:spTree>
    <p:extLst>
      <p:ext uri="{BB962C8B-B14F-4D97-AF65-F5344CB8AC3E}">
        <p14:creationId xmlns:p14="http://schemas.microsoft.com/office/powerpoint/2010/main" val="152003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防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6" y="0"/>
            <a:ext cx="4924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81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zh-TW" altLang="en-US"/>
          </a:p>
        </p:txBody>
      </p:sp>
      <p:pic>
        <p:nvPicPr>
          <p:cNvPr id="16388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8100"/>
            <a:ext cx="91694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687513" y="188913"/>
            <a:ext cx="8907462" cy="12303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2800" dirty="0">
                <a:solidFill>
                  <a:srgbClr val="4BACC6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許多溪流看起來平穩，水底下卻暗藏惡流，一但被捲入，就無法抽身，以下為常見危險水流之樣態</a:t>
            </a:r>
            <a:r>
              <a:rPr lang="en-US" altLang="zh-TW" sz="2800" dirty="0">
                <a:solidFill>
                  <a:srgbClr val="4BACC6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………</a:t>
            </a:r>
            <a:endParaRPr lang="zh-TW" altLang="en-US" sz="2800" dirty="0">
              <a:solidFill>
                <a:srgbClr val="4BACC6">
                  <a:lumMod val="5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zh-TW" altLang="en-US" dirty="0">
              <a:solidFill>
                <a:prstClr val="black"/>
              </a:solidFill>
            </a:endParaRPr>
          </a:p>
        </p:txBody>
      </p:sp>
      <p:pic>
        <p:nvPicPr>
          <p:cNvPr id="16390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9" y="2060575"/>
            <a:ext cx="8543925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90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zh-TW" altLang="en-US"/>
          </a:p>
        </p:txBody>
      </p:sp>
      <p:pic>
        <p:nvPicPr>
          <p:cNvPr id="18436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701"/>
            <a:ext cx="91694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051" y="193676"/>
            <a:ext cx="6842125" cy="3514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4826" y="3328988"/>
            <a:ext cx="6697663" cy="3384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025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20483" name="內容版面配置區 3" descr="1離岸流.bm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4420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22531" name="內容版面配置區 3" descr="3P1010070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"/>
            <a:ext cx="9144000" cy="7358063"/>
          </a:xfrm>
        </p:spPr>
      </p:pic>
    </p:spTree>
    <p:extLst>
      <p:ext uri="{BB962C8B-B14F-4D97-AF65-F5344CB8AC3E}">
        <p14:creationId xmlns:p14="http://schemas.microsoft.com/office/powerpoint/2010/main" val="314244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74825" y="188913"/>
            <a:ext cx="8534400" cy="1079500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Water Skiing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Swimming prohibited</a:t>
            </a:r>
            <a:b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允許滑水                                 禁止游泳</a:t>
            </a:r>
            <a:endParaRPr lang="zh-TW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8435" name="Picture 3" descr="C:\Documents and Settings\admin\桌面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2133601"/>
            <a:ext cx="3598862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C:\Documents and Settings\admin\桌面\0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7801" y="2133600"/>
            <a:ext cx="3389313" cy="3600450"/>
          </a:xfrm>
        </p:spPr>
      </p:pic>
    </p:spTree>
    <p:extLst>
      <p:ext uri="{BB962C8B-B14F-4D97-AF65-F5344CB8AC3E}">
        <p14:creationId xmlns:p14="http://schemas.microsoft.com/office/powerpoint/2010/main" val="328614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>
          <a:xfrm>
            <a:off x="1866900" y="274638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簡易浮具製作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66910" y="1857366"/>
            <a:ext cx="6943716" cy="3643337"/>
          </a:xfrm>
          <a:extLst/>
        </p:spPr>
        <p:txBody>
          <a:bodyPr numCol="2" rtlCol="0">
            <a:norm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長褲</a:t>
            </a:r>
            <a:endParaRPr lang="en-US" altLang="zh-TW" sz="4400" dirty="0"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書包</a:t>
            </a:r>
            <a:endParaRPr lang="en-US" altLang="zh-TW" sz="4400" dirty="0"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垃圾袋</a:t>
            </a:r>
            <a:endParaRPr lang="en-US" altLang="zh-TW" sz="4400" dirty="0"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童軍繩</a:t>
            </a:r>
            <a:endParaRPr lang="en-US" altLang="zh-TW" sz="4400" dirty="0"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球</a:t>
            </a:r>
            <a:endParaRPr lang="en-US" altLang="zh-TW" sz="4400" dirty="0"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寶特瓶</a:t>
            </a:r>
          </a:p>
        </p:txBody>
      </p:sp>
      <p:pic>
        <p:nvPicPr>
          <p:cNvPr id="26628" name="圖片 4" descr="IMGP09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4" y="4786314"/>
            <a:ext cx="235743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圖片 5" descr="未命名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"/>
          <a:stretch>
            <a:fillRect/>
          </a:stretch>
        </p:blipFill>
        <p:spPr bwMode="auto">
          <a:xfrm>
            <a:off x="8310564" y="0"/>
            <a:ext cx="2357437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圖片 8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4" y="2357439"/>
            <a:ext cx="235743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70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簡易陸上救援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95472" y="1831996"/>
            <a:ext cx="6400816" cy="4525963"/>
          </a:xfrm>
          <a:extLst/>
        </p:spPr>
        <p:txBody>
          <a:bodyPr numCol="2" rtlCol="0">
            <a:norm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長褲</a:t>
            </a:r>
            <a:endParaRPr lang="en-US" altLang="zh-TW" sz="3600" dirty="0"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書包</a:t>
            </a:r>
            <a:endParaRPr lang="en-US" altLang="zh-TW" sz="3600" dirty="0"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垃圾袋</a:t>
            </a:r>
            <a:endParaRPr lang="en-US" altLang="zh-TW" sz="3600" dirty="0"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童軍繩</a:t>
            </a:r>
            <a:endParaRPr lang="en-US" altLang="zh-TW" sz="3600" dirty="0"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球</a:t>
            </a:r>
            <a:endParaRPr lang="en-US" altLang="zh-TW" sz="3600" dirty="0"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竹竿</a:t>
            </a:r>
            <a:endParaRPr lang="en-US" altLang="zh-TW" sz="3600" dirty="0"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魚雷浮標</a:t>
            </a:r>
            <a:endParaRPr lang="en-US" altLang="zh-TW" sz="3600" dirty="0"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救生圈</a:t>
            </a:r>
          </a:p>
        </p:txBody>
      </p:sp>
      <p:pic>
        <p:nvPicPr>
          <p:cNvPr id="28676" name="圖片 4" descr="M00371274_bi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6" y="2786064"/>
            <a:ext cx="21431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圖片 5" descr="287Wl20090721073232_14028_jpg_mi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6" y="4786314"/>
            <a:ext cx="21431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59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有獎問答</a:t>
            </a:r>
          </a:p>
        </p:txBody>
      </p:sp>
      <p:pic>
        <p:nvPicPr>
          <p:cNvPr id="30723" name="Picture 3" descr="http://www.sports.url.tw/uploads/assets/water/04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1" y="3500438"/>
            <a:ext cx="2481263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3" descr="http://www.sports.url.tw/uploads/assets/water/07.jpg"/>
          <p:cNvPicPr>
            <a:picLocks noGrp="1" noChangeAspect="1" noChangeArrowheads="1"/>
          </p:cNvPicPr>
          <p:nvPr>
            <p:ph idx="1"/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1" y="3500438"/>
            <a:ext cx="2481263" cy="2500312"/>
          </a:xfrm>
        </p:spPr>
      </p:pic>
      <p:pic>
        <p:nvPicPr>
          <p:cNvPr id="30725" name="Picture 1" descr="http://www.sports.url.tw/uploads/assets/water/10.jpg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4" y="3500438"/>
            <a:ext cx="2439987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文字方塊 6"/>
          <p:cNvSpPr txBox="1">
            <a:spLocks noChangeArrowheads="1"/>
          </p:cNvSpPr>
          <p:nvPr/>
        </p:nvSpPr>
        <p:spPr bwMode="auto">
          <a:xfrm>
            <a:off x="2095501" y="2786063"/>
            <a:ext cx="785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3600">
                <a:solidFill>
                  <a:prstClr val="black"/>
                </a:solidFill>
              </a:rPr>
              <a:t>1</a:t>
            </a:r>
            <a:endParaRPr lang="zh-TW" altLang="en-US" sz="3600">
              <a:solidFill>
                <a:prstClr val="black"/>
              </a:solidFill>
            </a:endParaRPr>
          </a:p>
        </p:txBody>
      </p:sp>
      <p:sp>
        <p:nvSpPr>
          <p:cNvPr id="30727" name="文字方塊 7"/>
          <p:cNvSpPr txBox="1">
            <a:spLocks noChangeArrowheads="1"/>
          </p:cNvSpPr>
          <p:nvPr/>
        </p:nvSpPr>
        <p:spPr bwMode="auto">
          <a:xfrm>
            <a:off x="4953001" y="2857501"/>
            <a:ext cx="78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3600">
                <a:solidFill>
                  <a:prstClr val="black"/>
                </a:solidFill>
              </a:rPr>
              <a:t>2</a:t>
            </a:r>
            <a:endParaRPr lang="zh-TW" altLang="en-US" sz="3600">
              <a:solidFill>
                <a:prstClr val="black"/>
              </a:solidFill>
            </a:endParaRPr>
          </a:p>
        </p:txBody>
      </p:sp>
      <p:sp>
        <p:nvSpPr>
          <p:cNvPr id="30728" name="文字方塊 8"/>
          <p:cNvSpPr txBox="1">
            <a:spLocks noChangeArrowheads="1"/>
          </p:cNvSpPr>
          <p:nvPr/>
        </p:nvSpPr>
        <p:spPr bwMode="auto">
          <a:xfrm>
            <a:off x="7739063" y="2857501"/>
            <a:ext cx="785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3600">
                <a:solidFill>
                  <a:prstClr val="black"/>
                </a:solidFill>
              </a:rPr>
              <a:t>3</a:t>
            </a:r>
            <a:endParaRPr lang="zh-TW" altLang="en-US" sz="3600">
              <a:solidFill>
                <a:prstClr val="black"/>
              </a:solidFill>
            </a:endParaRPr>
          </a:p>
        </p:txBody>
      </p:sp>
      <p:sp>
        <p:nvSpPr>
          <p:cNvPr id="30729" name="文字方塊 9"/>
          <p:cNvSpPr txBox="1">
            <a:spLocks noChangeArrowheads="1"/>
          </p:cNvSpPr>
          <p:nvPr/>
        </p:nvSpPr>
        <p:spPr bwMode="auto">
          <a:xfrm>
            <a:off x="2309813" y="1643064"/>
            <a:ext cx="74295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440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下列哪個標誌是禁止游泳？</a:t>
            </a:r>
          </a:p>
        </p:txBody>
      </p:sp>
    </p:spTree>
    <p:extLst>
      <p:ext uri="{BB962C8B-B14F-4D97-AF65-F5344CB8AC3E}">
        <p14:creationId xmlns:p14="http://schemas.microsoft.com/office/powerpoint/2010/main" val="117468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TW" altLang="en-US" smtClean="0"/>
              <a:t>第二題</a:t>
            </a:r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>
          <a:xfrm>
            <a:off x="1981200" y="1285876"/>
            <a:ext cx="8229600" cy="4525963"/>
          </a:xfrm>
        </p:spPr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TW" altLang="en-US" sz="7200">
                <a:latin typeface="微軟正黑體" panose="020B0604030504040204" pitchFamily="34" charset="-120"/>
                <a:ea typeface="微軟正黑體" panose="020B0604030504040204" pitchFamily="34" charset="-120"/>
              </a:rPr>
              <a:t>救溺</a:t>
            </a:r>
            <a:r>
              <a:rPr lang="en-US" altLang="zh-TW" sz="720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7200">
                <a:latin typeface="微軟正黑體" panose="020B0604030504040204" pitchFamily="34" charset="-120"/>
                <a:ea typeface="微軟正黑體" panose="020B0604030504040204" pitchFamily="34" charset="-120"/>
              </a:rPr>
              <a:t>步是哪</a:t>
            </a:r>
            <a:r>
              <a:rPr lang="en-US" altLang="zh-TW" sz="720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7200">
                <a:latin typeface="微軟正黑體" panose="020B0604030504040204" pitchFamily="34" charset="-120"/>
                <a:ea typeface="微軟正黑體" panose="020B0604030504040204" pitchFamily="34" charset="-120"/>
              </a:rPr>
              <a:t>步？</a:t>
            </a:r>
          </a:p>
        </p:txBody>
      </p:sp>
    </p:spTree>
    <p:extLst>
      <p:ext uri="{BB962C8B-B14F-4D97-AF65-F5344CB8AC3E}">
        <p14:creationId xmlns:p14="http://schemas.microsoft.com/office/powerpoint/2010/main" val="72942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第三題</a:t>
            </a:r>
          </a:p>
        </p:txBody>
      </p:sp>
      <p:sp>
        <p:nvSpPr>
          <p:cNvPr id="34819" name="內容版面配置區 2"/>
          <p:cNvSpPr>
            <a:spLocks noGrp="1"/>
          </p:cNvSpPr>
          <p:nvPr>
            <p:ph idx="1"/>
          </p:nvPr>
        </p:nvSpPr>
        <p:spPr>
          <a:xfrm>
            <a:off x="1809750" y="1428751"/>
            <a:ext cx="8572500" cy="4525963"/>
          </a:xfrm>
        </p:spPr>
        <p:txBody>
          <a:bodyPr anchor="ctr"/>
          <a:lstStyle/>
          <a:p>
            <a:pPr algn="dist" eaLnBrk="1" hangingPunct="1">
              <a:buFont typeface="Arial" panose="020B0604020202020204" pitchFamily="34" charset="0"/>
              <a:buNone/>
            </a:pPr>
            <a:r>
              <a:rPr lang="zh-TW" altLang="en-US" sz="7000">
                <a:latin typeface="微軟正黑體" panose="020B0604030504040204" pitchFamily="34" charset="-120"/>
                <a:ea typeface="微軟正黑體" panose="020B0604030504040204" pitchFamily="34" charset="-120"/>
              </a:rPr>
              <a:t>試舉</a:t>
            </a:r>
            <a:r>
              <a:rPr lang="en-US" altLang="zh-TW" sz="700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7000">
                <a:latin typeface="微軟正黑體" panose="020B0604030504040204" pitchFamily="34" charset="-120"/>
                <a:ea typeface="微軟正黑體" panose="020B0604030504040204" pitchFamily="34" charset="-120"/>
              </a:rPr>
              <a:t>種可以用來進行陸上救援的器材？</a:t>
            </a:r>
            <a:endParaRPr lang="en-US" altLang="zh-TW" sz="7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658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/>
              <a:t>救溺五步</a:t>
            </a:r>
            <a:br>
              <a:rPr lang="zh-TW" altLang="en-US" sz="4000" b="1"/>
            </a:br>
            <a:r>
              <a:rPr lang="zh-TW" altLang="en-US" sz="4000" b="1"/>
              <a:t>案例概要</a:t>
            </a:r>
            <a:r>
              <a:rPr lang="en-US" altLang="zh-TW" sz="4000" b="1"/>
              <a:t>-1</a:t>
            </a:r>
            <a:r>
              <a:rPr lang="zh-TW" altLang="en-US" sz="4000" b="1"/>
              <a:t>：</a:t>
            </a:r>
            <a:r>
              <a:rPr lang="zh-TW" altLang="en-US" sz="4000"/>
              <a:t/>
            </a:r>
            <a:br>
              <a:rPr lang="zh-TW" altLang="en-US" sz="4000"/>
            </a:br>
            <a:endParaRPr lang="zh-TW" altLang="en-US" sz="400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水安觀念：救溺五步，叫叫伸拋划</a:t>
            </a:r>
          </a:p>
          <a:p>
            <a:r>
              <a:rPr lang="zh-TW" altLang="en-US"/>
              <a:t>發生時間：○○年○○月○○日</a:t>
            </a:r>
            <a:r>
              <a:rPr lang="en-US" altLang="zh-TW"/>
              <a:t>14</a:t>
            </a:r>
            <a:r>
              <a:rPr lang="zh-TW" altLang="en-US"/>
              <a:t>時</a:t>
            </a:r>
            <a:r>
              <a:rPr lang="en-US" altLang="zh-TW"/>
              <a:t>08</a:t>
            </a:r>
            <a:r>
              <a:rPr lang="zh-TW" altLang="en-US"/>
              <a:t>分。</a:t>
            </a:r>
          </a:p>
          <a:p>
            <a:r>
              <a:rPr lang="zh-TW" altLang="en-US"/>
              <a:t>發生地點：新北市微風運河。</a:t>
            </a:r>
          </a:p>
          <a:p>
            <a:r>
              <a:rPr lang="zh-TW" altLang="en-US"/>
              <a:t>溺水原因：撿拾水中物品，不幸溺水，同行友人下水救溺，雙雙滅頂。</a:t>
            </a:r>
          </a:p>
        </p:txBody>
      </p:sp>
    </p:spTree>
    <p:extLst>
      <p:ext uri="{BB962C8B-B14F-4D97-AF65-F5344CB8AC3E}">
        <p14:creationId xmlns:p14="http://schemas.microsoft.com/office/powerpoint/2010/main" val="237377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/>
              <a:t>案例說明</a:t>
            </a:r>
            <a:r>
              <a:rPr lang="en-US" altLang="zh-TW" sz="4000" b="1"/>
              <a:t>-1</a:t>
            </a:r>
            <a:r>
              <a:rPr lang="zh-TW" altLang="en-US" sz="4000" b="1"/>
              <a:t>：</a:t>
            </a:r>
            <a:r>
              <a:rPr lang="zh-TW" altLang="en-US" sz="4000"/>
              <a:t/>
            </a:r>
            <a:br>
              <a:rPr lang="zh-TW" altLang="en-US" sz="4000"/>
            </a:br>
            <a:endParaRPr lang="zh-TW" altLang="en-US" sz="400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兩名國小畢業生和同學到微風運河玩耍，男童因為想撿一個寶特瓶不小心</a:t>
            </a:r>
            <a:r>
              <a:rPr lang="zh-TW" altLang="en-US">
                <a:hlinkClick r:id="rId2"/>
              </a:rPr>
              <a:t>溺水</a:t>
            </a:r>
            <a:r>
              <a:rPr lang="zh-TW" altLang="en-US"/>
              <a:t>，同行的女童想救他也跌落水中，最後兩人雙雙遭遇不幸。</a:t>
            </a:r>
          </a:p>
        </p:txBody>
      </p:sp>
    </p:spTree>
    <p:extLst>
      <p:ext uri="{BB962C8B-B14F-4D97-AF65-F5344CB8AC3E}">
        <p14:creationId xmlns:p14="http://schemas.microsoft.com/office/powerpoint/2010/main" val="374351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/>
              <a:t>案例概要</a:t>
            </a:r>
            <a:r>
              <a:rPr lang="en-US" altLang="zh-TW" sz="4000" b="1"/>
              <a:t>-2</a:t>
            </a:r>
            <a:r>
              <a:rPr lang="zh-TW" altLang="en-US" sz="4000" b="1"/>
              <a:t>：</a:t>
            </a:r>
            <a:r>
              <a:rPr lang="zh-TW" altLang="en-US" sz="4000"/>
              <a:t/>
            </a:r>
            <a:br>
              <a:rPr lang="zh-TW" altLang="en-US" sz="4000"/>
            </a:br>
            <a:endParaRPr lang="zh-TW" altLang="en-US" sz="400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水安觀念：救溺五步，叫叫伸拋划</a:t>
            </a:r>
          </a:p>
          <a:p>
            <a:r>
              <a:rPr lang="zh-TW" altLang="en-US"/>
              <a:t>發生時間：○○年○○月○○日</a:t>
            </a:r>
            <a:r>
              <a:rPr lang="en-US" altLang="zh-TW"/>
              <a:t>12</a:t>
            </a:r>
            <a:r>
              <a:rPr lang="zh-TW" altLang="en-US"/>
              <a:t>時</a:t>
            </a:r>
            <a:r>
              <a:rPr lang="en-US" altLang="zh-TW"/>
              <a:t>10</a:t>
            </a:r>
            <a:r>
              <a:rPr lang="zh-TW" altLang="en-US"/>
              <a:t>分。</a:t>
            </a:r>
          </a:p>
          <a:p>
            <a:r>
              <a:rPr lang="zh-TW" altLang="en-US"/>
              <a:t>發生地點：新北市微風運河。</a:t>
            </a:r>
          </a:p>
          <a:p>
            <a:r>
              <a:rPr lang="zh-TW" altLang="en-US"/>
              <a:t>溺水原因：撿拾水中物品溺水</a:t>
            </a:r>
          </a:p>
        </p:txBody>
      </p:sp>
    </p:spTree>
    <p:extLst>
      <p:ext uri="{BB962C8B-B14F-4D97-AF65-F5344CB8AC3E}">
        <p14:creationId xmlns:p14="http://schemas.microsoft.com/office/powerpoint/2010/main" val="382738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/>
              <a:t>案例說明</a:t>
            </a:r>
            <a:r>
              <a:rPr lang="en-US" altLang="zh-TW" sz="4000" b="1"/>
              <a:t>-2</a:t>
            </a:r>
            <a:r>
              <a:rPr lang="zh-TW" altLang="en-US" sz="4000" b="1"/>
              <a:t>：</a:t>
            </a:r>
            <a:r>
              <a:rPr lang="zh-TW" altLang="en-US" sz="4000"/>
              <a:t/>
            </a:r>
            <a:br>
              <a:rPr lang="zh-TW" altLang="en-US" sz="4000"/>
            </a:br>
            <a:endParaRPr lang="zh-TW" altLang="en-US" sz="400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同樣在微風運河發生一起溺水意外，一名國小畢業生下到新北市二重疏洪道微風運河玩，為撿拾籃球跳入水中，下水後踩不到底，慌亂掙扎，就在情勢危急之際，附近一名國中生以漁網勾住溺水國小畢業生，另二名小學生在一旁協助，合力救回一條寶貴生命。</a:t>
            </a:r>
          </a:p>
        </p:txBody>
      </p:sp>
    </p:spTree>
    <p:extLst>
      <p:ext uri="{BB962C8B-B14F-4D97-AF65-F5344CB8AC3E}">
        <p14:creationId xmlns:p14="http://schemas.microsoft.com/office/powerpoint/2010/main" val="273036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/>
              <a:t>案例概要</a:t>
            </a:r>
            <a:r>
              <a:rPr lang="en-US" altLang="zh-TW" sz="4000" b="1"/>
              <a:t>-3</a:t>
            </a:r>
            <a:r>
              <a:rPr lang="zh-TW" altLang="en-US" sz="4000" b="1"/>
              <a:t>：</a:t>
            </a:r>
            <a:r>
              <a:rPr lang="zh-TW" altLang="en-US" sz="4000"/>
              <a:t/>
            </a:r>
            <a:br>
              <a:rPr lang="zh-TW" altLang="en-US" sz="4000"/>
            </a:br>
            <a:endParaRPr lang="zh-TW" altLang="en-US" sz="400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水安觀念：救溺五步，叫叫伸拋划</a:t>
            </a:r>
          </a:p>
          <a:p>
            <a:r>
              <a:rPr lang="zh-TW" altLang="en-US"/>
              <a:t>發生時間：○○年○○月○○日</a:t>
            </a:r>
            <a:r>
              <a:rPr lang="en-US" altLang="zh-TW"/>
              <a:t>06</a:t>
            </a:r>
            <a:r>
              <a:rPr lang="zh-TW" altLang="en-US"/>
              <a:t>時</a:t>
            </a:r>
            <a:r>
              <a:rPr lang="en-US" altLang="zh-TW"/>
              <a:t>30</a:t>
            </a:r>
            <a:r>
              <a:rPr lang="zh-TW" altLang="en-US"/>
              <a:t>分。</a:t>
            </a:r>
          </a:p>
          <a:p>
            <a:r>
              <a:rPr lang="zh-TW" altLang="en-US"/>
              <a:t>發生地點：嘉南大圳嘉義段。</a:t>
            </a:r>
          </a:p>
          <a:p>
            <a:r>
              <a:rPr lang="zh-TW" altLang="en-US"/>
              <a:t>溺水原因：失足落水</a:t>
            </a:r>
          </a:p>
        </p:txBody>
      </p:sp>
    </p:spTree>
    <p:extLst>
      <p:ext uri="{BB962C8B-B14F-4D97-AF65-F5344CB8AC3E}">
        <p14:creationId xmlns:p14="http://schemas.microsoft.com/office/powerpoint/2010/main" val="310913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74825" y="0"/>
            <a:ext cx="8534400" cy="1112838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 </a:t>
            </a:r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Surfboard riding prohibited </a:t>
            </a:r>
            <a:r>
              <a:rPr lang="en-US" altLang="zh-TW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zh-TW" alt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</a:t>
            </a:r>
            <a:r>
              <a:rPr lang="en-US" altLang="zh-TW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Water skiing prohibited</a:t>
            </a:r>
            <a:r>
              <a:rPr lang="en-US" altLang="zh-TW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altLang="zh-TW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禁止衝浪板衝浪                           禁止滑水</a:t>
            </a:r>
            <a:endParaRPr lang="zh-TW" altLang="en-US" dirty="0"/>
          </a:p>
        </p:txBody>
      </p:sp>
      <p:pic>
        <p:nvPicPr>
          <p:cNvPr id="19459" name="Picture 4" descr="C:\Documents and Settings\admin\桌面\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08200" y="2133601"/>
            <a:ext cx="3556000" cy="3527425"/>
          </a:xfrm>
        </p:spPr>
      </p:pic>
      <p:pic>
        <p:nvPicPr>
          <p:cNvPr id="19460" name="Picture 2" descr="C:\Documents and Settings\admin\桌面\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2143125"/>
            <a:ext cx="3544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07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/>
              <a:t>案例說明</a:t>
            </a:r>
            <a:r>
              <a:rPr lang="en-US" altLang="zh-TW" sz="4000" b="1"/>
              <a:t>-3</a:t>
            </a:r>
            <a:r>
              <a:rPr lang="zh-TW" altLang="en-US" sz="4000" b="1"/>
              <a:t>：</a:t>
            </a:r>
            <a:r>
              <a:rPr lang="zh-TW" altLang="en-US" sz="4000"/>
              <a:t/>
            </a:r>
            <a:br>
              <a:rPr lang="zh-TW" altLang="en-US" sz="4000"/>
            </a:br>
            <a:endParaRPr lang="zh-TW" altLang="en-US" sz="400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嘉義縣</a:t>
            </a:r>
            <a:r>
              <a:rPr lang="en-US" altLang="zh-TW"/>
              <a:t>4</a:t>
            </a:r>
            <a:r>
              <a:rPr lang="zh-TW" altLang="en-US"/>
              <a:t>名高職學生某日上午相約外出吃早餐，路過嘉南大圳時，發現有一名男子在大圳內載浮載沉，一名少年第一時間，拿起岸邊綁著繩索的救生圈，丟入圳內及時套住溺水的男子，其餘少年則撥打求救電話並一起奮力將人拉上岸。所幸被救上岸的男子僅輕微失溫，並無大礙。</a:t>
            </a:r>
          </a:p>
        </p:txBody>
      </p:sp>
    </p:spTree>
    <p:extLst>
      <p:ext uri="{BB962C8B-B14F-4D97-AF65-F5344CB8AC3E}">
        <p14:creationId xmlns:p14="http://schemas.microsoft.com/office/powerpoint/2010/main" val="388506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/>
              <a:t>案例重點觀念：</a:t>
            </a:r>
            <a:r>
              <a:rPr lang="zh-TW" altLang="en-US" sz="4000"/>
              <a:t/>
            </a:r>
            <a:br>
              <a:rPr lang="zh-TW" altLang="en-US" sz="4000"/>
            </a:br>
            <a:endParaRPr lang="zh-TW" altLang="en-US" sz="400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2800"/>
              <a:t>應提醒學生遇人溺水，應利用周邊物品（舉例物品</a:t>
            </a:r>
            <a:r>
              <a:rPr lang="en-US" altLang="zh-TW" sz="2800"/>
              <a:t>:</a:t>
            </a:r>
            <a:r>
              <a:rPr lang="zh-TW" altLang="en-US" sz="2800"/>
              <a:t>空保特瓶、救生圈、樹枝</a:t>
            </a:r>
            <a:r>
              <a:rPr lang="en-US" altLang="zh-TW" sz="2800"/>
              <a:t>)</a:t>
            </a:r>
            <a:r>
              <a:rPr lang="zh-TW" altLang="en-US" sz="2800"/>
              <a:t>進行陸上救援等正確救溺觀念</a:t>
            </a:r>
          </a:p>
          <a:p>
            <a:pPr>
              <a:lnSpc>
                <a:spcPct val="90000"/>
              </a:lnSpc>
            </a:pPr>
            <a:r>
              <a:rPr lang="zh-TW" altLang="en-US" sz="2800"/>
              <a:t>加強宣導教育部救溺五步觀念，救人先自保，叫叫伸拋划。救溺五步連結如下</a:t>
            </a:r>
            <a:r>
              <a:rPr lang="en-US" altLang="zh-TW" sz="2800">
                <a:hlinkClick r:id="rId2"/>
              </a:rPr>
              <a:t>http://www.sports.url.tw/classroom/detail/item/102</a:t>
            </a:r>
            <a:endParaRPr lang="en-US" altLang="zh-TW" sz="2800"/>
          </a:p>
          <a:p>
            <a:pPr>
              <a:lnSpc>
                <a:spcPct val="90000"/>
              </a:lnSpc>
            </a:pPr>
            <a:r>
              <a:rPr lang="zh-TW" altLang="en-US" sz="2800"/>
              <a:t>游泳教學課程中應包含陸上救援技巧（如救生圈、救生繩、救生杆的拋送技巧及簡易浮具的製作等）。</a:t>
            </a:r>
          </a:p>
        </p:txBody>
      </p:sp>
    </p:spTree>
    <p:extLst>
      <p:ext uri="{BB962C8B-B14F-4D97-AF65-F5344CB8AC3E}">
        <p14:creationId xmlns:p14="http://schemas.microsoft.com/office/powerpoint/2010/main" val="310200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/>
              <a:t>水域安全教育宣導案例二：</a:t>
            </a:r>
            <a:br>
              <a:rPr lang="zh-TW" altLang="en-US" sz="4000" b="1"/>
            </a:br>
            <a:endParaRPr lang="zh-TW" altLang="en-US" sz="4000" b="1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/>
              <a:t>防溺十招</a:t>
            </a:r>
            <a:r>
              <a:rPr lang="en-US" altLang="zh-TW" b="1"/>
              <a:t>-</a:t>
            </a:r>
            <a:r>
              <a:rPr lang="zh-TW" altLang="en-US" b="1"/>
              <a:t>第一招「戲水地點需合法，要有救生設備與人員」</a:t>
            </a:r>
          </a:p>
        </p:txBody>
      </p:sp>
    </p:spTree>
    <p:extLst>
      <p:ext uri="{BB962C8B-B14F-4D97-AF65-F5344CB8AC3E}">
        <p14:creationId xmlns:p14="http://schemas.microsoft.com/office/powerpoint/2010/main" val="297935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/>
              <a:t>案例概要：</a:t>
            </a:r>
            <a:r>
              <a:rPr lang="zh-TW" altLang="en-US" sz="4000"/>
              <a:t/>
            </a:r>
            <a:br>
              <a:rPr lang="zh-TW" altLang="en-US" sz="4000"/>
            </a:br>
            <a:endParaRPr lang="zh-TW" altLang="en-US" sz="400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水安觀念：防溺十招中第一招「戲水地點需合法，要有救生設備與人員」。</a:t>
            </a:r>
          </a:p>
          <a:p>
            <a:r>
              <a:rPr lang="zh-TW" altLang="en-US"/>
              <a:t>發生時間：○○年○○月○○日</a:t>
            </a:r>
            <a:r>
              <a:rPr lang="en-US" altLang="zh-TW"/>
              <a:t>14</a:t>
            </a:r>
            <a:r>
              <a:rPr lang="zh-TW" altLang="en-US"/>
              <a:t>時</a:t>
            </a:r>
            <a:r>
              <a:rPr lang="en-US" altLang="zh-TW"/>
              <a:t>00</a:t>
            </a:r>
            <a:r>
              <a:rPr lang="zh-TW" altLang="en-US"/>
              <a:t>分。</a:t>
            </a:r>
          </a:p>
          <a:p>
            <a:r>
              <a:rPr lang="zh-TW" altLang="en-US"/>
              <a:t>發生地點：新北市烏來區南勢溪。</a:t>
            </a:r>
          </a:p>
          <a:p>
            <a:r>
              <a:rPr lang="zh-TW" altLang="en-US"/>
              <a:t>溺水原因：前往危險水域戲水</a:t>
            </a:r>
          </a:p>
        </p:txBody>
      </p:sp>
      <p:pic>
        <p:nvPicPr>
          <p:cNvPr id="142340" name="圖片 0" descr="第一招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476250"/>
            <a:ext cx="160655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42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/>
              <a:t>案例說明：</a:t>
            </a:r>
            <a:r>
              <a:rPr lang="zh-TW" altLang="en-US" sz="4000"/>
              <a:t/>
            </a:r>
            <a:br>
              <a:rPr lang="zh-TW" altLang="en-US" sz="4000"/>
            </a:br>
            <a:endParaRPr lang="zh-TW" altLang="en-US" sz="400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夏日的假期午後，同學提議到一處人煙稀少、風光明媚的野溪戲水消暑，一群好友開心前往，卻無視水域周邊豎立的</a:t>
            </a:r>
            <a:r>
              <a:rPr lang="en-US" altLang="zh-TW"/>
              <a:t>〝</a:t>
            </a:r>
            <a:r>
              <a:rPr lang="zh-TW" altLang="en-US"/>
              <a:t>危險水域禁止戲水</a:t>
            </a:r>
            <a:r>
              <a:rPr lang="en-US" altLang="zh-TW"/>
              <a:t>〞</a:t>
            </a:r>
            <a:r>
              <a:rPr lang="zh-TW" altLang="en-US"/>
              <a:t>的警告標誌，下水沒多久，就傳來同學溺水呼救的聲音，還好溪邊的釣客，即時趕來利用釣竿救援協助溺水學生脫困。</a:t>
            </a:r>
          </a:p>
        </p:txBody>
      </p:sp>
    </p:spTree>
    <p:extLst>
      <p:ext uri="{BB962C8B-B14F-4D97-AF65-F5344CB8AC3E}">
        <p14:creationId xmlns:p14="http://schemas.microsoft.com/office/powerpoint/2010/main" val="38935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/>
              <a:t>案例重點觀念：</a:t>
            </a:r>
            <a:r>
              <a:rPr lang="zh-TW" altLang="en-US" sz="4000"/>
              <a:t/>
            </a:r>
            <a:br>
              <a:rPr lang="zh-TW" altLang="en-US" sz="4000"/>
            </a:br>
            <a:endParaRPr lang="zh-TW" altLang="en-US" sz="400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2400"/>
              <a:t>提醒學生應選擇有救生員，且合格安全的水域戲水。</a:t>
            </a:r>
          </a:p>
          <a:p>
            <a:pPr>
              <a:lnSpc>
                <a:spcPct val="90000"/>
              </a:lnSpc>
            </a:pPr>
            <a:r>
              <a:rPr lang="zh-TW" altLang="en-US" sz="2400"/>
              <a:t>提醒學生即使平靜無波的水面下，都可能暗藏危機，不可掉以輕心。</a:t>
            </a:r>
          </a:p>
          <a:p>
            <a:pPr>
              <a:lnSpc>
                <a:spcPct val="90000"/>
              </a:lnSpc>
            </a:pPr>
            <a:r>
              <a:rPr lang="zh-TW" altLang="en-US" sz="2400"/>
              <a:t>教導學生如何分辨離岸流、翻滾流、覆蓋流、微笑流等危險海象。</a:t>
            </a:r>
          </a:p>
          <a:p>
            <a:pPr>
              <a:lnSpc>
                <a:spcPct val="90000"/>
              </a:lnSpc>
            </a:pPr>
            <a:r>
              <a:rPr lang="zh-TW" altLang="en-US" sz="2400"/>
              <a:t>離岸流影片連結：</a:t>
            </a:r>
            <a:r>
              <a:rPr lang="en-US" altLang="zh-TW" sz="2400">
                <a:hlinkClick r:id="rId2"/>
              </a:rPr>
              <a:t>http://www.sports.url.tw/waterroom/detail/item/67</a:t>
            </a:r>
            <a:endParaRPr lang="en-US" altLang="zh-TW" sz="2400"/>
          </a:p>
          <a:p>
            <a:pPr>
              <a:lnSpc>
                <a:spcPct val="90000"/>
              </a:lnSpc>
            </a:pPr>
            <a:r>
              <a:rPr lang="zh-TW" altLang="en-US" sz="2400"/>
              <a:t>安全水域自在游影片連結：</a:t>
            </a:r>
            <a:r>
              <a:rPr lang="en-US" altLang="zh-TW" sz="2400">
                <a:hlinkClick r:id="rId3"/>
              </a:rPr>
              <a:t>http://www.sports.url.tw/news/detail/item/180</a:t>
            </a:r>
            <a:endParaRPr lang="en-US" altLang="zh-TW" sz="2400"/>
          </a:p>
          <a:p>
            <a:pPr>
              <a:lnSpc>
                <a:spcPct val="90000"/>
              </a:lnSpc>
            </a:pPr>
            <a:r>
              <a:rPr lang="zh-TW" altLang="en-US" sz="2400"/>
              <a:t>請詳見防溺十招中的第一招「戲水地點需合法，要有救生設備與人員」。</a:t>
            </a:r>
          </a:p>
        </p:txBody>
      </p:sp>
    </p:spTree>
    <p:extLst>
      <p:ext uri="{BB962C8B-B14F-4D97-AF65-F5344CB8AC3E}">
        <p14:creationId xmlns:p14="http://schemas.microsoft.com/office/powerpoint/2010/main" val="266101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/>
              <a:t>水域安全教育宣導案例三：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/>
              <a:t>防溺十招</a:t>
            </a:r>
            <a:r>
              <a:rPr lang="en-US" altLang="zh-TW" b="1"/>
              <a:t>-</a:t>
            </a:r>
            <a:r>
              <a:rPr lang="zh-TW" altLang="en-US" b="1"/>
              <a:t>第二招「避免做出危險行為，不要跳水」</a:t>
            </a:r>
          </a:p>
        </p:txBody>
      </p:sp>
      <p:pic>
        <p:nvPicPr>
          <p:cNvPr id="145412" name="圖片 2" descr="第2招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4" y="3452814"/>
            <a:ext cx="1684337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98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/>
              <a:t>案例概要</a:t>
            </a:r>
            <a:r>
              <a:rPr lang="en-US" altLang="zh-TW" sz="4000" b="1"/>
              <a:t>-1</a:t>
            </a:r>
            <a:r>
              <a:rPr lang="zh-TW" altLang="en-US" sz="4000" b="1"/>
              <a:t>：</a:t>
            </a:r>
            <a:r>
              <a:rPr lang="zh-TW" altLang="en-US" sz="4000"/>
              <a:t/>
            </a:r>
            <a:br>
              <a:rPr lang="zh-TW" altLang="en-US" sz="4000"/>
            </a:br>
            <a:endParaRPr lang="zh-TW" altLang="en-US" sz="400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水安觀念：請參見防溺十招之第二招「避免做出危險行為，不要跳水」。</a:t>
            </a:r>
          </a:p>
          <a:p>
            <a:r>
              <a:rPr lang="zh-TW" altLang="en-US"/>
              <a:t>發生時間：○○年○○月○○日</a:t>
            </a:r>
            <a:r>
              <a:rPr lang="en-US" altLang="zh-TW"/>
              <a:t>16</a:t>
            </a:r>
            <a:r>
              <a:rPr lang="zh-TW" altLang="en-US"/>
              <a:t>時</a:t>
            </a:r>
            <a:r>
              <a:rPr lang="en-US" altLang="zh-TW"/>
              <a:t>00</a:t>
            </a:r>
            <a:r>
              <a:rPr lang="zh-TW" altLang="en-US"/>
              <a:t>分。</a:t>
            </a:r>
          </a:p>
          <a:p>
            <a:r>
              <a:rPr lang="zh-TW" altLang="en-US"/>
              <a:t>發生地點：台東縣太平溪攔沙壩。</a:t>
            </a:r>
          </a:p>
          <a:p>
            <a:r>
              <a:rPr lang="zh-TW" altLang="en-US"/>
              <a:t>溺水原因：危險戲水行為之跳水</a:t>
            </a:r>
          </a:p>
        </p:txBody>
      </p:sp>
    </p:spTree>
    <p:extLst>
      <p:ext uri="{BB962C8B-B14F-4D97-AF65-F5344CB8AC3E}">
        <p14:creationId xmlns:p14="http://schemas.microsoft.com/office/powerpoint/2010/main" val="5351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/>
              <a:t>案例說明</a:t>
            </a:r>
            <a:r>
              <a:rPr lang="en-US" altLang="zh-TW" sz="4000" b="1"/>
              <a:t>-1</a:t>
            </a:r>
            <a:r>
              <a:rPr lang="zh-TW" altLang="en-US" sz="4000" b="1"/>
              <a:t>：</a:t>
            </a:r>
            <a:r>
              <a:rPr lang="zh-TW" altLang="en-US" sz="4000"/>
              <a:t/>
            </a:r>
            <a:br>
              <a:rPr lang="zh-TW" altLang="en-US" sz="4000"/>
            </a:br>
            <a:endParaRPr lang="zh-TW" altLang="en-US" sz="400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一名</a:t>
            </a:r>
            <a:r>
              <a:rPr lang="en-US" altLang="zh-TW"/>
              <a:t>15</a:t>
            </a:r>
            <a:r>
              <a:rPr lang="zh-TW" altLang="en-US"/>
              <a:t>歲國中學生與同學於下午</a:t>
            </a:r>
            <a:r>
              <a:rPr lang="en-US" altLang="zh-TW"/>
              <a:t>4</a:t>
            </a:r>
            <a:r>
              <a:rPr lang="zh-TW" altLang="en-US"/>
              <a:t>時左右，前往太平溪上游攔沙壩戲水，少年從高</a:t>
            </a:r>
            <a:r>
              <a:rPr lang="en-US" altLang="zh-TW"/>
              <a:t>4</a:t>
            </a:r>
            <a:r>
              <a:rPr lang="zh-TW" altLang="en-US"/>
              <a:t>公尺的攔沙壩一躍而下，被強勁水流漩渦捲下後失蹤，同學報警處理，搜尋近</a:t>
            </a:r>
            <a:r>
              <a:rPr lang="en-US" altLang="zh-TW"/>
              <a:t>2</a:t>
            </a:r>
            <a:r>
              <a:rPr lang="zh-TW" altLang="en-US"/>
              <a:t>小時才將少年救起，但為時已晚。</a:t>
            </a:r>
          </a:p>
        </p:txBody>
      </p:sp>
    </p:spTree>
    <p:extLst>
      <p:ext uri="{BB962C8B-B14F-4D97-AF65-F5344CB8AC3E}">
        <p14:creationId xmlns:p14="http://schemas.microsoft.com/office/powerpoint/2010/main" val="56977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/>
              <a:t>案例概要</a:t>
            </a:r>
            <a:r>
              <a:rPr lang="en-US" altLang="zh-TW" sz="4000" b="1"/>
              <a:t>-2</a:t>
            </a:r>
            <a:r>
              <a:rPr lang="zh-TW" altLang="en-US" sz="4000" b="1"/>
              <a:t>：</a:t>
            </a:r>
            <a:r>
              <a:rPr lang="zh-TW" altLang="en-US" sz="4000"/>
              <a:t/>
            </a:r>
            <a:br>
              <a:rPr lang="zh-TW" altLang="en-US" sz="4000"/>
            </a:br>
            <a:endParaRPr lang="zh-TW" altLang="en-US" sz="400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水安觀念：請參見防溺</a:t>
            </a:r>
            <a:r>
              <a:rPr lang="en-US" altLang="zh-TW"/>
              <a:t>10</a:t>
            </a:r>
            <a:r>
              <a:rPr lang="zh-TW" altLang="en-US"/>
              <a:t>招之第</a:t>
            </a:r>
            <a:r>
              <a:rPr lang="en-US" altLang="zh-TW"/>
              <a:t>2</a:t>
            </a:r>
            <a:r>
              <a:rPr lang="zh-TW" altLang="en-US"/>
              <a:t>招「避免做出危險行為，不要跳水」。</a:t>
            </a:r>
          </a:p>
          <a:p>
            <a:r>
              <a:rPr lang="zh-TW" altLang="en-US"/>
              <a:t>發生時間：○○年○○月○○日</a:t>
            </a:r>
            <a:r>
              <a:rPr lang="en-US" altLang="zh-TW"/>
              <a:t>19</a:t>
            </a:r>
            <a:r>
              <a:rPr lang="zh-TW" altLang="en-US"/>
              <a:t>時</a:t>
            </a:r>
            <a:r>
              <a:rPr lang="en-US" altLang="zh-TW"/>
              <a:t>30</a:t>
            </a:r>
            <a:r>
              <a:rPr lang="zh-TW" altLang="en-US"/>
              <a:t>分。</a:t>
            </a:r>
          </a:p>
          <a:p>
            <a:r>
              <a:rPr lang="zh-TW" altLang="en-US"/>
              <a:t>發生地點：新北市三重忠孝橋碼頭。</a:t>
            </a:r>
          </a:p>
          <a:p>
            <a:r>
              <a:rPr lang="zh-TW" altLang="en-US"/>
              <a:t>溺水原因：危險戲水行為之推人入水</a:t>
            </a:r>
          </a:p>
        </p:txBody>
      </p:sp>
    </p:spTree>
    <p:extLst>
      <p:ext uri="{BB962C8B-B14F-4D97-AF65-F5344CB8AC3E}">
        <p14:creationId xmlns:p14="http://schemas.microsoft.com/office/powerpoint/2010/main" val="41906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5625" y="365126"/>
            <a:ext cx="8534400" cy="760413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</a:t>
            </a:r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Beware deep water</a:t>
            </a: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</a:t>
            </a:r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Beware sudden drop-off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水深危險                                   陡坡危險</a:t>
            </a:r>
            <a:endParaRPr lang="zh-TW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483" name="Picture 2" descr="C:\Documents and Settings\admin\桌面\0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4" y="2054225"/>
            <a:ext cx="3705225" cy="3678238"/>
          </a:xfrm>
        </p:spPr>
      </p:pic>
      <p:pic>
        <p:nvPicPr>
          <p:cNvPr id="20484" name="Picture 3" descr="C:\Documents and Settings\admin\桌面\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2016125"/>
            <a:ext cx="3671888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95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/>
              <a:t>案例說明</a:t>
            </a:r>
            <a:r>
              <a:rPr lang="en-US" altLang="zh-TW" sz="4000" b="1"/>
              <a:t>-2</a:t>
            </a:r>
            <a:r>
              <a:rPr lang="zh-TW" altLang="en-US" sz="4000" b="1"/>
              <a:t>：</a:t>
            </a:r>
            <a:r>
              <a:rPr lang="zh-TW" altLang="en-US" sz="4000"/>
              <a:t/>
            </a:r>
            <a:br>
              <a:rPr lang="zh-TW" altLang="en-US" sz="4000"/>
            </a:br>
            <a:endParaRPr lang="zh-TW" altLang="en-US" sz="400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一群國中學生為慶祝畢業，相約河邊烤肉，大家起鬨要跳水，某少年因為不會游泳而拒絕，但同學卻在嬉戲打鬧時將少年推入水中，使得少年不幸被河水沖走。</a:t>
            </a:r>
          </a:p>
        </p:txBody>
      </p:sp>
    </p:spTree>
    <p:extLst>
      <p:ext uri="{BB962C8B-B14F-4D97-AF65-F5344CB8AC3E}">
        <p14:creationId xmlns:p14="http://schemas.microsoft.com/office/powerpoint/2010/main" val="344998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/>
              <a:t>案例重點觀念：</a:t>
            </a:r>
            <a:r>
              <a:rPr lang="zh-TW" altLang="en-US" sz="4000"/>
              <a:t/>
            </a:r>
            <a:br>
              <a:rPr lang="zh-TW" altLang="en-US" sz="4000"/>
            </a:br>
            <a:endParaRPr lang="zh-TW" altLang="en-US" sz="400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2800"/>
              <a:t>學校應提醒學生戲水時，應避免跳水、推人入水等危險行為，千萬別輕忽水域潛在的危險性。</a:t>
            </a:r>
          </a:p>
          <a:p>
            <a:pPr>
              <a:lnSpc>
                <a:spcPct val="90000"/>
              </a:lnSpc>
            </a:pPr>
            <a:r>
              <a:rPr lang="zh-TW" altLang="en-US" sz="2800"/>
              <a:t>提醒學生戲水時，千萬別逞強，強迫或鼓吹他人進行跳水等危險行為。</a:t>
            </a:r>
          </a:p>
          <a:p>
            <a:pPr>
              <a:lnSpc>
                <a:spcPct val="90000"/>
              </a:lnSpc>
            </a:pPr>
            <a:r>
              <a:rPr lang="zh-TW" altLang="en-US" sz="2800"/>
              <a:t>請參見防溺十招之第二招「避免做出危險行為，不要跳水」。</a:t>
            </a:r>
          </a:p>
          <a:p>
            <a:pPr>
              <a:lnSpc>
                <a:spcPct val="90000"/>
              </a:lnSpc>
            </a:pPr>
            <a:r>
              <a:rPr lang="zh-TW" altLang="en-US" sz="2800"/>
              <a:t/>
            </a:r>
            <a:br>
              <a:rPr lang="zh-TW" altLang="en-US" sz="2800"/>
            </a:br>
            <a:endParaRPr lang="zh-TW" altLang="en-US" sz="2800"/>
          </a:p>
        </p:txBody>
      </p:sp>
    </p:spTree>
    <p:extLst>
      <p:ext uri="{BB962C8B-B14F-4D97-AF65-F5344CB8AC3E}">
        <p14:creationId xmlns:p14="http://schemas.microsoft.com/office/powerpoint/2010/main" val="360190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/>
              <a:t>水域安全教育宣導案例四：</a:t>
            </a:r>
            <a:br>
              <a:rPr lang="zh-TW" altLang="en-US" sz="4000" b="1"/>
            </a:br>
            <a:endParaRPr lang="zh-TW" altLang="en-US" sz="4000" b="1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/>
              <a:t>防溺十招</a:t>
            </a:r>
            <a:r>
              <a:rPr lang="en-US" altLang="zh-TW" b="1"/>
              <a:t>-</a:t>
            </a:r>
            <a:r>
              <a:rPr lang="zh-TW" altLang="en-US" b="1"/>
              <a:t>第三招「湖泊溪流落差變化大，戲水游泳格外小心」</a:t>
            </a:r>
          </a:p>
        </p:txBody>
      </p:sp>
      <p:pic>
        <p:nvPicPr>
          <p:cNvPr id="147460" name="圖片 1" descr="第3招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51" y="4171951"/>
            <a:ext cx="1624013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99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/>
              <a:t>案例概要：</a:t>
            </a:r>
            <a:r>
              <a:rPr lang="zh-TW" altLang="en-US" sz="4000"/>
              <a:t/>
            </a:r>
            <a:br>
              <a:rPr lang="zh-TW" altLang="en-US" sz="4000"/>
            </a:br>
            <a:endParaRPr lang="zh-TW" altLang="en-US" sz="400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水安觀念：防溺十招中第三招「湖泊溪流落差變化大，戲水游泳格外小心」。</a:t>
            </a:r>
          </a:p>
          <a:p>
            <a:r>
              <a:rPr lang="zh-TW" altLang="en-US"/>
              <a:t>發生時間：○○年○○月○○日</a:t>
            </a:r>
            <a:r>
              <a:rPr lang="en-US" altLang="zh-TW"/>
              <a:t>15</a:t>
            </a:r>
            <a:r>
              <a:rPr lang="zh-TW" altLang="en-US"/>
              <a:t>時</a:t>
            </a:r>
            <a:r>
              <a:rPr lang="en-US" altLang="zh-TW"/>
              <a:t>30</a:t>
            </a:r>
            <a:r>
              <a:rPr lang="zh-TW" altLang="en-US"/>
              <a:t>分。</a:t>
            </a:r>
          </a:p>
          <a:p>
            <a:r>
              <a:rPr lang="zh-TW" altLang="en-US"/>
              <a:t>發生地點：新北市大豹溪。</a:t>
            </a:r>
          </a:p>
          <a:p>
            <a:r>
              <a:rPr lang="zh-TW" altLang="en-US"/>
              <a:t>溺水原因：前往危險水域戲水</a:t>
            </a:r>
          </a:p>
        </p:txBody>
      </p:sp>
    </p:spTree>
    <p:extLst>
      <p:ext uri="{BB962C8B-B14F-4D97-AF65-F5344CB8AC3E}">
        <p14:creationId xmlns:p14="http://schemas.microsoft.com/office/powerpoint/2010/main" val="47602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/>
              <a:t>案例說明：</a:t>
            </a:r>
            <a:r>
              <a:rPr lang="zh-TW" altLang="en-US" sz="4000"/>
              <a:t/>
            </a:r>
            <a:br>
              <a:rPr lang="zh-TW" altLang="en-US" sz="4000"/>
            </a:br>
            <a:endParaRPr lang="zh-TW" altLang="en-US" sz="400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3</a:t>
            </a:r>
            <a:r>
              <a:rPr lang="zh-TW" altLang="en-US"/>
              <a:t>名國中學生利用暑假返校日下午空檔，一同相約到學校附近的野溪戲水，卻沒留意到因溪流高低落差時而產生的覆蓋流，仍然手牽手一同下水，其中</a:t>
            </a:r>
            <a:r>
              <a:rPr lang="en-US" altLang="zh-TW"/>
              <a:t>1</a:t>
            </a:r>
            <a:r>
              <a:rPr lang="zh-TW" altLang="en-US"/>
              <a:t>人不慎踩空後，其他</a:t>
            </a:r>
            <a:r>
              <a:rPr lang="en-US" altLang="zh-TW"/>
              <a:t>1</a:t>
            </a:r>
            <a:r>
              <a:rPr lang="zh-TW" altLang="en-US"/>
              <a:t>人試圖搭救卻跟著落水，最後皆遭遇不幸。 </a:t>
            </a:r>
          </a:p>
        </p:txBody>
      </p:sp>
    </p:spTree>
    <p:extLst>
      <p:ext uri="{BB962C8B-B14F-4D97-AF65-F5344CB8AC3E}">
        <p14:creationId xmlns:p14="http://schemas.microsoft.com/office/powerpoint/2010/main" val="208078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/>
              <a:t>案例重點觀念：</a:t>
            </a:r>
            <a:r>
              <a:rPr lang="zh-TW" altLang="en-US" sz="4000"/>
              <a:t/>
            </a:r>
            <a:br>
              <a:rPr lang="zh-TW" altLang="en-US" sz="4000"/>
            </a:br>
            <a:endParaRPr lang="zh-TW" altLang="en-US" sz="400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2400"/>
              <a:t>提醒學生應選擇有救生員，且合格安全的水域戲水。</a:t>
            </a:r>
          </a:p>
          <a:p>
            <a:pPr>
              <a:lnSpc>
                <a:spcPct val="90000"/>
              </a:lnSpc>
            </a:pPr>
            <a:r>
              <a:rPr lang="zh-TW" altLang="en-US" sz="2400"/>
              <a:t>提醒學生即使平靜無波的水面下，都可能暗藏危機，不可掉以輕心。</a:t>
            </a:r>
          </a:p>
          <a:p>
            <a:pPr>
              <a:lnSpc>
                <a:spcPct val="90000"/>
              </a:lnSpc>
            </a:pPr>
            <a:r>
              <a:rPr lang="zh-TW" altLang="en-US" sz="2400"/>
              <a:t>教導學生如何分辨離岸流、翻滾流、覆蓋流、微笑流等危險海象。</a:t>
            </a:r>
          </a:p>
          <a:p>
            <a:pPr>
              <a:lnSpc>
                <a:spcPct val="90000"/>
              </a:lnSpc>
            </a:pPr>
            <a:r>
              <a:rPr lang="zh-TW" altLang="en-US" sz="2400"/>
              <a:t>離岸流影片連結：</a:t>
            </a:r>
            <a:r>
              <a:rPr lang="en-US" altLang="zh-TW" sz="2400">
                <a:hlinkClick r:id="rId2"/>
              </a:rPr>
              <a:t>http://www.sports.url.tw/waterroom/detail/item/67</a:t>
            </a:r>
            <a:endParaRPr lang="en-US" altLang="zh-TW" sz="2400"/>
          </a:p>
          <a:p>
            <a:pPr>
              <a:lnSpc>
                <a:spcPct val="90000"/>
              </a:lnSpc>
            </a:pPr>
            <a:r>
              <a:rPr lang="zh-TW" altLang="en-US" sz="2400"/>
              <a:t>安全水域自在游影片連結：</a:t>
            </a:r>
            <a:r>
              <a:rPr lang="en-US" altLang="zh-TW" sz="2400">
                <a:hlinkClick r:id="rId3"/>
              </a:rPr>
              <a:t>http://www.sports.url.tw/news/detail/item/180</a:t>
            </a:r>
            <a:endParaRPr lang="en-US" altLang="zh-TW" sz="2400"/>
          </a:p>
          <a:p>
            <a:pPr>
              <a:lnSpc>
                <a:spcPct val="90000"/>
              </a:lnSpc>
            </a:pPr>
            <a:r>
              <a:rPr lang="zh-TW" altLang="en-US" sz="2400"/>
              <a:t>請詳見防溺十招中的第三招之「湖泊溪流落差變化大，戲水游泳格外小心」。</a:t>
            </a:r>
          </a:p>
        </p:txBody>
      </p:sp>
    </p:spTree>
    <p:extLst>
      <p:ext uri="{BB962C8B-B14F-4D97-AF65-F5344CB8AC3E}">
        <p14:creationId xmlns:p14="http://schemas.microsoft.com/office/powerpoint/2010/main" val="225100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/>
              <a:t>水域安全教育宣導案例五：</a:t>
            </a:r>
            <a:br>
              <a:rPr lang="zh-TW" altLang="en-US" sz="4000" b="1"/>
            </a:br>
            <a:endParaRPr lang="zh-TW" altLang="en-US" sz="4000" b="1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/>
              <a:t>防溺十招</a:t>
            </a:r>
            <a:r>
              <a:rPr lang="en-US" altLang="zh-TW" b="1"/>
              <a:t>-</a:t>
            </a:r>
            <a:r>
              <a:rPr lang="zh-TW" altLang="en-US" b="1"/>
              <a:t>第四招「不要落單，隨時注意同伴位置」</a:t>
            </a:r>
          </a:p>
        </p:txBody>
      </p:sp>
      <p:pic>
        <p:nvPicPr>
          <p:cNvPr id="156676" name="圖片 4" descr="第4招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4149725"/>
            <a:ext cx="160496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98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/>
              <a:t>案例概要：</a:t>
            </a:r>
            <a:r>
              <a:rPr lang="zh-TW" altLang="en-US" sz="4000"/>
              <a:t/>
            </a:r>
            <a:br>
              <a:rPr lang="zh-TW" altLang="en-US" sz="4000"/>
            </a:br>
            <a:endParaRPr lang="zh-TW" altLang="en-US" sz="400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水安觀念：防溺十招中第四招「不要落單，隨時注意同伴位置」。</a:t>
            </a:r>
          </a:p>
          <a:p>
            <a:r>
              <a:rPr lang="zh-TW" altLang="en-US"/>
              <a:t>發生時間：○○年○○月○○日</a:t>
            </a:r>
            <a:r>
              <a:rPr lang="en-US" altLang="zh-TW"/>
              <a:t>12</a:t>
            </a:r>
            <a:r>
              <a:rPr lang="zh-TW" altLang="en-US"/>
              <a:t>時</a:t>
            </a:r>
            <a:r>
              <a:rPr lang="en-US" altLang="zh-TW"/>
              <a:t>30</a:t>
            </a:r>
            <a:r>
              <a:rPr lang="zh-TW" altLang="en-US"/>
              <a:t>分。</a:t>
            </a:r>
          </a:p>
          <a:p>
            <a:r>
              <a:rPr lang="zh-TW" altLang="en-US"/>
              <a:t>發生地點：彰化縣貓羅溪。</a:t>
            </a:r>
          </a:p>
          <a:p>
            <a:r>
              <a:rPr lang="zh-TW" altLang="en-US"/>
              <a:t>溺水原因：不慎被捲入溪河流暗流</a:t>
            </a:r>
          </a:p>
        </p:txBody>
      </p:sp>
    </p:spTree>
    <p:extLst>
      <p:ext uri="{BB962C8B-B14F-4D97-AF65-F5344CB8AC3E}">
        <p14:creationId xmlns:p14="http://schemas.microsoft.com/office/powerpoint/2010/main" val="171151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/>
              <a:t>案例說明：</a:t>
            </a:r>
            <a:r>
              <a:rPr lang="zh-TW" altLang="en-US" sz="4000"/>
              <a:t/>
            </a:r>
            <a:br>
              <a:rPr lang="zh-TW" altLang="en-US" sz="4000"/>
            </a:br>
            <a:endParaRPr lang="zh-TW" altLang="en-US" sz="400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三名國小六年級男童，某日中午一起到學校附近的溪流釣魚，三名男童一時興起下水游泳消暑，其中一名男童一回頭不見另外兩名同學，嚇得大聲呼救，並請附近釣客幫忙報警求援。</a:t>
            </a:r>
          </a:p>
        </p:txBody>
      </p:sp>
    </p:spTree>
    <p:extLst>
      <p:ext uri="{BB962C8B-B14F-4D97-AF65-F5344CB8AC3E}">
        <p14:creationId xmlns:p14="http://schemas.microsoft.com/office/powerpoint/2010/main" val="229573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/>
              <a:t>案例重點觀念：</a:t>
            </a:r>
            <a:r>
              <a:rPr lang="zh-TW" altLang="en-US" sz="4000"/>
              <a:t/>
            </a:r>
            <a:br>
              <a:rPr lang="zh-TW" altLang="en-US" sz="4000"/>
            </a:br>
            <a:endParaRPr lang="zh-TW" altLang="en-US" sz="400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2800"/>
              <a:t>提醒同學，協助留意身旁同伴的身體狀況。</a:t>
            </a:r>
          </a:p>
          <a:p>
            <a:pPr>
              <a:lnSpc>
                <a:spcPct val="80000"/>
              </a:lnSpc>
            </a:pPr>
            <a:r>
              <a:rPr lang="zh-TW" altLang="en-US" sz="2800"/>
              <a:t>溪河流暗流、斷層多，如突然不慎踩空，就會被水淹沒，因此必須隨時注意下水同伴人數，如發現人數不足時，應大聲呼救。</a:t>
            </a:r>
          </a:p>
          <a:p>
            <a:pPr>
              <a:lnSpc>
                <a:spcPct val="80000"/>
              </a:lnSpc>
            </a:pPr>
            <a:r>
              <a:rPr lang="zh-TW" altLang="en-US" sz="2800"/>
              <a:t>部分海域容易形成離岸流，離岸流會將人不斷帶離外海，戲水時，如發現自己離岸邊或同伴的位置越來越遠，且無力對抗水流，游回岸邊時，應大聲呼救並採漂浮動作等待救援。</a:t>
            </a:r>
          </a:p>
          <a:p>
            <a:pPr>
              <a:lnSpc>
                <a:spcPct val="80000"/>
              </a:lnSpc>
            </a:pPr>
            <a:r>
              <a:rPr lang="zh-TW" altLang="en-US" sz="2800"/>
              <a:t>請參見防溺十招中第四招「不要落單，隨時注意同伴位置」。</a:t>
            </a:r>
          </a:p>
        </p:txBody>
      </p:sp>
    </p:spTree>
    <p:extLst>
      <p:ext uri="{BB962C8B-B14F-4D97-AF65-F5344CB8AC3E}">
        <p14:creationId xmlns:p14="http://schemas.microsoft.com/office/powerpoint/2010/main" val="84092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51089" y="365126"/>
            <a:ext cx="7489825" cy="760413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Beware </a:t>
            </a:r>
            <a:r>
              <a:rPr lang="en-US" altLang="zh-TW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skiingers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</a:t>
            </a:r>
            <a:r>
              <a:rPr lang="en-US" altLang="zh-TW" sz="1600" dirty="0"/>
              <a:t/>
            </a:r>
            <a:br>
              <a:rPr lang="en-US" altLang="zh-TW" sz="1600" dirty="0"/>
            </a:br>
            <a:r>
              <a:rPr lang="zh-TW" altLang="en-US" sz="1600" dirty="0"/>
              <a:t>               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水母危險                          安全水域旗</a:t>
            </a:r>
            <a:endParaRPr lang="zh-TW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1507" name="Picture 2" descr="C:\Documents and Settings\admin\桌面\0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9650" y="2133601"/>
            <a:ext cx="3600450" cy="3571875"/>
          </a:xfrm>
        </p:spPr>
      </p:pic>
      <p:pic>
        <p:nvPicPr>
          <p:cNvPr id="21508" name="Picture 3" descr="C:\Documents and Settings\admin\桌面\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276476"/>
            <a:ext cx="4202112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6196013" y="5329239"/>
            <a:ext cx="422116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TW" altLang="en-US" sz="2000" dirty="0">
                <a:solidFill>
                  <a:prstClr val="black">
                    <a:lumMod val="95000"/>
                    <a:lumOff val="5000"/>
                  </a:prstClr>
                </a:solidFill>
                <a:ea typeface="微軟正黑體"/>
              </a:rPr>
              <a:t>在海灘插有紅黃旗，代表有救生員駐站，屬於安全戲水區域</a:t>
            </a:r>
          </a:p>
        </p:txBody>
      </p:sp>
    </p:spTree>
    <p:extLst>
      <p:ext uri="{BB962C8B-B14F-4D97-AF65-F5344CB8AC3E}">
        <p14:creationId xmlns:p14="http://schemas.microsoft.com/office/powerpoint/2010/main" val="229793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/>
              <a:t>水域安全教育宣導案例六：</a:t>
            </a:r>
            <a:br>
              <a:rPr lang="zh-TW" altLang="en-US" sz="4000" b="1"/>
            </a:br>
            <a:endParaRPr lang="zh-TW" altLang="en-US" sz="4000" b="1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/>
              <a:t>防溺十招</a:t>
            </a:r>
            <a:r>
              <a:rPr lang="en-US" altLang="zh-TW" b="1"/>
              <a:t>-</a:t>
            </a:r>
            <a:r>
              <a:rPr lang="zh-TW" altLang="en-US" b="1"/>
              <a:t>第五招「下水前先暖身，不可穿著牛仔褲下水」</a:t>
            </a:r>
          </a:p>
        </p:txBody>
      </p:sp>
      <p:pic>
        <p:nvPicPr>
          <p:cNvPr id="163844" name="圖片 5" descr="第5招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50" y="3648076"/>
            <a:ext cx="17018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61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/>
              <a:t>案例概要：</a:t>
            </a:r>
            <a:r>
              <a:rPr lang="zh-TW" altLang="en-US" sz="4000"/>
              <a:t/>
            </a:r>
            <a:br>
              <a:rPr lang="zh-TW" altLang="en-US" sz="4000"/>
            </a:br>
            <a:endParaRPr lang="zh-TW" altLang="en-US" sz="400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水安觀念：防溺十招中第五招「下水前先暖身，不可穿著牛仔褲下水」。</a:t>
            </a:r>
          </a:p>
          <a:p>
            <a:r>
              <a:rPr lang="zh-TW" altLang="en-US"/>
              <a:t>發生時間：○○年○○月○○日</a:t>
            </a:r>
            <a:r>
              <a:rPr lang="en-US" altLang="zh-TW"/>
              <a:t>13</a:t>
            </a:r>
            <a:r>
              <a:rPr lang="zh-TW" altLang="en-US"/>
              <a:t>時</a:t>
            </a:r>
            <a:r>
              <a:rPr lang="en-US" altLang="zh-TW"/>
              <a:t>00</a:t>
            </a:r>
            <a:r>
              <a:rPr lang="zh-TW" altLang="en-US"/>
              <a:t>分。</a:t>
            </a:r>
          </a:p>
          <a:p>
            <a:r>
              <a:rPr lang="zh-TW" altLang="en-US"/>
              <a:t>發生地點：基隆市七堵山區溪邊。</a:t>
            </a:r>
          </a:p>
          <a:p>
            <a:r>
              <a:rPr lang="zh-TW" altLang="en-US"/>
              <a:t>溺水原因：未暖身，且未著正確的戲水服裝</a:t>
            </a:r>
          </a:p>
        </p:txBody>
      </p:sp>
    </p:spTree>
    <p:extLst>
      <p:ext uri="{BB962C8B-B14F-4D97-AF65-F5344CB8AC3E}">
        <p14:creationId xmlns:p14="http://schemas.microsoft.com/office/powerpoint/2010/main" val="247997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/>
              <a:t>案例說明：</a:t>
            </a:r>
            <a:r>
              <a:rPr lang="zh-TW" altLang="en-US" sz="4000"/>
              <a:t/>
            </a:r>
            <a:br>
              <a:rPr lang="zh-TW" altLang="en-US" sz="4000"/>
            </a:br>
            <a:endParaRPr lang="zh-TW" altLang="en-US" sz="400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基隆市一名男子，和朋友去某山區溪邊戲水，沒做暖身運動就下水，可能因溫差大，導致他在水裡頭抽筋，原本不致於溺斃，但是因為他穿著牛仔褲下水，牛仔褲吸水之後，重量沒有辦法讓他浮出水面，最後送醫不治。</a:t>
            </a:r>
          </a:p>
        </p:txBody>
      </p:sp>
    </p:spTree>
    <p:extLst>
      <p:ext uri="{BB962C8B-B14F-4D97-AF65-F5344CB8AC3E}">
        <p14:creationId xmlns:p14="http://schemas.microsoft.com/office/powerpoint/2010/main" val="12576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/>
              <a:t>案例重點觀念：</a:t>
            </a:r>
            <a:r>
              <a:rPr lang="zh-TW" altLang="en-US" sz="4000"/>
              <a:t/>
            </a:r>
            <a:br>
              <a:rPr lang="zh-TW" altLang="en-US" sz="4000"/>
            </a:br>
            <a:endParaRPr lang="zh-TW" altLang="en-US" sz="400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游泳戲水時應穿著泳衣，切勿穿著牛仔褲等衣物下水，避免衣物吸水後過重，影響漂浮能力。</a:t>
            </a:r>
          </a:p>
          <a:p>
            <a:r>
              <a:rPr lang="zh-TW" altLang="en-US"/>
              <a:t>請參見防溺十招中第五招「下水前先暖身，不可穿著牛仔褲下水」。</a:t>
            </a:r>
          </a:p>
        </p:txBody>
      </p:sp>
    </p:spTree>
    <p:extLst>
      <p:ext uri="{BB962C8B-B14F-4D97-AF65-F5344CB8AC3E}">
        <p14:creationId xmlns:p14="http://schemas.microsoft.com/office/powerpoint/2010/main" val="396247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/>
              <a:t>水域安全教育宣導案例七：</a:t>
            </a:r>
            <a:br>
              <a:rPr lang="zh-TW" altLang="en-US" sz="4000" b="1"/>
            </a:br>
            <a:endParaRPr lang="zh-TW" altLang="en-US" sz="4000" b="1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/>
              <a:t>防溺十招</a:t>
            </a:r>
            <a:r>
              <a:rPr lang="en-US" altLang="zh-TW" b="1"/>
              <a:t>-</a:t>
            </a:r>
            <a:r>
              <a:rPr lang="zh-TW" altLang="en-US" b="1"/>
              <a:t>第六招「不可在水中嬉鬧惡作劇」</a:t>
            </a:r>
          </a:p>
        </p:txBody>
      </p:sp>
      <p:pic>
        <p:nvPicPr>
          <p:cNvPr id="159748" name="圖片 3" descr="第6招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6" y="3238501"/>
            <a:ext cx="1630363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58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/>
              <a:t>案例概要：</a:t>
            </a:r>
            <a:r>
              <a:rPr lang="zh-TW" altLang="en-US" sz="4000"/>
              <a:t/>
            </a:r>
            <a:br>
              <a:rPr lang="zh-TW" altLang="en-US" sz="4000"/>
            </a:br>
            <a:endParaRPr lang="zh-TW" altLang="en-US" sz="400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水安觀念：防溺十招之第六招「不可在水中嬉鬧惡作劇」。</a:t>
            </a:r>
          </a:p>
          <a:p>
            <a:r>
              <a:rPr lang="zh-TW" altLang="en-US"/>
              <a:t>發生時間：○○年○○月○○日</a:t>
            </a:r>
            <a:r>
              <a:rPr lang="en-US" altLang="zh-TW"/>
              <a:t>13</a:t>
            </a:r>
            <a:r>
              <a:rPr lang="zh-TW" altLang="en-US"/>
              <a:t>時。</a:t>
            </a:r>
          </a:p>
          <a:p>
            <a:r>
              <a:rPr lang="zh-TW" altLang="en-US"/>
              <a:t>發生地點：南投縣竹山鎮下坪里街尾溪。</a:t>
            </a:r>
          </a:p>
          <a:p>
            <a:r>
              <a:rPr lang="zh-TW" altLang="en-US"/>
              <a:t>溺水原因：危險戲水行為之假裝溺水</a:t>
            </a:r>
          </a:p>
        </p:txBody>
      </p:sp>
    </p:spTree>
    <p:extLst>
      <p:ext uri="{BB962C8B-B14F-4D97-AF65-F5344CB8AC3E}">
        <p14:creationId xmlns:p14="http://schemas.microsoft.com/office/powerpoint/2010/main" val="25801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/>
              <a:t>案例說明：</a:t>
            </a:r>
            <a:r>
              <a:rPr lang="zh-TW" altLang="en-US" sz="4000"/>
              <a:t/>
            </a:r>
            <a:br>
              <a:rPr lang="zh-TW" altLang="en-US" sz="4000"/>
            </a:br>
            <a:endParaRPr lang="zh-TW" altLang="en-US" sz="400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4</a:t>
            </a:r>
            <a:r>
              <a:rPr lang="zh-TW" altLang="en-US"/>
              <a:t>名青年利用暑假下午到溪邊戲水，其中一名男子假裝溺水，同伴馬上將他救上岸，之後男子又往反方向游開，同伴以為他又在開玩笑，一下子就不見人影，同伴報警，兩個小時候才在下游發現，男子已經不幸溺斃。</a:t>
            </a:r>
          </a:p>
        </p:txBody>
      </p:sp>
    </p:spTree>
    <p:extLst>
      <p:ext uri="{BB962C8B-B14F-4D97-AF65-F5344CB8AC3E}">
        <p14:creationId xmlns:p14="http://schemas.microsoft.com/office/powerpoint/2010/main" val="121596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/>
              <a:t>案例重點觀念：</a:t>
            </a:r>
            <a:r>
              <a:rPr lang="zh-TW" altLang="en-US" sz="4000"/>
              <a:t/>
            </a:r>
            <a:br>
              <a:rPr lang="zh-TW" altLang="en-US" sz="4000"/>
            </a:br>
            <a:endParaRPr lang="zh-TW" altLang="en-US" sz="400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學校應提醒學生戲水時，應避免推人入水、強壓入水、假裝溺水等危險行為，千萬別輕忽水域潛在的危險性。</a:t>
            </a:r>
          </a:p>
          <a:p>
            <a:r>
              <a:rPr lang="zh-TW" altLang="en-US"/>
              <a:t>請參見防溺十招中第六招「不可在水中嬉鬧惡作劇」。</a:t>
            </a:r>
          </a:p>
        </p:txBody>
      </p:sp>
    </p:spTree>
    <p:extLst>
      <p:ext uri="{BB962C8B-B14F-4D97-AF65-F5344CB8AC3E}">
        <p14:creationId xmlns:p14="http://schemas.microsoft.com/office/powerpoint/2010/main" val="257494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/>
              <a:t>水域安全教育宣導案例八：</a:t>
            </a:r>
            <a:br>
              <a:rPr lang="zh-TW" altLang="en-US" sz="4000" b="1"/>
            </a:br>
            <a:endParaRPr lang="zh-TW" altLang="en-US" sz="4000" b="1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/>
              <a:t>防溺十招</a:t>
            </a:r>
            <a:r>
              <a:rPr lang="en-US" altLang="zh-TW" b="1"/>
              <a:t>-</a:t>
            </a:r>
            <a:r>
              <a:rPr lang="zh-TW" altLang="en-US" b="1"/>
              <a:t>第七招「身體勞累，狀況不佳，不要戲水游泳」</a:t>
            </a:r>
          </a:p>
        </p:txBody>
      </p:sp>
      <p:pic>
        <p:nvPicPr>
          <p:cNvPr id="168964" name="圖片 0" descr="第7招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3789363"/>
            <a:ext cx="16065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28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/>
              <a:t>案例概要：</a:t>
            </a:r>
            <a:r>
              <a:rPr lang="zh-TW" altLang="en-US" sz="4000"/>
              <a:t/>
            </a:r>
            <a:br>
              <a:rPr lang="zh-TW" altLang="en-US" sz="4000"/>
            </a:br>
            <a:endParaRPr lang="zh-TW" altLang="en-US" sz="400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1.</a:t>
            </a:r>
            <a:r>
              <a:rPr lang="zh-TW" altLang="en-US"/>
              <a:t>水安觀念：防溺十招第七招「身體勞累，狀況不佳，不要戲水游泳」。</a:t>
            </a:r>
          </a:p>
          <a:p>
            <a:r>
              <a:rPr lang="en-US" altLang="zh-TW"/>
              <a:t>2.</a:t>
            </a:r>
            <a:r>
              <a:rPr lang="zh-TW" altLang="en-US"/>
              <a:t>發生時間：○○年○○月○○日</a:t>
            </a:r>
            <a:r>
              <a:rPr lang="en-US" altLang="zh-TW"/>
              <a:t>10</a:t>
            </a:r>
            <a:r>
              <a:rPr lang="zh-TW" altLang="en-US"/>
              <a:t>時</a:t>
            </a:r>
            <a:r>
              <a:rPr lang="en-US" altLang="zh-TW"/>
              <a:t>20</a:t>
            </a:r>
            <a:r>
              <a:rPr lang="zh-TW" altLang="en-US"/>
              <a:t>分。</a:t>
            </a:r>
          </a:p>
          <a:p>
            <a:r>
              <a:rPr lang="en-US" altLang="zh-TW"/>
              <a:t>3.</a:t>
            </a:r>
            <a:r>
              <a:rPr lang="zh-TW" altLang="en-US"/>
              <a:t>發生地點：新北市某學校游泳池。</a:t>
            </a:r>
          </a:p>
          <a:p>
            <a:r>
              <a:rPr lang="en-US" altLang="zh-TW"/>
              <a:t>4.</a:t>
            </a:r>
            <a:r>
              <a:rPr lang="zh-TW" altLang="en-US"/>
              <a:t>溺水原因：身體狀況不佳</a:t>
            </a:r>
          </a:p>
        </p:txBody>
      </p:sp>
    </p:spTree>
    <p:extLst>
      <p:ext uri="{BB962C8B-B14F-4D97-AF65-F5344CB8AC3E}">
        <p14:creationId xmlns:p14="http://schemas.microsoft.com/office/powerpoint/2010/main" val="343344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24000" y="430214"/>
            <a:ext cx="8229600" cy="828675"/>
          </a:xfrm>
        </p:spPr>
        <p:txBody>
          <a:bodyPr/>
          <a:lstStyle/>
          <a:p>
            <a:pPr eaLnBrk="1" hangingPunct="1"/>
            <a:r>
              <a:rPr lang="zh-TW" altLang="en-US" sz="6000" b="1" i="1" dirty="0">
                <a:latin typeface="標楷體" panose="03000509000000000000" pitchFamily="65" charset="-120"/>
                <a:ea typeface="標楷體" panose="03000509000000000000" pitchFamily="65" charset="-120"/>
              </a:rPr>
              <a:t>水上安全意識</a:t>
            </a:r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628776"/>
            <a:ext cx="8388350" cy="4176713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en-US" sz="3800" dirty="0">
                <a:ea typeface="標楷體" pitchFamily="65" charset="-120"/>
              </a:rPr>
              <a:t>每個人應該學會游泳，進而熟練救生技能，這是治本的方法，也是預防溺水事件最有效的方法。</a:t>
            </a:r>
            <a:endParaRPr lang="zh-TW" altLang="en-US" sz="3800" dirty="0">
              <a:latin typeface="標楷體" pitchFamily="65" charset="-120"/>
              <a:ea typeface="標楷體" pitchFamily="65" charset="-12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en-US" sz="3800" dirty="0">
                <a:latin typeface="標楷體" pitchFamily="65" charset="-120"/>
                <a:ea typeface="標楷體" pitchFamily="65" charset="-120"/>
              </a:rPr>
              <a:t>救生員常感嘆說：溺斃者通常是些泳技不佳又不聽「勸告」者，視危險如兒戲，因此水上安全的第一步，應該人人要先有</a:t>
            </a:r>
            <a:r>
              <a:rPr lang="en-US" altLang="zh-TW" sz="3800" dirty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3800" dirty="0">
                <a:latin typeface="標楷體" pitchFamily="65" charset="-120"/>
                <a:ea typeface="標楷體" pitchFamily="65" charset="-120"/>
              </a:rPr>
              <a:t>危險意識</a:t>
            </a:r>
            <a:r>
              <a:rPr lang="en-US" altLang="zh-TW" sz="3800" dirty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017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/>
              <a:t>案例說明：</a:t>
            </a:r>
            <a:r>
              <a:rPr lang="zh-TW" altLang="en-US" sz="4000"/>
              <a:t/>
            </a:r>
            <a:br>
              <a:rPr lang="zh-TW" altLang="en-US" sz="4000"/>
            </a:br>
            <a:endParaRPr lang="zh-TW" altLang="en-US" sz="400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某校在游泳課進行水母漂練習時，</a:t>
            </a:r>
            <a:r>
              <a:rPr lang="en-US" altLang="zh-TW"/>
              <a:t>A</a:t>
            </a:r>
            <a:r>
              <a:rPr lang="zh-TW" altLang="en-US"/>
              <a:t>同學發現</a:t>
            </a:r>
            <a:r>
              <a:rPr lang="en-US" altLang="zh-TW"/>
              <a:t>B</a:t>
            </a:r>
            <a:r>
              <a:rPr lang="zh-TW" altLang="en-US"/>
              <a:t>同學有異狀立即通報，體育老師立刻將該</a:t>
            </a:r>
            <a:r>
              <a:rPr lang="en-US" altLang="zh-TW"/>
              <a:t>B</a:t>
            </a:r>
            <a:r>
              <a:rPr lang="zh-TW" altLang="en-US"/>
              <a:t>同學救上岸，發現</a:t>
            </a:r>
            <a:r>
              <a:rPr lang="en-US" altLang="zh-TW"/>
              <a:t>B</a:t>
            </a:r>
            <a:r>
              <a:rPr lang="zh-TW" altLang="en-US"/>
              <a:t>同學口吐白沫，呼吸微弱。幸好即時發現搶救，進行急救後恢復意識，經後續了解，</a:t>
            </a:r>
            <a:r>
              <a:rPr lang="en-US" altLang="zh-TW"/>
              <a:t>B</a:t>
            </a:r>
            <a:r>
              <a:rPr lang="zh-TW" altLang="en-US"/>
              <a:t>同學具備基本游泳能力，但有腦部開刀病史。</a:t>
            </a:r>
          </a:p>
        </p:txBody>
      </p:sp>
    </p:spTree>
    <p:extLst>
      <p:ext uri="{BB962C8B-B14F-4D97-AF65-F5344CB8AC3E}">
        <p14:creationId xmlns:p14="http://schemas.microsoft.com/office/powerpoint/2010/main" val="367601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/>
              <a:t>案例重點觀念：</a:t>
            </a:r>
            <a:r>
              <a:rPr lang="zh-TW" altLang="en-US" sz="4000"/>
              <a:t/>
            </a:r>
            <a:br>
              <a:rPr lang="zh-TW" altLang="en-US" sz="4000"/>
            </a:br>
            <a:endParaRPr lang="zh-TW" altLang="en-US" sz="400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800"/>
              <a:t>1.</a:t>
            </a:r>
            <a:r>
              <a:rPr lang="zh-TW" altLang="en-US" sz="2800"/>
              <a:t>學校應調查了解學生相關病史，提供授課老師或教練，對於有相關病史之學生應加強注意其游泳教學期間之動態。</a:t>
            </a:r>
          </a:p>
          <a:p>
            <a:pPr>
              <a:lnSpc>
                <a:spcPct val="80000"/>
              </a:lnSpc>
            </a:pPr>
            <a:r>
              <a:rPr lang="en-US" altLang="zh-TW" sz="2800"/>
              <a:t>2.</a:t>
            </a:r>
            <a:r>
              <a:rPr lang="zh-TW" altLang="en-US" sz="2800"/>
              <a:t>進行游泳教學時，授課老師或教練應留意同學當日身體狀況。</a:t>
            </a:r>
          </a:p>
          <a:p>
            <a:pPr>
              <a:lnSpc>
                <a:spcPct val="80000"/>
              </a:lnSpc>
            </a:pPr>
            <a:r>
              <a:rPr lang="en-US" altLang="zh-TW" sz="2800"/>
              <a:t>3.</a:t>
            </a:r>
            <a:r>
              <a:rPr lang="zh-TW" altLang="en-US" sz="2800"/>
              <a:t>提醒同學，協助留意身旁同伴的身體狀況。</a:t>
            </a:r>
          </a:p>
          <a:p>
            <a:pPr>
              <a:lnSpc>
                <a:spcPct val="80000"/>
              </a:lnSpc>
            </a:pPr>
            <a:r>
              <a:rPr lang="en-US" altLang="zh-TW" sz="2800"/>
              <a:t>4.</a:t>
            </a:r>
            <a:r>
              <a:rPr lang="zh-TW" altLang="en-US" sz="2800"/>
              <a:t>提醒家長，學生如有相關病史務必告知學校。</a:t>
            </a:r>
          </a:p>
          <a:p>
            <a:pPr>
              <a:lnSpc>
                <a:spcPct val="80000"/>
              </a:lnSpc>
            </a:pPr>
            <a:r>
              <a:rPr lang="zh-TW" altLang="en-US" sz="2800"/>
              <a:t>請參見防溺十招中第七招「身體勞累，狀況不佳，不要戲水游泳」。</a:t>
            </a:r>
          </a:p>
        </p:txBody>
      </p:sp>
    </p:spTree>
    <p:extLst>
      <p:ext uri="{BB962C8B-B14F-4D97-AF65-F5344CB8AC3E}">
        <p14:creationId xmlns:p14="http://schemas.microsoft.com/office/powerpoint/2010/main" val="22099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/>
              <a:t>水域安全教育宣導案例九：</a:t>
            </a:r>
            <a:br>
              <a:rPr lang="zh-TW" altLang="en-US" sz="4000" b="1"/>
            </a:br>
            <a:endParaRPr lang="zh-TW" altLang="en-US" sz="4000" b="1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/>
              <a:t>防溺十招</a:t>
            </a:r>
            <a:r>
              <a:rPr lang="en-US" altLang="zh-TW" b="1"/>
              <a:t>-</a:t>
            </a:r>
            <a:r>
              <a:rPr lang="zh-TW" altLang="en-US" b="1"/>
              <a:t>第八招「不要長時間浸泡在水中，小心失溫」</a:t>
            </a:r>
          </a:p>
        </p:txBody>
      </p:sp>
      <p:pic>
        <p:nvPicPr>
          <p:cNvPr id="173060" name="圖片 6" descr="第8招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513138"/>
            <a:ext cx="1663700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42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/>
              <a:t>案例概要：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zh-TW" altLang="en-US"/>
              <a:t>水安觀念：防溺十招中第八招「不要長時間浸泡在水中，小心失溫」。</a:t>
            </a:r>
          </a:p>
          <a:p>
            <a:pPr marL="609600" indent="-609600"/>
            <a:r>
              <a:rPr lang="zh-TW" altLang="en-US"/>
              <a:t>發生時間：○○年○○月○○日</a:t>
            </a:r>
            <a:r>
              <a:rPr lang="en-US" altLang="zh-TW"/>
              <a:t>13</a:t>
            </a:r>
            <a:r>
              <a:rPr lang="zh-TW" altLang="en-US"/>
              <a:t>時</a:t>
            </a:r>
            <a:r>
              <a:rPr lang="en-US" altLang="zh-TW"/>
              <a:t>30</a:t>
            </a:r>
            <a:r>
              <a:rPr lang="zh-TW" altLang="en-US"/>
              <a:t>分。</a:t>
            </a:r>
          </a:p>
          <a:p>
            <a:pPr marL="609600" indent="-609600"/>
            <a:r>
              <a:rPr lang="zh-TW" altLang="en-US"/>
              <a:t>發生地點：金門縣慈湖。</a:t>
            </a:r>
          </a:p>
          <a:p>
            <a:pPr marL="609600" indent="-609600"/>
            <a:r>
              <a:rPr lang="zh-TW" altLang="en-US"/>
              <a:t>溺水原因：在水流帶離岸邊，卻無力自行游回</a:t>
            </a:r>
          </a:p>
        </p:txBody>
      </p:sp>
    </p:spTree>
    <p:extLst>
      <p:ext uri="{BB962C8B-B14F-4D97-AF65-F5344CB8AC3E}">
        <p14:creationId xmlns:p14="http://schemas.microsoft.com/office/powerpoint/2010/main" val="220426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/>
              <a:t>案例說明：</a:t>
            </a:r>
            <a:r>
              <a:rPr lang="zh-TW" altLang="en-US" sz="4000"/>
              <a:t/>
            </a:r>
            <a:br>
              <a:rPr lang="zh-TW" altLang="en-US" sz="4000"/>
            </a:br>
            <a:endParaRPr lang="zh-TW" altLang="en-US" sz="4000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離島地區的某國小，有五名低年級學生，於下午相約到學校鄰近的湖泊戲水，沒想到卻離岸邊越來越遠，只好抓緊浮板大聲喊救命，附近民眾聽見趕緊通報消防隊搶救，其中</a:t>
            </a:r>
            <a:r>
              <a:rPr lang="en-US" altLang="zh-TW"/>
              <a:t>2</a:t>
            </a:r>
            <a:r>
              <a:rPr lang="zh-TW" altLang="en-US"/>
              <a:t>名小朋友因為在湖水漂浮太久導致失溫，需要住院觀察。</a:t>
            </a:r>
          </a:p>
        </p:txBody>
      </p:sp>
    </p:spTree>
    <p:extLst>
      <p:ext uri="{BB962C8B-B14F-4D97-AF65-F5344CB8AC3E}">
        <p14:creationId xmlns:p14="http://schemas.microsoft.com/office/powerpoint/2010/main" val="322942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/>
              <a:t>案例重點觀念：</a:t>
            </a:r>
            <a:r>
              <a:rPr lang="zh-TW" altLang="en-US" sz="4000"/>
              <a:t/>
            </a:r>
            <a:br>
              <a:rPr lang="zh-TW" altLang="en-US" sz="4000"/>
            </a:br>
            <a:endParaRPr lang="zh-TW" altLang="en-US" sz="400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2800"/>
              <a:t>游泳戲水前務必進行暖身操再下水，避免環境溫度突然改變造成抽筋。</a:t>
            </a:r>
          </a:p>
          <a:p>
            <a:pPr>
              <a:lnSpc>
                <a:spcPct val="80000"/>
              </a:lnSpc>
            </a:pPr>
            <a:r>
              <a:rPr lang="zh-TW" altLang="en-US" sz="2800"/>
              <a:t>游泳戲水時需注意水流變化，避免被水流帶離岸邊，體力不濟無法自行游回造成溺水。</a:t>
            </a:r>
          </a:p>
          <a:p>
            <a:pPr>
              <a:lnSpc>
                <a:spcPct val="80000"/>
              </a:lnSpc>
            </a:pPr>
            <a:r>
              <a:rPr lang="zh-TW" altLang="en-US" sz="2800"/>
              <a:t>長時間浸泡在水中，容易造成失溫或抽筋現象，應盡量避免。</a:t>
            </a:r>
          </a:p>
          <a:p>
            <a:pPr>
              <a:lnSpc>
                <a:spcPct val="80000"/>
              </a:lnSpc>
            </a:pPr>
            <a:r>
              <a:rPr lang="zh-TW" altLang="en-US" sz="2800"/>
              <a:t>請參見防溺十招第八招「不要長時間浸泡在水中，小心失溫」。</a:t>
            </a:r>
          </a:p>
          <a:p>
            <a:pPr>
              <a:lnSpc>
                <a:spcPct val="80000"/>
              </a:lnSpc>
            </a:pPr>
            <a:r>
              <a:rPr lang="zh-TW" altLang="en-US" sz="2800"/>
              <a:t/>
            </a:r>
            <a:br>
              <a:rPr lang="zh-TW" altLang="en-US" sz="2800"/>
            </a:br>
            <a:endParaRPr lang="zh-TW" altLang="en-US" sz="2800"/>
          </a:p>
        </p:txBody>
      </p:sp>
    </p:spTree>
    <p:extLst>
      <p:ext uri="{BB962C8B-B14F-4D97-AF65-F5344CB8AC3E}">
        <p14:creationId xmlns:p14="http://schemas.microsoft.com/office/powerpoint/2010/main" val="130918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/>
              <a:t>水域安全教育宣導案例十：</a:t>
            </a:r>
            <a:br>
              <a:rPr lang="zh-TW" altLang="en-US" sz="4000" b="1"/>
            </a:br>
            <a:endParaRPr lang="zh-TW" altLang="en-US" sz="4000" b="1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/>
              <a:t>防溺十招</a:t>
            </a:r>
            <a:r>
              <a:rPr lang="en-US" altLang="zh-TW" b="1"/>
              <a:t>-</a:t>
            </a:r>
            <a:r>
              <a:rPr lang="zh-TW" altLang="en-US" b="1"/>
              <a:t>第九招「注意氣象報告，現場氣候不佳不要下水」</a:t>
            </a:r>
          </a:p>
        </p:txBody>
      </p:sp>
      <p:pic>
        <p:nvPicPr>
          <p:cNvPr id="177156" name="圖片 7" descr="第9招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3860801"/>
            <a:ext cx="221297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81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/>
              <a:t>案例概要：</a:t>
            </a:r>
            <a:r>
              <a:rPr lang="zh-TW" altLang="en-US" sz="4000"/>
              <a:t/>
            </a:r>
            <a:br>
              <a:rPr lang="zh-TW" altLang="en-US" sz="4000"/>
            </a:br>
            <a:endParaRPr lang="zh-TW" altLang="en-US" sz="4000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水安觀念：防溺十招中第九招「注意氣象報告，現場氣候不佳不要下水」</a:t>
            </a:r>
          </a:p>
          <a:p>
            <a:r>
              <a:rPr lang="zh-TW" altLang="en-US"/>
              <a:t>發生時間：○○年○○月○○日</a:t>
            </a:r>
            <a:r>
              <a:rPr lang="en-US" altLang="zh-TW"/>
              <a:t>14</a:t>
            </a:r>
            <a:r>
              <a:rPr lang="zh-TW" altLang="en-US"/>
              <a:t>時</a:t>
            </a:r>
            <a:r>
              <a:rPr lang="en-US" altLang="zh-TW"/>
              <a:t>40</a:t>
            </a:r>
            <a:r>
              <a:rPr lang="zh-TW" altLang="en-US"/>
              <a:t>分。</a:t>
            </a:r>
          </a:p>
          <a:p>
            <a:r>
              <a:rPr lang="zh-TW" altLang="en-US"/>
              <a:t>發生地點：屏東縣南灣水域。</a:t>
            </a:r>
          </a:p>
          <a:p>
            <a:r>
              <a:rPr lang="zh-TW" altLang="en-US"/>
              <a:t>溺水原因：風浪過大</a:t>
            </a:r>
          </a:p>
        </p:txBody>
      </p:sp>
    </p:spTree>
    <p:extLst>
      <p:ext uri="{BB962C8B-B14F-4D97-AF65-F5344CB8AC3E}">
        <p14:creationId xmlns:p14="http://schemas.microsoft.com/office/powerpoint/2010/main" val="133507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/>
              <a:t>案例說明：</a:t>
            </a:r>
            <a:r>
              <a:rPr lang="zh-TW" altLang="en-US" sz="4000"/>
              <a:t/>
            </a:r>
            <a:br>
              <a:rPr lang="zh-TW" altLang="en-US" sz="4000"/>
            </a:br>
            <a:endParaRPr lang="zh-TW" altLang="en-US" sz="400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某日下午某南部知名海域，因為風浪過大，掛設紅色旗幟警示，禁止下水，但部分學生與民眾未注意或不了解紅色旗幟的意義，執意下水，導致</a:t>
            </a:r>
            <a:r>
              <a:rPr lang="en-US" altLang="zh-TW"/>
              <a:t>3</a:t>
            </a:r>
            <a:r>
              <a:rPr lang="zh-TW" altLang="en-US"/>
              <a:t>死的溺水意外。</a:t>
            </a:r>
          </a:p>
        </p:txBody>
      </p:sp>
    </p:spTree>
    <p:extLst>
      <p:ext uri="{BB962C8B-B14F-4D97-AF65-F5344CB8AC3E}">
        <p14:creationId xmlns:p14="http://schemas.microsoft.com/office/powerpoint/2010/main" val="1849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/>
              <a:t>案例重點觀念：</a:t>
            </a:r>
            <a:r>
              <a:rPr lang="zh-TW" altLang="en-US" sz="4000"/>
              <a:t/>
            </a:r>
            <a:br>
              <a:rPr lang="zh-TW" altLang="en-US" sz="4000"/>
            </a:br>
            <a:endParaRPr lang="zh-TW" altLang="en-US" sz="400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2000"/>
              <a:t>提醒學生戲水時應注意天氣與水流變化，如有改變應即刻上岸。</a:t>
            </a:r>
          </a:p>
          <a:p>
            <a:pPr>
              <a:lnSpc>
                <a:spcPct val="80000"/>
              </a:lnSpc>
            </a:pPr>
            <a:r>
              <a:rPr lang="zh-TW" altLang="en-US" sz="2000"/>
              <a:t>注意戲水水域之警示標誌，如該水域已掛設紅色旗幟時，不可下水。</a:t>
            </a:r>
          </a:p>
          <a:p>
            <a:pPr>
              <a:lnSpc>
                <a:spcPct val="80000"/>
              </a:lnSpc>
            </a:pPr>
            <a:r>
              <a:rPr lang="zh-TW" altLang="en-US" sz="2000"/>
              <a:t>颱風天前後不可前往水域戲水或衝浪，以避免危險。</a:t>
            </a:r>
          </a:p>
          <a:p>
            <a:pPr>
              <a:lnSpc>
                <a:spcPct val="80000"/>
              </a:lnSpc>
            </a:pPr>
            <a:r>
              <a:rPr lang="zh-TW" altLang="en-US" sz="2000"/>
              <a:t>遇到離岸流應保持冷靜，勿對抗水流應採漂浮方式保留體力，等待救援或待水流消失後再游回岸邊。</a:t>
            </a:r>
          </a:p>
          <a:p>
            <a:pPr>
              <a:lnSpc>
                <a:spcPct val="80000"/>
              </a:lnSpc>
            </a:pPr>
            <a:r>
              <a:rPr lang="zh-TW" altLang="en-US" sz="2000"/>
              <a:t>水上安全標誌連結：</a:t>
            </a:r>
            <a:r>
              <a:rPr lang="en-US" altLang="zh-TW" sz="2000">
                <a:hlinkClick r:id="rId2"/>
              </a:rPr>
              <a:t>http://www.sports.url.tw/news/detail/item/59</a:t>
            </a:r>
            <a:endParaRPr lang="en-US" altLang="zh-TW" sz="2000"/>
          </a:p>
          <a:p>
            <a:pPr>
              <a:lnSpc>
                <a:spcPct val="80000"/>
              </a:lnSpc>
            </a:pPr>
            <a:r>
              <a:rPr lang="zh-TW" altLang="en-US" sz="2000"/>
              <a:t>離岸流影片連結：</a:t>
            </a:r>
            <a:r>
              <a:rPr lang="en-US" altLang="zh-TW" sz="2000">
                <a:hlinkClick r:id="rId3"/>
              </a:rPr>
              <a:t>http://www.sports.url.tw/waterroom/detail/item/67</a:t>
            </a:r>
            <a:endParaRPr lang="en-US" altLang="zh-TW" sz="2000"/>
          </a:p>
          <a:p>
            <a:pPr>
              <a:lnSpc>
                <a:spcPct val="80000"/>
              </a:lnSpc>
            </a:pPr>
            <a:r>
              <a:rPr lang="zh-TW" altLang="en-US" sz="2000"/>
              <a:t>請參見防溺十招中第九招「注意氣象報告，現場氣候不佳不要下水」。</a:t>
            </a:r>
          </a:p>
        </p:txBody>
      </p:sp>
    </p:spTree>
    <p:extLst>
      <p:ext uri="{BB962C8B-B14F-4D97-AF65-F5344CB8AC3E}">
        <p14:creationId xmlns:p14="http://schemas.microsoft.com/office/powerpoint/2010/main" val="55485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400" b="1" i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不一樣的水域：不一樣的危險</a:t>
            </a:r>
            <a:r>
              <a:rPr lang="zh-TW" altLang="en-US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78735" y="2217012"/>
            <a:ext cx="8569325" cy="3600450"/>
          </a:xfrm>
        </p:spPr>
        <p:txBody>
          <a:bodyPr/>
          <a:lstStyle/>
          <a:p>
            <a:pPr eaLnBrk="1" hangingPunct="1"/>
            <a:r>
              <a:rPr lang="zh-TW" altLang="en-US" sz="3600" dirty="0">
                <a:ea typeface="標楷體" panose="03000509000000000000" pitchFamily="65" charset="-120"/>
              </a:rPr>
              <a:t>戶外水域有：魚池、河川、溪流、湖泊等淡水水域及海洋之海水水域。</a:t>
            </a:r>
          </a:p>
          <a:p>
            <a:pPr eaLnBrk="1" hangingPunct="1"/>
            <a:r>
              <a:rPr lang="zh-TW" altLang="en-US" sz="3600" dirty="0">
                <a:ea typeface="標楷體" panose="03000509000000000000" pitchFamily="65" charset="-120"/>
              </a:rPr>
              <a:t>各種水域之水性狀況皆不同，很多水域潛藏危險。國人意外溺水事故大多發生在海邊及溪流</a:t>
            </a:r>
            <a:r>
              <a:rPr lang="zh-TW" altLang="en-US" sz="36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73459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/>
              <a:t>水域安全教育宣導案例十一：</a:t>
            </a:r>
            <a:br>
              <a:rPr lang="zh-TW" altLang="en-US" sz="4000" b="1"/>
            </a:br>
            <a:endParaRPr lang="zh-TW" altLang="en-US" sz="4000" b="1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/>
              <a:t>防溺十招</a:t>
            </a:r>
            <a:r>
              <a:rPr lang="en-US" altLang="zh-TW" b="1"/>
              <a:t>-</a:t>
            </a:r>
            <a:r>
              <a:rPr lang="zh-TW" altLang="en-US" b="1"/>
              <a:t>第十招「加強游泳漂浮技巧，不幸落水保持冷靜放鬆」</a:t>
            </a:r>
          </a:p>
        </p:txBody>
      </p:sp>
      <p:pic>
        <p:nvPicPr>
          <p:cNvPr id="181252" name="圖片 8" descr="第9招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1" y="4133850"/>
            <a:ext cx="1585913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34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/>
              <a:t>案例概要：</a:t>
            </a:r>
            <a:r>
              <a:rPr lang="zh-TW" altLang="en-US" sz="4000"/>
              <a:t/>
            </a:r>
            <a:br>
              <a:rPr lang="zh-TW" altLang="en-US" sz="4000"/>
            </a:br>
            <a:endParaRPr lang="zh-TW" altLang="en-US" sz="400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水安觀念：防溺十招中第十招「加強游泳漂浮技巧，不幸落水保持冷靜放鬆」。</a:t>
            </a:r>
          </a:p>
          <a:p>
            <a:r>
              <a:rPr lang="zh-TW" altLang="en-US"/>
              <a:t>發生時間：○○年○○月○○日</a:t>
            </a:r>
            <a:r>
              <a:rPr lang="en-US" altLang="zh-TW"/>
              <a:t>08</a:t>
            </a:r>
            <a:r>
              <a:rPr lang="zh-TW" altLang="en-US"/>
              <a:t>時</a:t>
            </a:r>
            <a:r>
              <a:rPr lang="en-US" altLang="zh-TW"/>
              <a:t>30</a:t>
            </a:r>
            <a:r>
              <a:rPr lang="zh-TW" altLang="en-US"/>
              <a:t>分。</a:t>
            </a:r>
          </a:p>
          <a:p>
            <a:r>
              <a:rPr lang="zh-TW" altLang="en-US"/>
              <a:t>發生地點：屏東縣南灣水域。</a:t>
            </a:r>
          </a:p>
          <a:p>
            <a:r>
              <a:rPr lang="zh-TW" altLang="en-US"/>
              <a:t>溺水原因：海象變化</a:t>
            </a:r>
          </a:p>
        </p:txBody>
      </p:sp>
    </p:spTree>
    <p:extLst>
      <p:ext uri="{BB962C8B-B14F-4D97-AF65-F5344CB8AC3E}">
        <p14:creationId xmlns:p14="http://schemas.microsoft.com/office/powerpoint/2010/main" val="77626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/>
              <a:t>案例說明：</a:t>
            </a:r>
            <a:r>
              <a:rPr lang="zh-TW" altLang="en-US" sz="4000"/>
              <a:t/>
            </a:r>
            <a:br>
              <a:rPr lang="zh-TW" altLang="en-US" sz="4000"/>
            </a:br>
            <a:endParaRPr lang="zh-TW" altLang="en-US" sz="400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在同一水域，某單位辦理長泳比賽，因為海象變化，許多參賽者被離岸流快速帶離岸邊，一時恐慌又無力游回岸邊，幸好長泳泳客皆具備游泳自救觀念，採漂浮姿勢保留體力等待救生艇救援，才未造成嚴重傷亡。</a:t>
            </a:r>
          </a:p>
        </p:txBody>
      </p:sp>
    </p:spTree>
    <p:extLst>
      <p:ext uri="{BB962C8B-B14F-4D97-AF65-F5344CB8AC3E}">
        <p14:creationId xmlns:p14="http://schemas.microsoft.com/office/powerpoint/2010/main" val="349603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/>
              <a:t>案例重點觀念：</a:t>
            </a:r>
            <a:r>
              <a:rPr lang="zh-TW" altLang="en-US" sz="4000"/>
              <a:t/>
            </a:r>
            <a:br>
              <a:rPr lang="zh-TW" altLang="en-US" sz="4000"/>
            </a:br>
            <a:endParaRPr lang="zh-TW" altLang="en-US" sz="400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2000"/>
              <a:t>提醒學生戲水時應注意天氣與水流變化，如有改變應即刻上岸。</a:t>
            </a:r>
          </a:p>
          <a:p>
            <a:pPr>
              <a:lnSpc>
                <a:spcPct val="80000"/>
              </a:lnSpc>
            </a:pPr>
            <a:r>
              <a:rPr lang="zh-TW" altLang="en-US" sz="2000"/>
              <a:t>注意戲水水域之警示標誌，如該水域已掛設紅色旗幟時，不可下水。</a:t>
            </a:r>
          </a:p>
          <a:p>
            <a:pPr>
              <a:lnSpc>
                <a:spcPct val="80000"/>
              </a:lnSpc>
            </a:pPr>
            <a:r>
              <a:rPr lang="zh-TW" altLang="en-US" sz="2000"/>
              <a:t>颱風天前後不可前往水域戲水或衝浪，以避免危險。</a:t>
            </a:r>
          </a:p>
          <a:p>
            <a:pPr>
              <a:lnSpc>
                <a:spcPct val="80000"/>
              </a:lnSpc>
            </a:pPr>
            <a:r>
              <a:rPr lang="zh-TW" altLang="en-US" sz="2000"/>
              <a:t>遇到離岸流應保持冷靜，勿對抗水流應採漂浮方式保留體力，等待救援或待水流消失後再游回岸邊。</a:t>
            </a:r>
          </a:p>
          <a:p>
            <a:pPr>
              <a:lnSpc>
                <a:spcPct val="80000"/>
              </a:lnSpc>
            </a:pPr>
            <a:r>
              <a:rPr lang="zh-TW" altLang="en-US" sz="2000"/>
              <a:t>水上安全標誌連結：</a:t>
            </a:r>
            <a:r>
              <a:rPr lang="en-US" altLang="zh-TW" sz="2000">
                <a:hlinkClick r:id="rId2"/>
              </a:rPr>
              <a:t>http://www.sports.url.tw/news/detail/item/59</a:t>
            </a:r>
            <a:endParaRPr lang="en-US" altLang="zh-TW" sz="2000"/>
          </a:p>
          <a:p>
            <a:pPr>
              <a:lnSpc>
                <a:spcPct val="80000"/>
              </a:lnSpc>
            </a:pPr>
            <a:r>
              <a:rPr lang="zh-TW" altLang="en-US" sz="2000"/>
              <a:t>離岸流影片連結：</a:t>
            </a:r>
            <a:r>
              <a:rPr lang="en-US" altLang="zh-TW" sz="2000">
                <a:hlinkClick r:id="rId3"/>
              </a:rPr>
              <a:t>http://www.sports.url.tw/waterroom/detail/item/67</a:t>
            </a:r>
            <a:endParaRPr lang="en-US" altLang="zh-TW" sz="2000"/>
          </a:p>
          <a:p>
            <a:pPr>
              <a:lnSpc>
                <a:spcPct val="80000"/>
              </a:lnSpc>
            </a:pPr>
            <a:r>
              <a:rPr lang="zh-TW" altLang="en-US" sz="2000"/>
              <a:t>請參見防溺十招中第十招「加強游泳漂浮技巧，不幸落水保持冷靜放鬆」。</a:t>
            </a:r>
          </a:p>
        </p:txBody>
      </p:sp>
    </p:spTree>
    <p:extLst>
      <p:ext uri="{BB962C8B-B14F-4D97-AF65-F5344CB8AC3E}">
        <p14:creationId xmlns:p14="http://schemas.microsoft.com/office/powerpoint/2010/main" val="147960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708"/>
            <a:ext cx="12192000" cy="686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5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預設簡報設計">
  <a:themeElements>
    <a:clrScheme name="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524</TotalTime>
  <Words>4034</Words>
  <Application>Microsoft Office PowerPoint</Application>
  <PresentationFormat>寬螢幕</PresentationFormat>
  <Paragraphs>293</Paragraphs>
  <Slides>94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6</vt:i4>
      </vt:variant>
      <vt:variant>
        <vt:lpstr>投影片標題</vt:lpstr>
      </vt:variant>
      <vt:variant>
        <vt:i4>94</vt:i4>
      </vt:variant>
    </vt:vector>
  </HeadingPairs>
  <TitlesOfParts>
    <vt:vector size="114" baseType="lpstr">
      <vt:lpstr>華康POP1體W5</vt:lpstr>
      <vt:lpstr>微軟正黑體</vt:lpstr>
      <vt:lpstr>新細明體</vt:lpstr>
      <vt:lpstr>標楷體</vt:lpstr>
      <vt:lpstr>Arial</vt:lpstr>
      <vt:lpstr>Calibri</vt:lpstr>
      <vt:lpstr>Century Gothic</vt:lpstr>
      <vt:lpstr>Constantia</vt:lpstr>
      <vt:lpstr>Georgia</vt:lpstr>
      <vt:lpstr>Tahoma</vt:lpstr>
      <vt:lpstr>Times New Roman</vt:lpstr>
      <vt:lpstr>Wingdings</vt:lpstr>
      <vt:lpstr>Wingdings 2</vt:lpstr>
      <vt:lpstr>Wingdings 3</vt:lpstr>
      <vt:lpstr>切割線</vt:lpstr>
      <vt:lpstr>流線</vt:lpstr>
      <vt:lpstr>市鎮</vt:lpstr>
      <vt:lpstr>Office 佈景主題</vt:lpstr>
      <vt:lpstr>1_Office 佈景主題</vt:lpstr>
      <vt:lpstr>預設簡報設計</vt:lpstr>
      <vt:lpstr>防溺宣導</vt:lpstr>
      <vt:lpstr> 你知道它代表什麼嗎?</vt:lpstr>
      <vt:lpstr>        Swimming                            Surfoard riding       允許游泳                               允許衝浪板衝浪</vt:lpstr>
      <vt:lpstr>      Water Skiing                  Swimming prohibited           允許滑水                                 禁止游泳</vt:lpstr>
      <vt:lpstr>   Surfboard riding prohibited                        Water skiing prohibited          禁止衝浪板衝浪                           禁止滑水</vt:lpstr>
      <vt:lpstr>        Beware deep water                                  Beware sudden drop-off            水深危險                                   陡坡危險</vt:lpstr>
      <vt:lpstr>                                                                 Beware skiingers                                    水母危險                          安全水域旗</vt:lpstr>
      <vt:lpstr>水上安全意識 </vt:lpstr>
      <vt:lpstr>不一樣的水域：不一樣的危險 </vt:lpstr>
      <vt:lpstr>溪流戲水安全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游泳的安全守則</vt:lpstr>
      <vt:lpstr>游泳的安全守則</vt:lpstr>
      <vt:lpstr>游泳的安全守則</vt:lpstr>
      <vt:lpstr>游泳的安全守則</vt:lpstr>
      <vt:lpstr>PowerPoint 簡報</vt:lpstr>
      <vt:lpstr>PowerPoint 簡報</vt:lpstr>
      <vt:lpstr>PowerPoint 簡報</vt:lpstr>
      <vt:lpstr>PowerPoint 簡報</vt:lpstr>
      <vt:lpstr>水域安全宣導</vt:lpstr>
      <vt:lpstr>PowerPoint 簡報</vt:lpstr>
      <vt:lpstr>PowerPoint 簡報</vt:lpstr>
      <vt:lpstr>PowerPoint 簡報</vt:lpstr>
      <vt:lpstr>PowerPoint 簡報</vt:lpstr>
      <vt:lpstr>PowerPoint 簡報</vt:lpstr>
      <vt:lpstr>簡易浮具製作</vt:lpstr>
      <vt:lpstr>簡易陸上救援</vt:lpstr>
      <vt:lpstr>有獎問答</vt:lpstr>
      <vt:lpstr>第二題</vt:lpstr>
      <vt:lpstr>第三題</vt:lpstr>
      <vt:lpstr>救溺五步 案例概要-1： </vt:lpstr>
      <vt:lpstr>案例說明-1： </vt:lpstr>
      <vt:lpstr>案例概要-2： </vt:lpstr>
      <vt:lpstr>案例說明-2： </vt:lpstr>
      <vt:lpstr>案例概要-3： </vt:lpstr>
      <vt:lpstr>案例說明-3： </vt:lpstr>
      <vt:lpstr>案例重點觀念： </vt:lpstr>
      <vt:lpstr>水域安全教育宣導案例二： </vt:lpstr>
      <vt:lpstr>案例概要： </vt:lpstr>
      <vt:lpstr>案例說明： </vt:lpstr>
      <vt:lpstr>案例重點觀念： </vt:lpstr>
      <vt:lpstr>水域安全教育宣導案例三：</vt:lpstr>
      <vt:lpstr>案例概要-1： </vt:lpstr>
      <vt:lpstr>案例說明-1： </vt:lpstr>
      <vt:lpstr>案例概要-2： </vt:lpstr>
      <vt:lpstr>案例說明-2： </vt:lpstr>
      <vt:lpstr>案例重點觀念： </vt:lpstr>
      <vt:lpstr>水域安全教育宣導案例四： </vt:lpstr>
      <vt:lpstr>案例概要： </vt:lpstr>
      <vt:lpstr>案例說明： </vt:lpstr>
      <vt:lpstr>案例重點觀念： </vt:lpstr>
      <vt:lpstr>水域安全教育宣導案例五： </vt:lpstr>
      <vt:lpstr>案例概要： </vt:lpstr>
      <vt:lpstr>案例說明： </vt:lpstr>
      <vt:lpstr>案例重點觀念： </vt:lpstr>
      <vt:lpstr>水域安全教育宣導案例六： </vt:lpstr>
      <vt:lpstr>案例概要： </vt:lpstr>
      <vt:lpstr>案例說明： </vt:lpstr>
      <vt:lpstr>案例重點觀念： </vt:lpstr>
      <vt:lpstr>水域安全教育宣導案例七： </vt:lpstr>
      <vt:lpstr>案例概要： </vt:lpstr>
      <vt:lpstr>案例說明： </vt:lpstr>
      <vt:lpstr>案例重點觀念： </vt:lpstr>
      <vt:lpstr>水域安全教育宣導案例八： </vt:lpstr>
      <vt:lpstr>案例概要： </vt:lpstr>
      <vt:lpstr>案例說明： </vt:lpstr>
      <vt:lpstr>案例重點觀念： </vt:lpstr>
      <vt:lpstr>水域安全教育宣導案例九： </vt:lpstr>
      <vt:lpstr>案例概要：</vt:lpstr>
      <vt:lpstr>案例說明： </vt:lpstr>
      <vt:lpstr>案例重點觀念： </vt:lpstr>
      <vt:lpstr>水域安全教育宣導案例十： </vt:lpstr>
      <vt:lpstr>案例概要： </vt:lpstr>
      <vt:lpstr>案例說明： </vt:lpstr>
      <vt:lpstr>案例重點觀念： </vt:lpstr>
      <vt:lpstr>水域安全教育宣導案例十一： </vt:lpstr>
      <vt:lpstr>案例概要： </vt:lpstr>
      <vt:lpstr>案例說明： </vt:lpstr>
      <vt:lpstr>案例重點觀念： 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DLPSuser</dc:creator>
  <cp:lastModifiedBy>DLPSUser</cp:lastModifiedBy>
  <cp:revision>29</cp:revision>
  <dcterms:created xsi:type="dcterms:W3CDTF">2019-11-13T08:03:08Z</dcterms:created>
  <dcterms:modified xsi:type="dcterms:W3CDTF">2021-04-27T22:04:11Z</dcterms:modified>
</cp:coreProperties>
</file>