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標楷體" panose="03000509000000000000" pitchFamily="65" charset="-120"/>
      <p:regular r:id="rId2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2619" y="2018792"/>
            <a:ext cx="217876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E3E3E"/>
                </a:solidFill>
                <a:latin typeface="Guseul"/>
                <a:cs typeface="Guseu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C3434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E3E3E"/>
                </a:solidFill>
                <a:latin typeface="Guseul"/>
                <a:cs typeface="Guseu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E3E3E"/>
                </a:solidFill>
                <a:latin typeface="Guseul"/>
                <a:cs typeface="Guseu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9539" y="1275588"/>
            <a:ext cx="4297680" cy="322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16779" y="1275588"/>
            <a:ext cx="4297680" cy="3221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6344" y="2737104"/>
            <a:ext cx="1423670" cy="149860"/>
          </a:xfrm>
          <a:custGeom>
            <a:avLst/>
            <a:gdLst/>
            <a:ahLst/>
            <a:cxnLst/>
            <a:rect l="l" t="t" r="r" b="b"/>
            <a:pathLst>
              <a:path w="1423670" h="149860">
                <a:moveTo>
                  <a:pt x="0" y="149402"/>
                </a:moveTo>
                <a:lnTo>
                  <a:pt x="1423581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23516" y="2737104"/>
            <a:ext cx="1939289" cy="299085"/>
          </a:xfrm>
          <a:custGeom>
            <a:avLst/>
            <a:gdLst/>
            <a:ahLst/>
            <a:cxnLst/>
            <a:rect l="l" t="t" r="r" b="b"/>
            <a:pathLst>
              <a:path w="1939289" h="299085">
                <a:moveTo>
                  <a:pt x="0" y="0"/>
                </a:moveTo>
                <a:lnTo>
                  <a:pt x="1939048" y="298818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318503" y="2886455"/>
            <a:ext cx="269875" cy="261620"/>
          </a:xfrm>
          <a:custGeom>
            <a:avLst/>
            <a:gdLst/>
            <a:ahLst/>
            <a:cxnLst/>
            <a:rect l="l" t="t" r="r" b="b"/>
            <a:pathLst>
              <a:path w="269875" h="261619">
                <a:moveTo>
                  <a:pt x="0" y="0"/>
                </a:moveTo>
                <a:lnTo>
                  <a:pt x="269582" y="26101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79264" y="3147060"/>
            <a:ext cx="1809114" cy="567690"/>
          </a:xfrm>
          <a:custGeom>
            <a:avLst/>
            <a:gdLst/>
            <a:ahLst/>
            <a:cxnLst/>
            <a:rect l="l" t="t" r="r" b="b"/>
            <a:pathLst>
              <a:path w="1809115" h="567689">
                <a:moveTo>
                  <a:pt x="0" y="567550"/>
                </a:moveTo>
                <a:lnTo>
                  <a:pt x="1808797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76871" y="3147060"/>
            <a:ext cx="1844039" cy="72390"/>
          </a:xfrm>
          <a:custGeom>
            <a:avLst/>
            <a:gdLst/>
            <a:ahLst/>
            <a:cxnLst/>
            <a:rect l="l" t="t" r="r" b="b"/>
            <a:pathLst>
              <a:path w="1844040" h="72389">
                <a:moveTo>
                  <a:pt x="0" y="72008"/>
                </a:moveTo>
                <a:lnTo>
                  <a:pt x="1843913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278379" y="2316492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421258"/>
                </a:moveTo>
                <a:lnTo>
                  <a:pt x="0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73074" y="1997201"/>
            <a:ext cx="1108075" cy="368935"/>
          </a:xfrm>
          <a:custGeom>
            <a:avLst/>
            <a:gdLst/>
            <a:ahLst/>
            <a:cxnLst/>
            <a:rect l="l" t="t" r="r" b="b"/>
            <a:pathLst>
              <a:path w="1108075" h="368935">
                <a:moveTo>
                  <a:pt x="1107948" y="0"/>
                </a:moveTo>
                <a:lnTo>
                  <a:pt x="0" y="0"/>
                </a:lnTo>
                <a:lnTo>
                  <a:pt x="0" y="368807"/>
                </a:lnTo>
                <a:lnTo>
                  <a:pt x="1107948" y="368807"/>
                </a:lnTo>
                <a:lnTo>
                  <a:pt x="1107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73074" y="1997201"/>
            <a:ext cx="1108075" cy="368935"/>
          </a:xfrm>
          <a:custGeom>
            <a:avLst/>
            <a:gdLst/>
            <a:ahLst/>
            <a:cxnLst/>
            <a:rect l="l" t="t" r="r" b="b"/>
            <a:pathLst>
              <a:path w="1108075" h="368935">
                <a:moveTo>
                  <a:pt x="0" y="0"/>
                </a:moveTo>
                <a:lnTo>
                  <a:pt x="1107948" y="0"/>
                </a:lnTo>
                <a:lnTo>
                  <a:pt x="1107948" y="368807"/>
                </a:lnTo>
                <a:lnTo>
                  <a:pt x="0" y="36880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2264" y="114135"/>
            <a:ext cx="337947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E3E3E"/>
                </a:solidFill>
                <a:latin typeface="Guseul"/>
                <a:cs typeface="Guseu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2500" y="982624"/>
            <a:ext cx="4998999" cy="202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C3434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4017" y="1200150"/>
            <a:ext cx="4648200" cy="192616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5400" b="1" spc="-660" dirty="0">
                <a:latin typeface="華康竹風體W4" panose="03000409000000000000" pitchFamily="65" charset="-120"/>
                <a:ea typeface="華康竹風體W4" panose="03000409000000000000" pitchFamily="65" charset="-120"/>
                <a:cs typeface="Arial Black"/>
              </a:rPr>
              <a:t>11</a:t>
            </a:r>
            <a:r>
              <a:rPr lang="en-US" sz="5400" b="1" spc="-660" dirty="0">
                <a:latin typeface="華康竹風體W4" panose="03000409000000000000" pitchFamily="65" charset="-120"/>
                <a:ea typeface="華康竹風體W4" panose="03000409000000000000" pitchFamily="65" charset="-120"/>
                <a:cs typeface="Arial Black"/>
              </a:rPr>
              <a:t>3</a:t>
            </a:r>
            <a:r>
              <a:rPr sz="5400" b="1" spc="-660" dirty="0">
                <a:latin typeface="華康竹風體W4" panose="03000409000000000000" pitchFamily="65" charset="-120"/>
                <a:ea typeface="華康竹風體W4" panose="03000409000000000000" pitchFamily="65" charset="-120"/>
                <a:cs typeface="Arial Black"/>
              </a:rPr>
              <a:t>-</a:t>
            </a:r>
            <a:r>
              <a:rPr lang="zh-TW" altLang="en-US" sz="5400" b="1" spc="-660" dirty="0">
                <a:latin typeface="華康竹風體W4" panose="03000409000000000000" pitchFamily="65" charset="-120"/>
                <a:ea typeface="華康竹風體W4" panose="03000409000000000000" pitchFamily="65" charset="-120"/>
                <a:cs typeface="Arial Black"/>
              </a:rPr>
              <a:t> </a:t>
            </a:r>
            <a:r>
              <a:rPr lang="en-US" altLang="zh-TW" sz="5400" b="1" spc="-660" dirty="0">
                <a:latin typeface="華康竹風體W4" panose="03000409000000000000" pitchFamily="65" charset="-120"/>
                <a:ea typeface="華康竹風體W4" panose="03000409000000000000" pitchFamily="65" charset="-120"/>
                <a:cs typeface="Arial Black"/>
              </a:rPr>
              <a:t>1</a:t>
            </a:r>
            <a:endParaRPr sz="5400" b="1" dirty="0">
              <a:latin typeface="華康竹風體W4" panose="03000409000000000000" pitchFamily="65" charset="-120"/>
              <a:ea typeface="華康竹風體W4" panose="03000409000000000000" pitchFamily="65" charset="-120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5400" b="1" spc="10" dirty="0"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打掃</a:t>
            </a:r>
            <a:r>
              <a:rPr sz="5400" b="1" dirty="0"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注意</a:t>
            </a:r>
            <a:r>
              <a:rPr sz="5400" b="1" spc="-15" dirty="0"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事</a:t>
            </a:r>
            <a:r>
              <a:rPr sz="5400" b="1" dirty="0"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4017" y="3257550"/>
            <a:ext cx="495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E3E3E"/>
                </a:solidFill>
                <a:latin typeface="Arial"/>
                <a:cs typeface="Arial"/>
              </a:rPr>
              <a:t>WEN HUA SENIOR HIGH</a:t>
            </a:r>
            <a:r>
              <a:rPr sz="2400" b="1" spc="-114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E3E3E"/>
                </a:solidFill>
                <a:latin typeface="Arial"/>
                <a:cs typeface="Arial"/>
              </a:rPr>
              <a:t>SCHOOL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38150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Noto Sans CJK JP Medium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Noto Sans CJK JP Medium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Noto Sans CJK JP Medium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Noto Sans CJK JP Medium"/>
                <a:cs typeface="Noto Sans CJK JP Medium"/>
              </a:rPr>
              <a:t>掃區劃分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8995" y="1316736"/>
            <a:ext cx="8229600" cy="3291840"/>
            <a:chOff x="348995" y="1316736"/>
            <a:chExt cx="8229600" cy="3291840"/>
          </a:xfrm>
        </p:grpSpPr>
        <p:sp>
          <p:nvSpPr>
            <p:cNvPr id="4" name="object 4"/>
            <p:cNvSpPr/>
            <p:nvPr/>
          </p:nvSpPr>
          <p:spPr>
            <a:xfrm>
              <a:off x="348995" y="1316736"/>
              <a:ext cx="4390644" cy="3291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0036" y="1780031"/>
              <a:ext cx="3718560" cy="2787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" y="2743200"/>
              <a:ext cx="1494155" cy="116839"/>
            </a:xfrm>
            <a:custGeom>
              <a:avLst/>
              <a:gdLst/>
              <a:ahLst/>
              <a:cxnLst/>
              <a:rect l="l" t="t" r="r" b="b"/>
              <a:pathLst>
                <a:path w="1494155" h="116839">
                  <a:moveTo>
                    <a:pt x="0" y="116573"/>
                  </a:moveTo>
                  <a:lnTo>
                    <a:pt x="1493913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68374" y="2084070"/>
            <a:ext cx="1108075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廁所班級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5133" y="3268217"/>
            <a:ext cx="1108075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5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走廊班級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33671" y="237743"/>
            <a:ext cx="3982720" cy="3596004"/>
            <a:chOff x="4233671" y="237743"/>
            <a:chExt cx="3982720" cy="3596004"/>
          </a:xfrm>
        </p:grpSpPr>
        <p:sp>
          <p:nvSpPr>
            <p:cNvPr id="10" name="object 10"/>
            <p:cNvSpPr/>
            <p:nvPr/>
          </p:nvSpPr>
          <p:spPr>
            <a:xfrm>
              <a:off x="6300215" y="3555491"/>
              <a:ext cx="1878330" cy="240029"/>
            </a:xfrm>
            <a:custGeom>
              <a:avLst/>
              <a:gdLst/>
              <a:ahLst/>
              <a:cxnLst/>
              <a:rect l="l" t="t" r="r" b="b"/>
              <a:pathLst>
                <a:path w="1878329" h="240029">
                  <a:moveTo>
                    <a:pt x="0" y="0"/>
                  </a:moveTo>
                  <a:lnTo>
                    <a:pt x="1877834" y="239852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2721" y="256793"/>
              <a:ext cx="3416935" cy="523240"/>
            </a:xfrm>
            <a:custGeom>
              <a:avLst/>
              <a:gdLst/>
              <a:ahLst/>
              <a:cxnLst/>
              <a:rect l="l" t="t" r="r" b="b"/>
              <a:pathLst>
                <a:path w="3416934" h="523240">
                  <a:moveTo>
                    <a:pt x="3416808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3416808" y="522731"/>
                  </a:lnTo>
                  <a:lnTo>
                    <a:pt x="34168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2721" y="256793"/>
              <a:ext cx="3416935" cy="523240"/>
            </a:xfrm>
            <a:custGeom>
              <a:avLst/>
              <a:gdLst/>
              <a:ahLst/>
              <a:cxnLst/>
              <a:rect l="l" t="t" r="r" b="b"/>
              <a:pathLst>
                <a:path w="3416934" h="523240">
                  <a:moveTo>
                    <a:pt x="0" y="0"/>
                  </a:moveTo>
                  <a:lnTo>
                    <a:pt x="3416808" y="0"/>
                  </a:lnTo>
                  <a:lnTo>
                    <a:pt x="3416808" y="522731"/>
                  </a:lnTo>
                  <a:lnTo>
                    <a:pt x="0" y="5227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58178" y="3940302"/>
            <a:ext cx="1108075" cy="3708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廁所班級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6318" y="2937510"/>
            <a:ext cx="1108075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75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走廊班級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721" y="256793"/>
            <a:ext cx="3416935" cy="523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敏善西、敏</a:t>
            </a:r>
            <a:r>
              <a:rPr sz="2800" b="0" spc="-5" dirty="0">
                <a:latin typeface="Noto Sans CJK JP Medium"/>
                <a:cs typeface="Noto Sans CJK JP Medium"/>
              </a:rPr>
              <a:t>恕西</a:t>
            </a:r>
            <a:r>
              <a:rPr sz="2800" b="0" spc="5" dirty="0">
                <a:latin typeface="Noto Sans CJK JP Medium"/>
                <a:cs typeface="Noto Sans CJK JP Medium"/>
              </a:rPr>
              <a:t>走廊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4703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404" y="1146047"/>
            <a:ext cx="8575675" cy="3569335"/>
            <a:chOff x="184404" y="1146047"/>
            <a:chExt cx="8575675" cy="3569335"/>
          </a:xfrm>
        </p:grpSpPr>
        <p:sp>
          <p:nvSpPr>
            <p:cNvPr id="4" name="object 4"/>
            <p:cNvSpPr/>
            <p:nvPr/>
          </p:nvSpPr>
          <p:spPr>
            <a:xfrm>
              <a:off x="405384" y="1181099"/>
              <a:ext cx="2592324" cy="1943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3807" y="1146047"/>
              <a:ext cx="2676143" cy="3569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7811" y="2930652"/>
              <a:ext cx="1152525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152131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54" y="2999993"/>
              <a:ext cx="3001010" cy="646430"/>
            </a:xfrm>
            <a:custGeom>
              <a:avLst/>
              <a:gdLst/>
              <a:ahLst/>
              <a:cxnLst/>
              <a:rect l="l" t="t" r="r" b="b"/>
              <a:pathLst>
                <a:path w="3001010" h="646429">
                  <a:moveTo>
                    <a:pt x="300075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000756" y="646176"/>
                  </a:lnTo>
                  <a:lnTo>
                    <a:pt x="300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454" y="2999993"/>
              <a:ext cx="3001010" cy="646430"/>
            </a:xfrm>
            <a:custGeom>
              <a:avLst/>
              <a:gdLst/>
              <a:ahLst/>
              <a:cxnLst/>
              <a:rect l="l" t="t" r="r" b="b"/>
              <a:pathLst>
                <a:path w="3001010" h="646429">
                  <a:moveTo>
                    <a:pt x="0" y="0"/>
                  </a:moveTo>
                  <a:lnTo>
                    <a:pt x="3000756" y="0"/>
                  </a:lnTo>
                  <a:lnTo>
                    <a:pt x="3000756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3454" y="2999994"/>
            <a:ext cx="3001010" cy="3098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5"/>
              </a:spcBef>
            </a:pPr>
            <a:r>
              <a:rPr sz="1800" b="1" spc="-10" dirty="0">
                <a:latin typeface="Arial"/>
                <a:cs typeface="Arial"/>
              </a:rPr>
              <a:t>1</a:t>
            </a:r>
            <a:r>
              <a:rPr lang="en-US" altLang="zh-TW" sz="1800" b="1" spc="-10" dirty="0">
                <a:latin typeface="Arial"/>
                <a:cs typeface="Arial"/>
              </a:rPr>
              <a:t>19</a:t>
            </a:r>
            <a:r>
              <a:rPr sz="1800" b="0" spc="10" dirty="0">
                <a:latin typeface="Noto Sans CJK JP Medium"/>
                <a:cs typeface="Noto Sans CJK JP Medium"/>
              </a:rPr>
              <a:t>、</a:t>
            </a:r>
            <a:r>
              <a:rPr sz="1800" b="1" spc="-40" dirty="0">
                <a:latin typeface="Arial"/>
                <a:cs typeface="Arial"/>
              </a:rPr>
              <a:t>11</a:t>
            </a:r>
            <a:r>
              <a:rPr lang="en-US" altLang="zh-TW" sz="1800" b="1" spc="-40" dirty="0">
                <a:latin typeface="Arial"/>
                <a:cs typeface="Arial"/>
              </a:rPr>
              <a:t>4</a:t>
            </a:r>
            <a:r>
              <a:rPr sz="1800" b="0" spc="10" dirty="0">
                <a:latin typeface="Noto Sans CJK JP Medium"/>
                <a:cs typeface="Noto Sans CJK JP Medium"/>
              </a:rPr>
              <a:t>、</a:t>
            </a:r>
            <a:r>
              <a:rPr sz="1800" b="1" spc="-40" dirty="0">
                <a:latin typeface="Arial"/>
                <a:cs typeface="Arial"/>
              </a:rPr>
              <a:t>113</a:t>
            </a:r>
            <a:r>
              <a:rPr lang="zh-TW" altLang="en-US" sz="1800" b="1" spc="-40" dirty="0">
                <a:latin typeface="Arial"/>
                <a:cs typeface="Arial"/>
              </a:rPr>
              <a:t> </a:t>
            </a:r>
            <a:r>
              <a:rPr sz="1800" b="0" spc="10" dirty="0" err="1">
                <a:latin typeface="Noto Sans CJK JP Medium"/>
                <a:cs typeface="Noto Sans CJK JP Medium"/>
              </a:rPr>
              <a:t>仁愛樓</a:t>
            </a:r>
            <a:r>
              <a:rPr sz="1800" b="0" dirty="0" err="1">
                <a:latin typeface="Noto Sans CJK JP Medium"/>
                <a:cs typeface="Noto Sans CJK JP Medium"/>
              </a:rPr>
              <a:t>走廊</a:t>
            </a:r>
            <a:endParaRPr sz="1800" dirty="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54" y="3309782"/>
            <a:ext cx="3001010" cy="3365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160"/>
              </a:lnSpc>
            </a:pPr>
            <a:r>
              <a:rPr sz="1800" b="0" spc="10" dirty="0">
                <a:latin typeface="Noto Sans CJK JP Medium"/>
                <a:cs typeface="Noto Sans CJK JP Medium"/>
              </a:rPr>
              <a:t>掃區包</a:t>
            </a:r>
            <a:r>
              <a:rPr sz="1800" b="0" dirty="0">
                <a:latin typeface="Noto Sans CJK JP Medium"/>
                <a:cs typeface="Noto Sans CJK JP Medium"/>
              </a:rPr>
              <a:t>含教室旁邊的迴</a:t>
            </a:r>
            <a:r>
              <a:rPr sz="1800" b="0" spc="-5" dirty="0">
                <a:latin typeface="Noto Sans CJK JP Medium"/>
                <a:cs typeface="Noto Sans CJK JP Medium"/>
              </a:rPr>
              <a:t>廊</a:t>
            </a:r>
            <a:r>
              <a:rPr sz="1800" b="0" dirty="0">
                <a:latin typeface="Noto Sans CJK JP Medium"/>
                <a:cs typeface="Noto Sans CJK JP Medium"/>
              </a:rPr>
              <a:t>區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1826" y="3361182"/>
            <a:ext cx="570230" cy="316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18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6378" y="2317242"/>
            <a:ext cx="57023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10</a:t>
            </a:r>
            <a:r>
              <a:rPr lang="en-US" altLang="zh-TW" b="1" spc="-1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93947" y="1158239"/>
            <a:ext cx="2356485" cy="3545204"/>
            <a:chOff x="3393947" y="1158239"/>
            <a:chExt cx="2356485" cy="3545204"/>
          </a:xfrm>
        </p:grpSpPr>
        <p:sp>
          <p:nvSpPr>
            <p:cNvPr id="14" name="object 14"/>
            <p:cNvSpPr/>
            <p:nvPr/>
          </p:nvSpPr>
          <p:spPr>
            <a:xfrm>
              <a:off x="3393947" y="1158239"/>
              <a:ext cx="2356104" cy="3544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4635" y="3220211"/>
              <a:ext cx="936625" cy="102235"/>
            </a:xfrm>
            <a:custGeom>
              <a:avLst/>
              <a:gdLst/>
              <a:ahLst/>
              <a:cxnLst/>
              <a:rect l="l" t="t" r="r" b="b"/>
              <a:pathLst>
                <a:path w="936625" h="102235">
                  <a:moveTo>
                    <a:pt x="0" y="101981"/>
                  </a:moveTo>
                  <a:lnTo>
                    <a:pt x="936104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1157" y="2635757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56997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69976" y="368807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1157" y="2635757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0" y="0"/>
                  </a:moveTo>
                  <a:lnTo>
                    <a:pt x="569976" y="0"/>
                  </a:lnTo>
                  <a:lnTo>
                    <a:pt x="569976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31158" y="2635757"/>
            <a:ext cx="570230" cy="31547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spc="-15" dirty="0">
                <a:latin typeface="Arial"/>
                <a:cs typeface="Arial"/>
              </a:rPr>
              <a:t>10</a:t>
            </a:r>
            <a:r>
              <a:rPr lang="en-US" altLang="zh-TW" b="1" spc="-15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13147" y="3631691"/>
            <a:ext cx="607060" cy="407034"/>
            <a:chOff x="4613147" y="3631691"/>
            <a:chExt cx="607060" cy="407034"/>
          </a:xfrm>
        </p:grpSpPr>
        <p:sp>
          <p:nvSpPr>
            <p:cNvPr id="20" name="object 20"/>
            <p:cNvSpPr/>
            <p:nvPr/>
          </p:nvSpPr>
          <p:spPr>
            <a:xfrm>
              <a:off x="4632197" y="3650741"/>
              <a:ext cx="568960" cy="368935"/>
            </a:xfrm>
            <a:custGeom>
              <a:avLst/>
              <a:gdLst/>
              <a:ahLst/>
              <a:cxnLst/>
              <a:rect l="l" t="t" r="r" b="b"/>
              <a:pathLst>
                <a:path w="568960" h="368935">
                  <a:moveTo>
                    <a:pt x="568451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568451" y="368808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32197" y="3650741"/>
              <a:ext cx="568960" cy="368935"/>
            </a:xfrm>
            <a:custGeom>
              <a:avLst/>
              <a:gdLst/>
              <a:ahLst/>
              <a:cxnLst/>
              <a:rect l="l" t="t" r="r" b="b"/>
              <a:pathLst>
                <a:path w="568960" h="368935">
                  <a:moveTo>
                    <a:pt x="0" y="0"/>
                  </a:moveTo>
                  <a:lnTo>
                    <a:pt x="568451" y="0"/>
                  </a:lnTo>
                  <a:lnTo>
                    <a:pt x="568451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32197" y="3650741"/>
            <a:ext cx="568960" cy="31547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16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24400" y="237743"/>
            <a:ext cx="2019300" cy="561340"/>
            <a:chOff x="4233671" y="237743"/>
            <a:chExt cx="2019300" cy="561340"/>
          </a:xfrm>
        </p:grpSpPr>
        <p:sp>
          <p:nvSpPr>
            <p:cNvPr id="24" name="object 24"/>
            <p:cNvSpPr/>
            <p:nvPr/>
          </p:nvSpPr>
          <p:spPr>
            <a:xfrm>
              <a:off x="4252721" y="256793"/>
              <a:ext cx="1981200" cy="523240"/>
            </a:xfrm>
            <a:custGeom>
              <a:avLst/>
              <a:gdLst/>
              <a:ahLst/>
              <a:cxnLst/>
              <a:rect l="l" t="t" r="r" b="b"/>
              <a:pathLst>
                <a:path w="1981200" h="523240">
                  <a:moveTo>
                    <a:pt x="198120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1981200" y="522731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52721" y="256793"/>
              <a:ext cx="1981200" cy="523240"/>
            </a:xfrm>
            <a:custGeom>
              <a:avLst/>
              <a:gdLst/>
              <a:ahLst/>
              <a:cxnLst/>
              <a:rect l="l" t="t" r="r" b="b"/>
              <a:pathLst>
                <a:path w="1981200" h="523240">
                  <a:moveTo>
                    <a:pt x="0" y="0"/>
                  </a:moveTo>
                  <a:lnTo>
                    <a:pt x="1981200" y="0"/>
                  </a:lnTo>
                  <a:lnTo>
                    <a:pt x="1981200" y="522731"/>
                  </a:lnTo>
                  <a:lnTo>
                    <a:pt x="0" y="5227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743450" y="256793"/>
            <a:ext cx="1981200" cy="523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仁愛樓走廊</a:t>
            </a:r>
            <a:endParaRPr sz="2800" dirty="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3230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8515" y="236220"/>
            <a:ext cx="8214359" cy="4418330"/>
            <a:chOff x="318515" y="236220"/>
            <a:chExt cx="8214359" cy="4418330"/>
          </a:xfrm>
        </p:grpSpPr>
        <p:sp>
          <p:nvSpPr>
            <p:cNvPr id="4" name="object 4"/>
            <p:cNvSpPr/>
            <p:nvPr/>
          </p:nvSpPr>
          <p:spPr>
            <a:xfrm>
              <a:off x="318515" y="1203959"/>
              <a:ext cx="4418076" cy="3311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9700" y="236220"/>
              <a:ext cx="3313176" cy="4418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3268" y="3147059"/>
              <a:ext cx="864235" cy="360045"/>
            </a:xfrm>
            <a:custGeom>
              <a:avLst/>
              <a:gdLst/>
              <a:ahLst/>
              <a:cxnLst/>
              <a:rect l="l" t="t" r="r" b="b"/>
              <a:pathLst>
                <a:path w="864235" h="360045">
                  <a:moveTo>
                    <a:pt x="0" y="0"/>
                  </a:moveTo>
                  <a:lnTo>
                    <a:pt x="864095" y="360045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0922" y="3559302"/>
            <a:ext cx="57023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lang="en-US" altLang="zh-TW" b="1" spc="-15" dirty="0">
                <a:latin typeface="Arial"/>
                <a:cs typeface="Arial"/>
              </a:rPr>
              <a:t>204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3273" y="2811017"/>
            <a:ext cx="542925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5"/>
              </a:spcBef>
            </a:pPr>
            <a:r>
              <a:rPr sz="1800" b="1" spc="-110" dirty="0">
                <a:latin typeface="Arial"/>
                <a:cs typeface="Arial"/>
              </a:rPr>
              <a:t>11</a:t>
            </a:r>
            <a:r>
              <a:rPr lang="en-US" altLang="zh-TW" sz="1800" b="1" spc="-110" dirty="0">
                <a:latin typeface="Arial"/>
                <a:cs typeface="Arial"/>
              </a:rPr>
              <a:t>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6378" y="4173473"/>
            <a:ext cx="544195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spc="-110" dirty="0">
                <a:latin typeface="Arial"/>
                <a:cs typeface="Arial"/>
              </a:rPr>
              <a:t>11</a:t>
            </a:r>
            <a:r>
              <a:rPr lang="en-US" altLang="zh-TW" sz="1800" b="1" spc="-110" dirty="0">
                <a:latin typeface="Arial"/>
                <a:cs typeface="Arial"/>
              </a:rPr>
              <a:t>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5150" y="2143505"/>
            <a:ext cx="570230" cy="31675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12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8597" y="680466"/>
            <a:ext cx="568960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b="1" spc="-15" dirty="0">
                <a:latin typeface="Arial"/>
                <a:cs typeface="Arial"/>
              </a:rPr>
              <a:t>313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74976" y="932688"/>
            <a:ext cx="6095365" cy="3064510"/>
            <a:chOff x="2474976" y="932688"/>
            <a:chExt cx="6095365" cy="3064510"/>
          </a:xfrm>
        </p:grpSpPr>
        <p:sp>
          <p:nvSpPr>
            <p:cNvPr id="13" name="object 13"/>
            <p:cNvSpPr/>
            <p:nvPr/>
          </p:nvSpPr>
          <p:spPr>
            <a:xfrm>
              <a:off x="5219700" y="3573782"/>
              <a:ext cx="3312795" cy="385445"/>
            </a:xfrm>
            <a:custGeom>
              <a:avLst/>
              <a:gdLst/>
              <a:ahLst/>
              <a:cxnLst/>
              <a:rect l="l" t="t" r="r" b="b"/>
              <a:pathLst>
                <a:path w="3312795" h="385445">
                  <a:moveTo>
                    <a:pt x="0" y="384949"/>
                  </a:moveTo>
                  <a:lnTo>
                    <a:pt x="3312363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37376" y="149199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4703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4026" y="951738"/>
              <a:ext cx="2699385" cy="523240"/>
            </a:xfrm>
            <a:custGeom>
              <a:avLst/>
              <a:gdLst/>
              <a:ahLst/>
              <a:cxnLst/>
              <a:rect l="l" t="t" r="r" b="b"/>
              <a:pathLst>
                <a:path w="2699385" h="523240">
                  <a:moveTo>
                    <a:pt x="2699004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699004" y="522732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4026" y="951738"/>
              <a:ext cx="2699385" cy="523240"/>
            </a:xfrm>
            <a:custGeom>
              <a:avLst/>
              <a:gdLst/>
              <a:ahLst/>
              <a:cxnLst/>
              <a:rect l="l" t="t" r="r" b="b"/>
              <a:pathLst>
                <a:path w="2699385" h="523240">
                  <a:moveTo>
                    <a:pt x="0" y="0"/>
                  </a:moveTo>
                  <a:lnTo>
                    <a:pt x="2699004" y="0"/>
                  </a:lnTo>
                  <a:lnTo>
                    <a:pt x="2699004" y="522732"/>
                  </a:lnTo>
                  <a:lnTo>
                    <a:pt x="0" y="5227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94026" y="951738"/>
            <a:ext cx="2699385" cy="523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看磁磚顏色</a:t>
            </a:r>
            <a:r>
              <a:rPr sz="2800" b="0" spc="-5" dirty="0">
                <a:latin typeface="Noto Sans CJK JP Medium"/>
                <a:cs typeface="Noto Sans CJK JP Medium"/>
              </a:rPr>
              <a:t>判斷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27376" y="3508247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4140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2755" y="1719072"/>
            <a:ext cx="5131384" cy="2585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7652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1214627"/>
            <a:ext cx="2791968" cy="37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146" y="3077717"/>
            <a:ext cx="568960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313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882" y="4228338"/>
            <a:ext cx="56896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12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6870" y="2387345"/>
            <a:ext cx="556260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5"/>
              </a:spcBef>
            </a:pPr>
            <a:r>
              <a:rPr sz="1800" b="1" spc="-75" dirty="0">
                <a:latin typeface="Arial"/>
                <a:cs typeface="Arial"/>
              </a:rPr>
              <a:t>311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0872" y="2577083"/>
            <a:ext cx="5244465" cy="1466215"/>
            <a:chOff x="880872" y="2577083"/>
            <a:chExt cx="5244465" cy="1466215"/>
          </a:xfrm>
        </p:grpSpPr>
        <p:sp>
          <p:nvSpPr>
            <p:cNvPr id="9" name="object 9"/>
            <p:cNvSpPr/>
            <p:nvPr/>
          </p:nvSpPr>
          <p:spPr>
            <a:xfrm>
              <a:off x="918972" y="3803903"/>
              <a:ext cx="2412365" cy="15875"/>
            </a:xfrm>
            <a:custGeom>
              <a:avLst/>
              <a:gdLst/>
              <a:ahLst/>
              <a:cxnLst/>
              <a:rect l="l" t="t" r="r" b="b"/>
              <a:pathLst>
                <a:path w="2412365" h="15875">
                  <a:moveTo>
                    <a:pt x="0" y="0"/>
                  </a:moveTo>
                  <a:lnTo>
                    <a:pt x="2412263" y="15748"/>
                  </a:lnTo>
                </a:path>
              </a:pathLst>
            </a:custGeom>
            <a:ln w="761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172" y="2859023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041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1827" y="3308603"/>
              <a:ext cx="605155" cy="696595"/>
            </a:xfrm>
            <a:custGeom>
              <a:avLst/>
              <a:gdLst/>
              <a:ahLst/>
              <a:cxnLst/>
              <a:rect l="l" t="t" r="r" b="b"/>
              <a:pathLst>
                <a:path w="605154" h="696595">
                  <a:moveTo>
                    <a:pt x="604989" y="0"/>
                  </a:moveTo>
                  <a:lnTo>
                    <a:pt x="0" y="696201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233" y="2596133"/>
              <a:ext cx="556260" cy="368935"/>
            </a:xfrm>
            <a:custGeom>
              <a:avLst/>
              <a:gdLst/>
              <a:ahLst/>
              <a:cxnLst/>
              <a:rect l="l" t="t" r="r" b="b"/>
              <a:pathLst>
                <a:path w="556260" h="368935">
                  <a:moveTo>
                    <a:pt x="55626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56260" y="368807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9233" y="2596133"/>
              <a:ext cx="556260" cy="368935"/>
            </a:xfrm>
            <a:custGeom>
              <a:avLst/>
              <a:gdLst/>
              <a:ahLst/>
              <a:cxnLst/>
              <a:rect l="l" t="t" r="r" b="b"/>
              <a:pathLst>
                <a:path w="556260" h="368935">
                  <a:moveTo>
                    <a:pt x="0" y="0"/>
                  </a:moveTo>
                  <a:lnTo>
                    <a:pt x="556260" y="0"/>
                  </a:lnTo>
                  <a:lnTo>
                    <a:pt x="556260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39234" y="2596133"/>
            <a:ext cx="556260" cy="3689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spc="-75" dirty="0">
                <a:latin typeface="Arial"/>
                <a:cs typeface="Arial"/>
              </a:rPr>
              <a:t>311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64552" y="2577083"/>
            <a:ext cx="608330" cy="407034"/>
            <a:chOff x="7464552" y="2577083"/>
            <a:chExt cx="608330" cy="407034"/>
          </a:xfrm>
        </p:grpSpPr>
        <p:sp>
          <p:nvSpPr>
            <p:cNvPr id="16" name="object 16"/>
            <p:cNvSpPr/>
            <p:nvPr/>
          </p:nvSpPr>
          <p:spPr>
            <a:xfrm>
              <a:off x="7483602" y="2596133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56997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69976" y="368807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83602" y="2596133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0" y="0"/>
                  </a:moveTo>
                  <a:lnTo>
                    <a:pt x="569976" y="0"/>
                  </a:lnTo>
                  <a:lnTo>
                    <a:pt x="569976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83602" y="2596133"/>
            <a:ext cx="570230" cy="3689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312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0683" y="1027175"/>
            <a:ext cx="1859280" cy="407034"/>
            <a:chOff x="900683" y="1027175"/>
            <a:chExt cx="1859280" cy="407034"/>
          </a:xfrm>
        </p:grpSpPr>
        <p:sp>
          <p:nvSpPr>
            <p:cNvPr id="20" name="object 20"/>
            <p:cNvSpPr/>
            <p:nvPr/>
          </p:nvSpPr>
          <p:spPr>
            <a:xfrm>
              <a:off x="919733" y="1046225"/>
              <a:ext cx="1821180" cy="368935"/>
            </a:xfrm>
            <a:custGeom>
              <a:avLst/>
              <a:gdLst/>
              <a:ahLst/>
              <a:cxnLst/>
              <a:rect l="l" t="t" r="r" b="b"/>
              <a:pathLst>
                <a:path w="1821180" h="368934">
                  <a:moveTo>
                    <a:pt x="1821179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821179" y="368808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9733" y="1046225"/>
              <a:ext cx="1821180" cy="368935"/>
            </a:xfrm>
            <a:custGeom>
              <a:avLst/>
              <a:gdLst/>
              <a:ahLst/>
              <a:cxnLst/>
              <a:rect l="l" t="t" r="r" b="b"/>
              <a:pathLst>
                <a:path w="1821180" h="368934">
                  <a:moveTo>
                    <a:pt x="0" y="0"/>
                  </a:moveTo>
                  <a:lnTo>
                    <a:pt x="1821179" y="0"/>
                  </a:lnTo>
                  <a:lnTo>
                    <a:pt x="1821179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9733" y="1046225"/>
            <a:ext cx="1821180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看磁磚</a:t>
            </a:r>
            <a:r>
              <a:rPr sz="1800" b="0" dirty="0">
                <a:latin typeface="Noto Sans CJK JP Medium"/>
                <a:cs typeface="Noto Sans CJK JP Medium"/>
              </a:rPr>
              <a:t>顏色判斷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91455" y="1158239"/>
            <a:ext cx="3685540" cy="407034"/>
            <a:chOff x="4791455" y="1158239"/>
            <a:chExt cx="3685540" cy="407034"/>
          </a:xfrm>
        </p:grpSpPr>
        <p:sp>
          <p:nvSpPr>
            <p:cNvPr id="24" name="object 24"/>
            <p:cNvSpPr/>
            <p:nvPr/>
          </p:nvSpPr>
          <p:spPr>
            <a:xfrm>
              <a:off x="4810505" y="1177289"/>
              <a:ext cx="3647440" cy="368935"/>
            </a:xfrm>
            <a:custGeom>
              <a:avLst/>
              <a:gdLst/>
              <a:ahLst/>
              <a:cxnLst/>
              <a:rect l="l" t="t" r="r" b="b"/>
              <a:pathLst>
                <a:path w="3647440" h="368934">
                  <a:moveTo>
                    <a:pt x="36469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646932" y="368808"/>
                  </a:lnTo>
                  <a:lnTo>
                    <a:pt x="36469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10505" y="1177289"/>
              <a:ext cx="3647440" cy="368935"/>
            </a:xfrm>
            <a:custGeom>
              <a:avLst/>
              <a:gdLst/>
              <a:ahLst/>
              <a:cxnLst/>
              <a:rect l="l" t="t" r="r" b="b"/>
              <a:pathLst>
                <a:path w="3647440" h="368934">
                  <a:moveTo>
                    <a:pt x="0" y="0"/>
                  </a:moveTo>
                  <a:lnTo>
                    <a:pt x="3646932" y="0"/>
                  </a:lnTo>
                  <a:lnTo>
                    <a:pt x="3646932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10505" y="1177289"/>
            <a:ext cx="3647440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看司令</a:t>
            </a:r>
            <a:r>
              <a:rPr sz="1800" b="0" dirty="0">
                <a:latin typeface="Noto Sans CJK JP Medium"/>
                <a:cs typeface="Noto Sans CJK JP Medium"/>
              </a:rPr>
              <a:t>台旗桿、第二個籃球場判斷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24655" y="3470147"/>
            <a:ext cx="5206365" cy="553720"/>
            <a:chOff x="3724655" y="3470147"/>
            <a:chExt cx="5206365" cy="553720"/>
          </a:xfrm>
        </p:grpSpPr>
        <p:sp>
          <p:nvSpPr>
            <p:cNvPr id="28" name="object 28"/>
            <p:cNvSpPr/>
            <p:nvPr/>
          </p:nvSpPr>
          <p:spPr>
            <a:xfrm>
              <a:off x="3762755" y="3508247"/>
              <a:ext cx="5130165" cy="0"/>
            </a:xfrm>
            <a:custGeom>
              <a:avLst/>
              <a:gdLst/>
              <a:ahLst/>
              <a:cxnLst/>
              <a:rect l="l" t="t" r="r" b="b"/>
              <a:pathLst>
                <a:path w="5130165">
                  <a:moveTo>
                    <a:pt x="0" y="0"/>
                  </a:moveTo>
                  <a:lnTo>
                    <a:pt x="5129707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3597" y="3635501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56997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569976" y="368808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03597" y="3635501"/>
              <a:ext cx="570230" cy="368935"/>
            </a:xfrm>
            <a:custGeom>
              <a:avLst/>
              <a:gdLst/>
              <a:ahLst/>
              <a:cxnLst/>
              <a:rect l="l" t="t" r="r" b="b"/>
              <a:pathLst>
                <a:path w="570229" h="368935">
                  <a:moveTo>
                    <a:pt x="0" y="0"/>
                  </a:moveTo>
                  <a:lnTo>
                    <a:pt x="569976" y="0"/>
                  </a:lnTo>
                  <a:lnTo>
                    <a:pt x="569976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03597" y="3635502"/>
            <a:ext cx="570230" cy="3689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313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653528" y="3685032"/>
            <a:ext cx="608330" cy="408940"/>
            <a:chOff x="7653528" y="3685032"/>
            <a:chExt cx="608330" cy="408940"/>
          </a:xfrm>
        </p:grpSpPr>
        <p:sp>
          <p:nvSpPr>
            <p:cNvPr id="33" name="object 33"/>
            <p:cNvSpPr/>
            <p:nvPr/>
          </p:nvSpPr>
          <p:spPr>
            <a:xfrm>
              <a:off x="7672578" y="3704082"/>
              <a:ext cx="570230" cy="370840"/>
            </a:xfrm>
            <a:custGeom>
              <a:avLst/>
              <a:gdLst/>
              <a:ahLst/>
              <a:cxnLst/>
              <a:rect l="l" t="t" r="r" b="b"/>
              <a:pathLst>
                <a:path w="570229" h="370839">
                  <a:moveTo>
                    <a:pt x="569976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569976" y="370332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72578" y="3704082"/>
              <a:ext cx="570230" cy="370840"/>
            </a:xfrm>
            <a:custGeom>
              <a:avLst/>
              <a:gdLst/>
              <a:ahLst/>
              <a:cxnLst/>
              <a:rect l="l" t="t" r="r" b="b"/>
              <a:pathLst>
                <a:path w="570229" h="370839">
                  <a:moveTo>
                    <a:pt x="0" y="0"/>
                  </a:moveTo>
                  <a:lnTo>
                    <a:pt x="569976" y="0"/>
                  </a:lnTo>
                  <a:lnTo>
                    <a:pt x="569976" y="370332"/>
                  </a:lnTo>
                  <a:lnTo>
                    <a:pt x="0" y="3703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672578" y="3704082"/>
            <a:ext cx="570230" cy="3708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b="1" spc="-15" dirty="0">
                <a:latin typeface="Arial"/>
                <a:cs typeface="Arial"/>
              </a:rPr>
              <a:t>314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5521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0407" y="987552"/>
            <a:ext cx="5663184" cy="3648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0814" y="3364229"/>
            <a:ext cx="56896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20</a:t>
            </a:r>
            <a:r>
              <a:rPr lang="en-US" altLang="zh-TW" sz="1800" b="1" spc="-15" dirty="0"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158" y="3775709"/>
            <a:ext cx="57023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2</a:t>
            </a:r>
            <a:r>
              <a:rPr lang="en-US" altLang="zh-TW" sz="1800" b="1" spc="-15" dirty="0">
                <a:latin typeface="Arial"/>
                <a:cs typeface="Arial"/>
              </a:rPr>
              <a:t>19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71943" y="3398520"/>
            <a:ext cx="607060" cy="407034"/>
            <a:chOff x="7171943" y="3398520"/>
            <a:chExt cx="607060" cy="407034"/>
          </a:xfrm>
        </p:grpSpPr>
        <p:sp>
          <p:nvSpPr>
            <p:cNvPr id="7" name="object 7"/>
            <p:cNvSpPr/>
            <p:nvPr/>
          </p:nvSpPr>
          <p:spPr>
            <a:xfrm>
              <a:off x="7190993" y="3417570"/>
              <a:ext cx="568960" cy="368935"/>
            </a:xfrm>
            <a:custGeom>
              <a:avLst/>
              <a:gdLst/>
              <a:ahLst/>
              <a:cxnLst/>
              <a:rect l="l" t="t" r="r" b="b"/>
              <a:pathLst>
                <a:path w="568959" h="368935">
                  <a:moveTo>
                    <a:pt x="568451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68451" y="368807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0993" y="3417570"/>
              <a:ext cx="568960" cy="368935"/>
            </a:xfrm>
            <a:custGeom>
              <a:avLst/>
              <a:gdLst/>
              <a:ahLst/>
              <a:cxnLst/>
              <a:rect l="l" t="t" r="r" b="b"/>
              <a:pathLst>
                <a:path w="568959" h="368935">
                  <a:moveTo>
                    <a:pt x="0" y="0"/>
                  </a:moveTo>
                  <a:lnTo>
                    <a:pt x="568451" y="0"/>
                  </a:lnTo>
                  <a:lnTo>
                    <a:pt x="568451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90993" y="3417570"/>
            <a:ext cx="568960" cy="31611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12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98320" y="3829805"/>
            <a:ext cx="5643880" cy="508634"/>
            <a:chOff x="1798320" y="3829805"/>
            <a:chExt cx="5643880" cy="508634"/>
          </a:xfrm>
        </p:grpSpPr>
        <p:sp>
          <p:nvSpPr>
            <p:cNvPr id="11" name="object 11"/>
            <p:cNvSpPr/>
            <p:nvPr/>
          </p:nvSpPr>
          <p:spPr>
            <a:xfrm>
              <a:off x="1836420" y="3867905"/>
              <a:ext cx="864235" cy="432434"/>
            </a:xfrm>
            <a:custGeom>
              <a:avLst/>
              <a:gdLst/>
              <a:ahLst/>
              <a:cxnLst/>
              <a:rect l="l" t="t" r="r" b="b"/>
              <a:pathLst>
                <a:path w="864235" h="432435">
                  <a:moveTo>
                    <a:pt x="0" y="432054"/>
                  </a:moveTo>
                  <a:lnTo>
                    <a:pt x="864095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4660" y="3867912"/>
              <a:ext cx="599440" cy="233679"/>
            </a:xfrm>
            <a:custGeom>
              <a:avLst/>
              <a:gdLst/>
              <a:ahLst/>
              <a:cxnLst/>
              <a:rect l="l" t="t" r="r" b="b"/>
              <a:pathLst>
                <a:path w="599440" h="233679">
                  <a:moveTo>
                    <a:pt x="599147" y="233337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24022" y="1107186"/>
            <a:ext cx="2697480" cy="52451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5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看磁磚顏色</a:t>
            </a:r>
            <a:r>
              <a:rPr sz="2800" b="0" spc="-5" dirty="0">
                <a:latin typeface="Noto Sans CJK JP Medium"/>
                <a:cs typeface="Noto Sans CJK JP Medium"/>
              </a:rPr>
              <a:t>判斷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8127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160" y="1016508"/>
            <a:ext cx="7813675" cy="3794760"/>
            <a:chOff x="899160" y="1016508"/>
            <a:chExt cx="7813675" cy="3794760"/>
          </a:xfrm>
        </p:grpSpPr>
        <p:sp>
          <p:nvSpPr>
            <p:cNvPr id="4" name="object 4"/>
            <p:cNvSpPr/>
            <p:nvPr/>
          </p:nvSpPr>
          <p:spPr>
            <a:xfrm>
              <a:off x="899160" y="1016508"/>
              <a:ext cx="2845307" cy="37947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0708" y="1016508"/>
              <a:ext cx="4571999" cy="3427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3233" y="3435858"/>
            <a:ext cx="570230" cy="31675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b="1" spc="-15" dirty="0">
                <a:latin typeface="Arial"/>
                <a:cs typeface="Arial"/>
              </a:rPr>
              <a:t>31</a:t>
            </a:r>
            <a:r>
              <a:rPr lang="en-US" altLang="zh-TW" sz="1800" b="1" spc="-15" dirty="0"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5589" y="2599182"/>
            <a:ext cx="568960" cy="316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9"/>
              </a:spcBef>
            </a:pPr>
            <a:r>
              <a:rPr sz="1800" b="1" spc="-15" dirty="0">
                <a:latin typeface="Arial"/>
                <a:cs typeface="Arial"/>
              </a:rPr>
              <a:t>20</a:t>
            </a:r>
            <a:r>
              <a:rPr lang="en-US" altLang="zh-TW" sz="1800" b="1" spc="-15" dirty="0"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76792" y="851916"/>
            <a:ext cx="3827145" cy="2164080"/>
            <a:chOff x="2276792" y="851916"/>
            <a:chExt cx="3827145" cy="2164080"/>
          </a:xfrm>
        </p:grpSpPr>
        <p:sp>
          <p:nvSpPr>
            <p:cNvPr id="9" name="object 9"/>
            <p:cNvSpPr/>
            <p:nvPr/>
          </p:nvSpPr>
          <p:spPr>
            <a:xfrm>
              <a:off x="2316479" y="2973323"/>
              <a:ext cx="447040" cy="3175"/>
            </a:xfrm>
            <a:custGeom>
              <a:avLst/>
              <a:gdLst/>
              <a:ahLst/>
              <a:cxnLst/>
              <a:rect l="l" t="t" r="r" b="b"/>
              <a:pathLst>
                <a:path w="447039" h="3175">
                  <a:moveTo>
                    <a:pt x="-38099" y="1409"/>
                  </a:moveTo>
                  <a:lnTo>
                    <a:pt x="485063" y="1409"/>
                  </a:lnTo>
                </a:path>
              </a:pathLst>
            </a:custGeom>
            <a:ln w="7901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7815" y="2638044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9130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09137" y="870966"/>
              <a:ext cx="3075940" cy="585470"/>
            </a:xfrm>
            <a:custGeom>
              <a:avLst/>
              <a:gdLst/>
              <a:ahLst/>
              <a:cxnLst/>
              <a:rect l="l" t="t" r="r" b="b"/>
              <a:pathLst>
                <a:path w="3075940" h="585469">
                  <a:moveTo>
                    <a:pt x="3075432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3075432" y="585215"/>
                  </a:lnTo>
                  <a:lnTo>
                    <a:pt x="30754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9137" y="870966"/>
              <a:ext cx="3075940" cy="585470"/>
            </a:xfrm>
            <a:custGeom>
              <a:avLst/>
              <a:gdLst/>
              <a:ahLst/>
              <a:cxnLst/>
              <a:rect l="l" t="t" r="r" b="b"/>
              <a:pathLst>
                <a:path w="3075940" h="585469">
                  <a:moveTo>
                    <a:pt x="0" y="0"/>
                  </a:moveTo>
                  <a:lnTo>
                    <a:pt x="3075432" y="0"/>
                  </a:lnTo>
                  <a:lnTo>
                    <a:pt x="3075432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8577" y="1924050"/>
            <a:ext cx="568960" cy="36893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b="1" spc="-15" dirty="0">
                <a:latin typeface="Arial"/>
                <a:cs typeface="Arial"/>
              </a:rPr>
              <a:t>314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9138" y="870966"/>
            <a:ext cx="3075940" cy="5854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3200" b="0" spc="10" dirty="0">
                <a:latin typeface="Noto Sans CJK JP Medium"/>
                <a:cs typeface="Noto Sans CJK JP Medium"/>
              </a:rPr>
              <a:t>看磁</a:t>
            </a:r>
            <a:r>
              <a:rPr sz="3200" b="0" dirty="0">
                <a:latin typeface="Noto Sans CJK JP Medium"/>
                <a:cs typeface="Noto Sans CJK JP Medium"/>
              </a:rPr>
              <a:t>磚顏</a:t>
            </a:r>
            <a:r>
              <a:rPr sz="3200" b="0" spc="-15" dirty="0">
                <a:latin typeface="Noto Sans CJK JP Medium"/>
                <a:cs typeface="Noto Sans CJK JP Medium"/>
              </a:rPr>
              <a:t>色</a:t>
            </a:r>
            <a:r>
              <a:rPr sz="3200" b="0" dirty="0">
                <a:latin typeface="Noto Sans CJK JP Medium"/>
                <a:cs typeface="Noto Sans CJK JP Medium"/>
              </a:rPr>
              <a:t>判斷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761" y="2391917"/>
            <a:ext cx="570230" cy="368935"/>
          </a:xfrm>
          <a:custGeom>
            <a:avLst/>
            <a:gdLst/>
            <a:ahLst/>
            <a:cxnLst/>
            <a:rect l="l" t="t" r="r" b="b"/>
            <a:pathLst>
              <a:path w="570229" h="368935">
                <a:moveTo>
                  <a:pt x="569976" y="0"/>
                </a:moveTo>
                <a:lnTo>
                  <a:pt x="0" y="0"/>
                </a:lnTo>
                <a:lnTo>
                  <a:pt x="0" y="368807"/>
                </a:lnTo>
                <a:lnTo>
                  <a:pt x="569976" y="368807"/>
                </a:lnTo>
                <a:lnTo>
                  <a:pt x="569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2761" y="2391917"/>
            <a:ext cx="570230" cy="316112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lang="en-US" altLang="zh-TW" b="1" spc="-15" dirty="0">
                <a:latin typeface="Arial"/>
                <a:cs typeface="Arial"/>
              </a:rPr>
              <a:t>2</a:t>
            </a:r>
            <a:r>
              <a:rPr sz="1800" b="1" spc="-15" dirty="0">
                <a:latin typeface="Arial"/>
                <a:cs typeface="Arial"/>
              </a:rPr>
              <a:t>1</a:t>
            </a:r>
            <a:r>
              <a:rPr lang="en-US" altLang="zh-TW" sz="1800" b="1" spc="-15" dirty="0"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5626" y="2338577"/>
            <a:ext cx="570230" cy="31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latin typeface="Arial"/>
                <a:cs typeface="Arial"/>
              </a:rPr>
              <a:t>3</a:t>
            </a:r>
            <a:r>
              <a:rPr lang="en-US" altLang="zh-TW" sz="1800" b="1" spc="-15" dirty="0">
                <a:latin typeface="Arial"/>
                <a:cs typeface="Arial"/>
              </a:rPr>
              <a:t>18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7302" y="3432809"/>
            <a:ext cx="570230" cy="31675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lang="en-US" altLang="zh-TW" b="1" spc="-15" dirty="0">
                <a:latin typeface="Arial"/>
                <a:cs typeface="Arial"/>
              </a:rPr>
              <a:t>218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03191" y="2721864"/>
            <a:ext cx="4548505" cy="375285"/>
            <a:chOff x="4203191" y="2721864"/>
            <a:chExt cx="4548505" cy="375285"/>
          </a:xfrm>
        </p:grpSpPr>
        <p:sp>
          <p:nvSpPr>
            <p:cNvPr id="20" name="object 20"/>
            <p:cNvSpPr/>
            <p:nvPr/>
          </p:nvSpPr>
          <p:spPr>
            <a:xfrm>
              <a:off x="6510527" y="2759964"/>
              <a:ext cx="2202815" cy="243840"/>
            </a:xfrm>
            <a:custGeom>
              <a:avLst/>
              <a:gdLst/>
              <a:ahLst/>
              <a:cxnLst/>
              <a:rect l="l" t="t" r="r" b="b"/>
              <a:pathLst>
                <a:path w="2202815" h="243839">
                  <a:moveTo>
                    <a:pt x="0" y="0"/>
                  </a:moveTo>
                  <a:lnTo>
                    <a:pt x="2202713" y="243382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1291" y="2759964"/>
              <a:ext cx="2268220" cy="299085"/>
            </a:xfrm>
            <a:custGeom>
              <a:avLst/>
              <a:gdLst/>
              <a:ahLst/>
              <a:cxnLst/>
              <a:rect l="l" t="t" r="r" b="b"/>
              <a:pathLst>
                <a:path w="2268220" h="299085">
                  <a:moveTo>
                    <a:pt x="0" y="299085"/>
                  </a:moveTo>
                  <a:lnTo>
                    <a:pt x="2268118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766" y="0"/>
            <a:ext cx="1927453" cy="1851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91678" y="0"/>
            <a:ext cx="5753100" cy="5143500"/>
            <a:chOff x="1691678" y="0"/>
            <a:chExt cx="5753100" cy="5143500"/>
          </a:xfrm>
        </p:grpSpPr>
        <p:sp>
          <p:nvSpPr>
            <p:cNvPr id="4" name="object 4"/>
            <p:cNvSpPr/>
            <p:nvPr/>
          </p:nvSpPr>
          <p:spPr>
            <a:xfrm>
              <a:off x="2866834" y="3242669"/>
              <a:ext cx="1864360" cy="1900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1678" y="1869414"/>
              <a:ext cx="2139551" cy="21598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6112" y="552932"/>
              <a:ext cx="1976412" cy="20188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5895" y="0"/>
              <a:ext cx="2184496" cy="19956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9330" y="2127999"/>
              <a:ext cx="2064876" cy="2027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2077" y="505371"/>
              <a:ext cx="1929277" cy="19760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6333" y="3220556"/>
              <a:ext cx="1870506" cy="1814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3996" y="248411"/>
              <a:ext cx="4636008" cy="46466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3532" y="1112519"/>
              <a:ext cx="2916936" cy="29184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0"/>
            <a:ext cx="1586484" cy="1491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0395" y="3624071"/>
            <a:ext cx="1403603" cy="15194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95" dirty="0"/>
              <a:t> </a:t>
            </a:r>
            <a:r>
              <a:rPr spc="75" dirty="0"/>
              <a:t>you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66845" y="2766695"/>
            <a:ext cx="1808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衛生</a:t>
            </a:r>
            <a:r>
              <a:rPr sz="14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組感</a:t>
            </a:r>
            <a:r>
              <a:rPr sz="1400" b="0" spc="-15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謝</a:t>
            </a:r>
            <a:r>
              <a:rPr sz="14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大家</a:t>
            </a:r>
            <a:r>
              <a:rPr sz="1400" b="0" spc="-15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的</a:t>
            </a:r>
            <a:r>
              <a:rPr sz="14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協助</a:t>
            </a:r>
            <a:endParaRPr sz="14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7960" y="565281"/>
            <a:ext cx="36880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打</a:t>
            </a:r>
            <a:r>
              <a:rPr sz="3600" b="1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掃注意事項</a:t>
            </a:r>
            <a:endParaRPr sz="3600" b="1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885" y="1375435"/>
            <a:ext cx="5904230" cy="71755"/>
          </a:xfrm>
          <a:custGeom>
            <a:avLst/>
            <a:gdLst/>
            <a:ahLst/>
            <a:cxnLst/>
            <a:rect l="l" t="t" r="r" b="b"/>
            <a:pathLst>
              <a:path w="5904230" h="71755">
                <a:moveTo>
                  <a:pt x="5903976" y="0"/>
                </a:moveTo>
                <a:lnTo>
                  <a:pt x="0" y="0"/>
                </a:lnTo>
                <a:lnTo>
                  <a:pt x="0" y="71627"/>
                </a:lnTo>
                <a:lnTo>
                  <a:pt x="5903976" y="71627"/>
                </a:lnTo>
                <a:lnTo>
                  <a:pt x="5903976" y="0"/>
                </a:lnTo>
                <a:close/>
              </a:path>
            </a:pathLst>
          </a:custGeom>
          <a:solidFill>
            <a:srgbClr val="F8B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657350"/>
            <a:ext cx="7637463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0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全校</a:t>
            </a:r>
            <a:r>
              <a:rPr sz="3200" b="0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打掃</a:t>
            </a:r>
            <a:r>
              <a:rPr sz="3200" b="0" spc="-15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時</a:t>
            </a:r>
            <a:r>
              <a:rPr sz="3200" b="0" dirty="0" err="1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間</a:t>
            </a:r>
            <a:r>
              <a:rPr sz="3200" b="0" spc="7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lang="en-US" altLang="zh-TW" sz="320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9</a:t>
            </a:r>
            <a:r>
              <a:rPr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:</a:t>
            </a:r>
            <a:r>
              <a:rPr lang="en-US" altLang="zh-TW"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5</a:t>
            </a:r>
            <a:r>
              <a:rPr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0</a:t>
            </a: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 </a:t>
            </a:r>
            <a:r>
              <a:rPr sz="3200" b="0" spc="-9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-</a:t>
            </a:r>
            <a:r>
              <a:rPr sz="3200" b="0" spc="2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 </a:t>
            </a:r>
            <a:r>
              <a:rPr lang="en-US" altLang="zh-TW" sz="320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10</a:t>
            </a:r>
            <a:r>
              <a:rPr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:</a:t>
            </a:r>
            <a:r>
              <a:rPr lang="en-US" altLang="zh-TW"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1</a:t>
            </a:r>
            <a:r>
              <a:rPr sz="3200" b="0" spc="-24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0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erif CJK JP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4747260" algn="l"/>
              </a:tabLst>
            </a:pPr>
            <a:r>
              <a:rPr sz="2400" b="0" spc="-17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11</a:t>
            </a:r>
            <a:r>
              <a:rPr lang="en-US" sz="2400" b="0" spc="-17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3</a:t>
            </a:r>
            <a:r>
              <a:rPr sz="2400" b="0" spc="-17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-</a:t>
            </a:r>
            <a:r>
              <a:rPr lang="en-US" altLang="zh-TW" sz="2400" b="0" spc="-17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1</a:t>
            </a:r>
            <a:r>
              <a:rPr sz="24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新掃</a:t>
            </a:r>
            <a:r>
              <a:rPr sz="24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</a:t>
            </a:r>
            <a:r>
              <a:rPr sz="24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請參</a:t>
            </a:r>
            <a:r>
              <a:rPr sz="2400" b="0" spc="58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閱</a:t>
            </a:r>
            <a:r>
              <a:rPr sz="24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衛生組</a:t>
            </a:r>
            <a:r>
              <a:rPr sz="24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網頁	</a:t>
            </a:r>
            <a:r>
              <a:rPr sz="24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環境</a:t>
            </a:r>
            <a:r>
              <a:rPr sz="24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整潔美化</a:t>
            </a:r>
            <a:endParaRPr sz="24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3200" b="0" spc="1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請服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務股</a:t>
            </a:r>
            <a:r>
              <a:rPr sz="3200" b="0" spc="-1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長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先至</a:t>
            </a:r>
            <a:r>
              <a:rPr sz="3200" b="0" spc="-1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</a:t>
            </a:r>
            <a:r>
              <a:rPr sz="3200" b="0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</a:t>
            </a:r>
            <a:r>
              <a:rPr sz="3200" b="0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具間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3200" b="0" spc="1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檢查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掃具</a:t>
            </a:r>
            <a:r>
              <a:rPr sz="3200" b="0" spc="-1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，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若</a:t>
            </a:r>
            <a:r>
              <a:rPr sz="3200" b="0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不</a:t>
            </a:r>
            <a:r>
              <a:rPr sz="3200" b="0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夠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再至</a:t>
            </a:r>
            <a:r>
              <a:rPr sz="3200" b="0" spc="-1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衛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生組</a:t>
            </a:r>
            <a:r>
              <a:rPr sz="3200" b="0" spc="-1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領</a:t>
            </a:r>
            <a:r>
              <a:rPr sz="3200" b="0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取</a:t>
            </a:r>
            <a:r>
              <a:rPr sz="3200" b="0" spc="-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erif CJK JP Medium"/>
              </a:rPr>
              <a:t>!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erif CJK JP Medium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5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erif CJK JP Medium"/>
            </a:endParaRPr>
          </a:p>
          <a:p>
            <a:pPr marL="12700">
              <a:lnSpc>
                <a:spcPct val="100000"/>
              </a:lnSpc>
            </a:pPr>
            <a:r>
              <a:rPr sz="3200" b="1" spc="1175" dirty="0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BABEL Unicode"/>
              </a:rPr>
              <a:t>※</a:t>
            </a:r>
            <a:r>
              <a:rPr sz="3200" b="0" spc="10" dirty="0" err="1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掃具</a:t>
            </a:r>
            <a:r>
              <a:rPr sz="3200" b="0" dirty="0" err="1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領取、</a:t>
            </a:r>
            <a:r>
              <a:rPr sz="3200" b="0" spc="-15" dirty="0" err="1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汰</a:t>
            </a:r>
            <a:r>
              <a:rPr sz="3200" b="0" dirty="0" err="1">
                <a:solidFill>
                  <a:srgbClr val="00206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舊，</a:t>
            </a:r>
            <a:r>
              <a:rPr sz="3200" b="0" spc="-15" dirty="0" err="1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</a:t>
            </a:r>
            <a:r>
              <a:rPr sz="3200" b="0" dirty="0" err="1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至</a:t>
            </a:r>
            <a:r>
              <a:rPr sz="3200" b="0" u="heavy" dirty="0" err="1">
                <a:solidFill>
                  <a:srgbClr val="00B05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衛</a:t>
            </a:r>
            <a:r>
              <a:rPr sz="3200" b="0" u="heavy" spc="-15" dirty="0" err="1">
                <a:solidFill>
                  <a:srgbClr val="00B05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生</a:t>
            </a:r>
            <a:r>
              <a:rPr sz="3200" b="0" u="heavy" dirty="0" err="1">
                <a:solidFill>
                  <a:srgbClr val="00B050"/>
                </a:solidFill>
                <a:uFill>
                  <a:solidFill>
                    <a:srgbClr val="002060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組</a:t>
            </a:r>
            <a:r>
              <a:rPr sz="3200" b="0" dirty="0" err="1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</a:t>
            </a:r>
            <a:r>
              <a:rPr sz="3200" b="0" spc="-15" dirty="0" err="1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</a:t>
            </a:r>
            <a:r>
              <a:rPr sz="3200" b="0" dirty="0" err="1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間</a:t>
            </a:r>
            <a:endParaRPr sz="3200" dirty="0">
              <a:solidFill>
                <a:srgbClr val="00B050"/>
              </a:solidFill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57800" y="2266950"/>
            <a:ext cx="368935" cy="226060"/>
            <a:chOff x="5431535" y="1487424"/>
            <a:chExt cx="368935" cy="226060"/>
          </a:xfrm>
        </p:grpSpPr>
        <p:sp>
          <p:nvSpPr>
            <p:cNvPr id="7" name="object 7"/>
            <p:cNvSpPr/>
            <p:nvPr/>
          </p:nvSpPr>
          <p:spPr>
            <a:xfrm>
              <a:off x="5436107" y="1491996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251460" y="0"/>
                  </a:moveTo>
                  <a:lnTo>
                    <a:pt x="251460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251460" y="162305"/>
                  </a:lnTo>
                  <a:lnTo>
                    <a:pt x="251460" y="216407"/>
                  </a:lnTo>
                  <a:lnTo>
                    <a:pt x="359664" y="108203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6107" y="1491996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0" y="54101"/>
                  </a:moveTo>
                  <a:lnTo>
                    <a:pt x="251460" y="54101"/>
                  </a:lnTo>
                  <a:lnTo>
                    <a:pt x="251460" y="0"/>
                  </a:lnTo>
                  <a:lnTo>
                    <a:pt x="359664" y="108203"/>
                  </a:lnTo>
                  <a:lnTo>
                    <a:pt x="251460" y="216407"/>
                  </a:lnTo>
                  <a:lnTo>
                    <a:pt x="251460" y="162305"/>
                  </a:lnTo>
                  <a:lnTo>
                    <a:pt x="0" y="162305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494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9670" y="250215"/>
            <a:ext cx="323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教室大</a:t>
            </a:r>
            <a:r>
              <a:rPr sz="3600" b="1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掃除重點</a:t>
            </a:r>
            <a:endParaRPr sz="3600" b="1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9424" y="869974"/>
            <a:ext cx="6553200" cy="914400"/>
            <a:chOff x="2267711" y="800100"/>
            <a:chExt cx="6553200" cy="914400"/>
          </a:xfrm>
        </p:grpSpPr>
        <p:sp>
          <p:nvSpPr>
            <p:cNvPr id="5" name="object 5"/>
            <p:cNvSpPr/>
            <p:nvPr/>
          </p:nvSpPr>
          <p:spPr>
            <a:xfrm>
              <a:off x="2750819" y="960120"/>
              <a:ext cx="6070600" cy="719455"/>
            </a:xfrm>
            <a:custGeom>
              <a:avLst/>
              <a:gdLst/>
              <a:ahLst/>
              <a:cxnLst/>
              <a:rect l="l" t="t" r="r" b="b"/>
              <a:pathLst>
                <a:path w="6070600" h="719455">
                  <a:moveTo>
                    <a:pt x="5710428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710428" y="719328"/>
                  </a:lnTo>
                  <a:lnTo>
                    <a:pt x="6070092" y="359664"/>
                  </a:lnTo>
                  <a:lnTo>
                    <a:pt x="5710428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1581" y="898397"/>
              <a:ext cx="5915025" cy="719455"/>
            </a:xfrm>
            <a:custGeom>
              <a:avLst/>
              <a:gdLst/>
              <a:ahLst/>
              <a:cxnLst/>
              <a:rect l="l" t="t" r="r" b="b"/>
              <a:pathLst>
                <a:path w="5915025" h="719455">
                  <a:moveTo>
                    <a:pt x="5554980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554980" y="719328"/>
                  </a:lnTo>
                  <a:lnTo>
                    <a:pt x="5914644" y="359664"/>
                  </a:lnTo>
                  <a:lnTo>
                    <a:pt x="5554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1581" y="898397"/>
              <a:ext cx="5915025" cy="719455"/>
            </a:xfrm>
            <a:custGeom>
              <a:avLst/>
              <a:gdLst/>
              <a:ahLst/>
              <a:cxnLst/>
              <a:rect l="l" t="t" r="r" b="b"/>
              <a:pathLst>
                <a:path w="5915025" h="719455">
                  <a:moveTo>
                    <a:pt x="0" y="0"/>
                  </a:moveTo>
                  <a:lnTo>
                    <a:pt x="5554980" y="0"/>
                  </a:lnTo>
                  <a:lnTo>
                    <a:pt x="5914644" y="359664"/>
                  </a:lnTo>
                  <a:lnTo>
                    <a:pt x="5554980" y="719328"/>
                  </a:lnTo>
                  <a:lnTo>
                    <a:pt x="0" y="71932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8B2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7711" y="8001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0" y="457200"/>
                  </a:lnTo>
                  <a:lnTo>
                    <a:pt x="457200" y="914400"/>
                  </a:lnTo>
                  <a:lnTo>
                    <a:pt x="9144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13647" y="1021880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67711" y="3194304"/>
            <a:ext cx="6553200" cy="914400"/>
            <a:chOff x="2267711" y="3194304"/>
            <a:chExt cx="6553200" cy="914400"/>
          </a:xfrm>
        </p:grpSpPr>
        <p:sp>
          <p:nvSpPr>
            <p:cNvPr id="11" name="object 11"/>
            <p:cNvSpPr/>
            <p:nvPr/>
          </p:nvSpPr>
          <p:spPr>
            <a:xfrm>
              <a:off x="2750819" y="3354324"/>
              <a:ext cx="6070600" cy="719455"/>
            </a:xfrm>
            <a:custGeom>
              <a:avLst/>
              <a:gdLst/>
              <a:ahLst/>
              <a:cxnLst/>
              <a:rect l="l" t="t" r="r" b="b"/>
              <a:pathLst>
                <a:path w="6070600" h="719454">
                  <a:moveTo>
                    <a:pt x="5710428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710428" y="719328"/>
                  </a:lnTo>
                  <a:lnTo>
                    <a:pt x="6070092" y="359664"/>
                  </a:lnTo>
                  <a:lnTo>
                    <a:pt x="5710428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1581" y="3292602"/>
              <a:ext cx="5915025" cy="719455"/>
            </a:xfrm>
            <a:custGeom>
              <a:avLst/>
              <a:gdLst/>
              <a:ahLst/>
              <a:cxnLst/>
              <a:rect l="l" t="t" r="r" b="b"/>
              <a:pathLst>
                <a:path w="5915025" h="719454">
                  <a:moveTo>
                    <a:pt x="5554980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554980" y="719328"/>
                  </a:lnTo>
                  <a:lnTo>
                    <a:pt x="5914644" y="359664"/>
                  </a:lnTo>
                  <a:lnTo>
                    <a:pt x="5554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1581" y="3292602"/>
              <a:ext cx="5915025" cy="719455"/>
            </a:xfrm>
            <a:custGeom>
              <a:avLst/>
              <a:gdLst/>
              <a:ahLst/>
              <a:cxnLst/>
              <a:rect l="l" t="t" r="r" b="b"/>
              <a:pathLst>
                <a:path w="5915025" h="719454">
                  <a:moveTo>
                    <a:pt x="0" y="0"/>
                  </a:moveTo>
                  <a:lnTo>
                    <a:pt x="5554980" y="0"/>
                  </a:lnTo>
                  <a:lnTo>
                    <a:pt x="5914644" y="359664"/>
                  </a:lnTo>
                  <a:lnTo>
                    <a:pt x="5554980" y="719328"/>
                  </a:lnTo>
                  <a:lnTo>
                    <a:pt x="0" y="71932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A4B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7711" y="319430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0" y="457200"/>
                  </a:lnTo>
                  <a:lnTo>
                    <a:pt x="457200" y="914400"/>
                  </a:lnTo>
                  <a:lnTo>
                    <a:pt x="9144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77033" y="3364598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7448" y="3361728"/>
            <a:ext cx="4856480" cy="137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白水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全面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消毒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 marR="5080">
              <a:lnSpc>
                <a:spcPct val="100000"/>
              </a:lnSpc>
              <a:spcBef>
                <a:spcPts val="2000"/>
              </a:spcBef>
            </a:pPr>
            <a:r>
              <a:rPr sz="2000" b="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所有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課桌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椅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、門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把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、講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桌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區塊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電腦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桌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區塊 </a:t>
            </a:r>
            <a:r>
              <a:rPr sz="2000" b="0" spc="1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教室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走廊</a:t>
            </a:r>
            <a:r>
              <a:rPr sz="2000" b="1" spc="-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…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確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實做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好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防疫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作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2133600" y="1069712"/>
            <a:ext cx="5741428" cy="20319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6815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確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認</a:t>
            </a:r>
            <a:r>
              <a:rPr spc="-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掃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具是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否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齊全</a:t>
            </a:r>
          </a:p>
          <a:p>
            <a:pPr marL="907415">
              <a:lnSpc>
                <a:spcPct val="100000"/>
              </a:lnSpc>
              <a:spcBef>
                <a:spcPts val="2320"/>
              </a:spcBef>
            </a:pP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5</a:t>
            </a:r>
            <a:r>
              <a:rPr sz="2000" b="1" spc="10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掃把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</a:t>
            </a:r>
            <a:r>
              <a:rPr sz="2000" b="1" spc="-15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4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畚斗</a:t>
            </a:r>
            <a:r>
              <a:rPr sz="2000" b="1" spc="-15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3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拖</a:t>
            </a:r>
            <a:r>
              <a:rPr sz="2000" b="1" spc="-15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把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1</a:t>
            </a:r>
            <a:r>
              <a:rPr sz="2000" b="1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長</a:t>
            </a:r>
            <a:r>
              <a:rPr sz="2000" b="1" spc="-15" dirty="0">
                <a:solidFill>
                  <a:srgbClr val="00B05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掃把</a:t>
            </a:r>
            <a:endParaRPr sz="2000" b="1" dirty="0">
              <a:solidFill>
                <a:srgbClr val="00B050"/>
              </a:solidFill>
              <a:latin typeface="華康竹風體W4" panose="03000409000000000000" pitchFamily="65" charset="-120"/>
              <a:ea typeface="華康竹風體W4" panose="03000409000000000000" pitchFamily="65" charset="-120"/>
              <a:cs typeface="Arial"/>
            </a:endParaRPr>
          </a:p>
          <a:p>
            <a:pPr marL="906780">
              <a:lnSpc>
                <a:spcPct val="100000"/>
              </a:lnSpc>
              <a:spcBef>
                <a:spcPts val="2400"/>
              </a:spcBef>
              <a:tabLst>
                <a:tab pos="1172845" algn="l"/>
              </a:tabLst>
            </a:pPr>
            <a:r>
              <a:rPr lang="zh-TW" altLang="en-US" sz="200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sym typeface="Wingdings 2" panose="05020102010507070707" pitchFamily="18" charset="2"/>
              </a:rPr>
              <a:t></a:t>
            </a:r>
            <a:r>
              <a:rPr lang="zh-TW" altLang="en-US" sz="200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r>
              <a:rPr sz="2000" spc="1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不足</a:t>
            </a:r>
            <a:r>
              <a:rPr sz="200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、汰</a:t>
            </a:r>
            <a:r>
              <a:rPr sz="200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舊</a:t>
            </a:r>
            <a:r>
              <a:rPr sz="200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請至</a:t>
            </a:r>
            <a:r>
              <a:rPr sz="2000" u="sng" spc="-15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衛</a:t>
            </a:r>
            <a:r>
              <a:rPr sz="2000" u="sng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生組</a:t>
            </a:r>
            <a:r>
              <a:rPr sz="2000" u="sng" spc="-15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工</a:t>
            </a:r>
            <a:r>
              <a:rPr sz="2000" u="sng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具間</a:t>
            </a:r>
            <a:r>
              <a:rPr sz="200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領取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906780">
              <a:lnSpc>
                <a:spcPct val="100000"/>
              </a:lnSpc>
              <a:tabLst>
                <a:tab pos="1172845" algn="l"/>
              </a:tabLst>
            </a:pPr>
            <a:r>
              <a:rPr lang="zh-TW" altLang="en-US" sz="200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sym typeface="Wingdings 2" panose="05020102010507070707" pitchFamily="18" charset="2"/>
              </a:rPr>
              <a:t> </a:t>
            </a:r>
            <a:r>
              <a:rPr sz="2000" spc="1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可至</a:t>
            </a:r>
            <a:r>
              <a:rPr sz="200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衛生</a:t>
            </a:r>
            <a:r>
              <a:rPr sz="200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組</a:t>
            </a:r>
            <a:r>
              <a:rPr sz="200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領取</a:t>
            </a:r>
            <a:r>
              <a:rPr sz="2000" u="sng" spc="-15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洗</a:t>
            </a:r>
            <a:r>
              <a:rPr sz="2000" u="sng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衣粉</a:t>
            </a:r>
            <a:r>
              <a:rPr sz="200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清</a:t>
            </a:r>
            <a:r>
              <a:rPr sz="200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洗拖把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55990" cy="5143500"/>
            <a:chOff x="0" y="0"/>
            <a:chExt cx="855599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249424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8479" y="960119"/>
              <a:ext cx="5477510" cy="721360"/>
            </a:xfrm>
            <a:custGeom>
              <a:avLst/>
              <a:gdLst/>
              <a:ahLst/>
              <a:cxnLst/>
              <a:rect l="l" t="t" r="r" b="b"/>
              <a:pathLst>
                <a:path w="5477509" h="721360">
                  <a:moveTo>
                    <a:pt x="5116830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5116830" y="720852"/>
                  </a:lnTo>
                  <a:lnTo>
                    <a:pt x="5477256" y="360426"/>
                  </a:lnTo>
                  <a:lnTo>
                    <a:pt x="5116830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9242" y="898397"/>
              <a:ext cx="5337175" cy="721360"/>
            </a:xfrm>
            <a:custGeom>
              <a:avLst/>
              <a:gdLst/>
              <a:ahLst/>
              <a:cxnLst/>
              <a:rect l="l" t="t" r="r" b="b"/>
              <a:pathLst>
                <a:path w="5337175" h="721360">
                  <a:moveTo>
                    <a:pt x="4976622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4976622" y="720852"/>
                  </a:lnTo>
                  <a:lnTo>
                    <a:pt x="5337048" y="360426"/>
                  </a:lnTo>
                  <a:lnTo>
                    <a:pt x="4976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9242" y="898397"/>
              <a:ext cx="5337175" cy="721360"/>
            </a:xfrm>
            <a:custGeom>
              <a:avLst/>
              <a:gdLst/>
              <a:ahLst/>
              <a:cxnLst/>
              <a:rect l="l" t="t" r="r" b="b"/>
              <a:pathLst>
                <a:path w="5337175" h="721360">
                  <a:moveTo>
                    <a:pt x="0" y="0"/>
                  </a:moveTo>
                  <a:lnTo>
                    <a:pt x="4976622" y="0"/>
                  </a:lnTo>
                  <a:lnTo>
                    <a:pt x="5337048" y="360426"/>
                  </a:lnTo>
                  <a:lnTo>
                    <a:pt x="4976622" y="720852"/>
                  </a:lnTo>
                  <a:lnTo>
                    <a:pt x="0" y="72085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8B2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4139" y="801623"/>
              <a:ext cx="824865" cy="914400"/>
            </a:xfrm>
            <a:custGeom>
              <a:avLst/>
              <a:gdLst/>
              <a:ahLst/>
              <a:cxnLst/>
              <a:rect l="l" t="t" r="r" b="b"/>
              <a:pathLst>
                <a:path w="824864" h="914400">
                  <a:moveTo>
                    <a:pt x="412242" y="0"/>
                  </a:moveTo>
                  <a:lnTo>
                    <a:pt x="0" y="457200"/>
                  </a:lnTo>
                  <a:lnTo>
                    <a:pt x="412242" y="914400"/>
                  </a:lnTo>
                  <a:lnTo>
                    <a:pt x="824484" y="457200"/>
                  </a:lnTo>
                  <a:lnTo>
                    <a:pt x="412242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8186" y="250215"/>
            <a:ext cx="323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廁所大</a:t>
            </a:r>
            <a:r>
              <a:rPr sz="3600" b="1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掃除重點</a:t>
            </a:r>
            <a:endParaRPr sz="3600" b="1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0542" y="1003109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44139" y="2883407"/>
            <a:ext cx="5972810" cy="914400"/>
            <a:chOff x="2644139" y="2883407"/>
            <a:chExt cx="5972810" cy="914400"/>
          </a:xfrm>
        </p:grpSpPr>
        <p:sp>
          <p:nvSpPr>
            <p:cNvPr id="11" name="object 11"/>
            <p:cNvSpPr/>
            <p:nvPr/>
          </p:nvSpPr>
          <p:spPr>
            <a:xfrm>
              <a:off x="3083051" y="3043427"/>
              <a:ext cx="5534025" cy="719455"/>
            </a:xfrm>
            <a:custGeom>
              <a:avLst/>
              <a:gdLst/>
              <a:ahLst/>
              <a:cxnLst/>
              <a:rect l="l" t="t" r="r" b="b"/>
              <a:pathLst>
                <a:path w="5534025" h="719454">
                  <a:moveTo>
                    <a:pt x="5173980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173980" y="719328"/>
                  </a:lnTo>
                  <a:lnTo>
                    <a:pt x="5533644" y="359664"/>
                  </a:lnTo>
                  <a:lnTo>
                    <a:pt x="5173980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3813" y="2981705"/>
              <a:ext cx="5392420" cy="719455"/>
            </a:xfrm>
            <a:custGeom>
              <a:avLst/>
              <a:gdLst/>
              <a:ahLst/>
              <a:cxnLst/>
              <a:rect l="l" t="t" r="r" b="b"/>
              <a:pathLst>
                <a:path w="5392420" h="719454">
                  <a:moveTo>
                    <a:pt x="5032248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032248" y="719328"/>
                  </a:lnTo>
                  <a:lnTo>
                    <a:pt x="5391912" y="359664"/>
                  </a:lnTo>
                  <a:lnTo>
                    <a:pt x="50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3813" y="2981705"/>
              <a:ext cx="5392420" cy="719455"/>
            </a:xfrm>
            <a:custGeom>
              <a:avLst/>
              <a:gdLst/>
              <a:ahLst/>
              <a:cxnLst/>
              <a:rect l="l" t="t" r="r" b="b"/>
              <a:pathLst>
                <a:path w="5392420" h="719454">
                  <a:moveTo>
                    <a:pt x="0" y="0"/>
                  </a:moveTo>
                  <a:lnTo>
                    <a:pt x="5032248" y="0"/>
                  </a:lnTo>
                  <a:lnTo>
                    <a:pt x="5391912" y="359664"/>
                  </a:lnTo>
                  <a:lnTo>
                    <a:pt x="5032248" y="719328"/>
                  </a:lnTo>
                  <a:lnTo>
                    <a:pt x="0" y="71932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4B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44139" y="2883407"/>
              <a:ext cx="833755" cy="914400"/>
            </a:xfrm>
            <a:custGeom>
              <a:avLst/>
              <a:gdLst/>
              <a:ahLst/>
              <a:cxnLst/>
              <a:rect l="l" t="t" r="r" b="b"/>
              <a:pathLst>
                <a:path w="833754" h="914400">
                  <a:moveTo>
                    <a:pt x="416814" y="0"/>
                  </a:moveTo>
                  <a:lnTo>
                    <a:pt x="0" y="457200"/>
                  </a:lnTo>
                  <a:lnTo>
                    <a:pt x="416814" y="914400"/>
                  </a:lnTo>
                  <a:lnTo>
                    <a:pt x="833628" y="457200"/>
                  </a:lnTo>
                  <a:lnTo>
                    <a:pt x="416814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67596" y="3097796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3349" y="3093223"/>
            <a:ext cx="2872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白水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全面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消毒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8115" y="981798"/>
            <a:ext cx="3275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確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認</a:t>
            </a:r>
            <a:r>
              <a:rPr sz="3200" b="0" spc="-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具是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否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齊全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9783" y="1842643"/>
            <a:ext cx="5859780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UnDotum"/>
              <a:buChar char="✓"/>
              <a:tabLst>
                <a:tab pos="354965" algn="l"/>
                <a:tab pos="355600" algn="l"/>
              </a:tabLst>
            </a:pPr>
            <a:r>
              <a:rPr sz="20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走廊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的掃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請置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於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廁所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具間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355600" indent="-342900">
              <a:lnSpc>
                <a:spcPct val="100000"/>
              </a:lnSpc>
              <a:buFont typeface="UnDotum"/>
              <a:buChar char="✓"/>
              <a:tabLst>
                <a:tab pos="354965" algn="l"/>
                <a:tab pos="355600" algn="l"/>
              </a:tabLst>
            </a:pPr>
            <a:r>
              <a:rPr sz="20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拖把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務必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吊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掛晾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乾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、並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定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期用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洗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衣精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清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洗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UnDotum"/>
              <a:buChar char="✓"/>
              <a:tabLst>
                <a:tab pos="354965" algn="l"/>
                <a:tab pos="355600" algn="l"/>
              </a:tabLst>
            </a:pPr>
            <a:r>
              <a:rPr sz="1800" b="0" u="sng" spc="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掃具、</a:t>
            </a:r>
            <a:r>
              <a:rPr sz="1800" b="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肥皂、垃圾袋、清潔劑、洗衣粉請至衛生組領取</a:t>
            </a:r>
            <a:endParaRPr sz="18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9227" y="3861367"/>
            <a:ext cx="5619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請用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稀釋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白水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擦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拭洗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手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台、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廁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所門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把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、廁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間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隔板 </a:t>
            </a:r>
            <a:r>
              <a:rPr sz="2000" b="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確實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做好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防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疫工作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lang="zh-TW" altLang="en-US" sz="2000" b="1" spc="-47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  <a:sym typeface="Wingdings 2" panose="05020102010507070707" pitchFamily="18" charset="2"/>
              </a:rPr>
              <a:t>  </a:t>
            </a:r>
            <a:r>
              <a:rPr sz="2000" b="0" spc="1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使用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教室</a:t>
            </a:r>
            <a:r>
              <a:rPr sz="2000" b="0" spc="-15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的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漂白水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679" y="440436"/>
            <a:ext cx="2508885" cy="3616960"/>
            <a:chOff x="106679" y="440436"/>
            <a:chExt cx="2508885" cy="3616960"/>
          </a:xfrm>
        </p:grpSpPr>
        <p:sp>
          <p:nvSpPr>
            <p:cNvPr id="21" name="object 21"/>
            <p:cNvSpPr/>
            <p:nvPr/>
          </p:nvSpPr>
          <p:spPr>
            <a:xfrm>
              <a:off x="1389888" y="440436"/>
              <a:ext cx="1225296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679" y="440436"/>
              <a:ext cx="1188079" cy="16352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679" y="2182368"/>
              <a:ext cx="2500884" cy="1874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7200" y="4221479"/>
            <a:ext cx="1800225" cy="64643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0170" marR="100965">
              <a:lnSpc>
                <a:spcPct val="100000"/>
              </a:lnSpc>
              <a:spcBef>
                <a:spcPts val="284"/>
              </a:spcBef>
            </a:pPr>
            <a:r>
              <a:rPr sz="1800" dirty="0">
                <a:latin typeface="Droid Sans Fallback"/>
                <a:cs typeface="Droid Sans Fallback"/>
              </a:rPr>
              <a:t>工具間保持乾淨 將列入整潔評分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87765" cy="5143500"/>
            <a:chOff x="0" y="0"/>
            <a:chExt cx="878776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249424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17292" y="3157727"/>
              <a:ext cx="6070600" cy="721360"/>
            </a:xfrm>
            <a:custGeom>
              <a:avLst/>
              <a:gdLst/>
              <a:ahLst/>
              <a:cxnLst/>
              <a:rect l="l" t="t" r="r" b="b"/>
              <a:pathLst>
                <a:path w="6070600" h="721360">
                  <a:moveTo>
                    <a:pt x="5709666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5709666" y="720852"/>
                  </a:lnTo>
                  <a:lnTo>
                    <a:pt x="6070092" y="360426"/>
                  </a:lnTo>
                  <a:lnTo>
                    <a:pt x="5709666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054" y="3096005"/>
              <a:ext cx="5915025" cy="721360"/>
            </a:xfrm>
            <a:custGeom>
              <a:avLst/>
              <a:gdLst/>
              <a:ahLst/>
              <a:cxnLst/>
              <a:rect l="l" t="t" r="r" b="b"/>
              <a:pathLst>
                <a:path w="5915025" h="721360">
                  <a:moveTo>
                    <a:pt x="5554218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5554218" y="720852"/>
                  </a:lnTo>
                  <a:lnTo>
                    <a:pt x="5914644" y="360426"/>
                  </a:lnTo>
                  <a:lnTo>
                    <a:pt x="555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8054" y="3096005"/>
              <a:ext cx="5915025" cy="721360"/>
            </a:xfrm>
            <a:custGeom>
              <a:avLst/>
              <a:gdLst/>
              <a:ahLst/>
              <a:cxnLst/>
              <a:rect l="l" t="t" r="r" b="b"/>
              <a:pathLst>
                <a:path w="5915025" h="721360">
                  <a:moveTo>
                    <a:pt x="0" y="0"/>
                  </a:moveTo>
                  <a:lnTo>
                    <a:pt x="5554218" y="0"/>
                  </a:lnTo>
                  <a:lnTo>
                    <a:pt x="5914644" y="360426"/>
                  </a:lnTo>
                  <a:lnTo>
                    <a:pt x="5554218" y="720852"/>
                  </a:lnTo>
                  <a:lnTo>
                    <a:pt x="0" y="72085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A4B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4183" y="299770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0" y="457200"/>
                  </a:lnTo>
                  <a:lnTo>
                    <a:pt x="457200" y="914400"/>
                  </a:lnTo>
                  <a:lnTo>
                    <a:pt x="9144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4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9586" y="250215"/>
            <a:ext cx="36880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外掃區</a:t>
            </a:r>
            <a:r>
              <a:rPr sz="360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大掃除重點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05811" y="797051"/>
            <a:ext cx="6553200" cy="914400"/>
            <a:chOff x="2305811" y="797051"/>
            <a:chExt cx="6553200" cy="914400"/>
          </a:xfrm>
        </p:grpSpPr>
        <p:sp>
          <p:nvSpPr>
            <p:cNvPr id="10" name="object 10"/>
            <p:cNvSpPr/>
            <p:nvPr/>
          </p:nvSpPr>
          <p:spPr>
            <a:xfrm>
              <a:off x="2787395" y="957071"/>
              <a:ext cx="6071870" cy="719455"/>
            </a:xfrm>
            <a:custGeom>
              <a:avLst/>
              <a:gdLst/>
              <a:ahLst/>
              <a:cxnLst/>
              <a:rect l="l" t="t" r="r" b="b"/>
              <a:pathLst>
                <a:path w="6071870" h="719455">
                  <a:moveTo>
                    <a:pt x="5711952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5711952" y="719328"/>
                  </a:lnTo>
                  <a:lnTo>
                    <a:pt x="6071616" y="359664"/>
                  </a:lnTo>
                  <a:lnTo>
                    <a:pt x="5711952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157" y="895349"/>
              <a:ext cx="5916295" cy="721360"/>
            </a:xfrm>
            <a:custGeom>
              <a:avLst/>
              <a:gdLst/>
              <a:ahLst/>
              <a:cxnLst/>
              <a:rect l="l" t="t" r="r" b="b"/>
              <a:pathLst>
                <a:path w="5916295" h="721360">
                  <a:moveTo>
                    <a:pt x="5555742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5555742" y="720852"/>
                  </a:lnTo>
                  <a:lnTo>
                    <a:pt x="5916168" y="360426"/>
                  </a:lnTo>
                  <a:lnTo>
                    <a:pt x="5555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8157" y="895349"/>
              <a:ext cx="5916295" cy="721360"/>
            </a:xfrm>
            <a:custGeom>
              <a:avLst/>
              <a:gdLst/>
              <a:ahLst/>
              <a:cxnLst/>
              <a:rect l="l" t="t" r="r" b="b"/>
              <a:pathLst>
                <a:path w="5916295" h="721360">
                  <a:moveTo>
                    <a:pt x="0" y="0"/>
                  </a:moveTo>
                  <a:lnTo>
                    <a:pt x="5555742" y="0"/>
                  </a:lnTo>
                  <a:lnTo>
                    <a:pt x="5916168" y="360426"/>
                  </a:lnTo>
                  <a:lnTo>
                    <a:pt x="5555742" y="720852"/>
                  </a:lnTo>
                  <a:lnTo>
                    <a:pt x="0" y="72085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8B2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5811" y="79705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0" y="457200"/>
                  </a:lnTo>
                  <a:lnTo>
                    <a:pt x="457200" y="914400"/>
                  </a:lnTo>
                  <a:lnTo>
                    <a:pt x="9144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B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51315" y="1016114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5577" y="3185680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7517" y="1006627"/>
            <a:ext cx="5745480" cy="389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05"/>
              </a:spcBef>
            </a:pP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確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認</a:t>
            </a:r>
            <a:r>
              <a:rPr sz="3200" b="0" spc="-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具是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否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齊全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865"/>
              </a:spcBef>
            </a:pPr>
            <a:r>
              <a:rPr sz="2000" b="1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Arial"/>
              </a:rPr>
              <a:t>1</a:t>
            </a:r>
            <a:r>
              <a:rPr sz="20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樓外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</a:t>
            </a:r>
            <a:r>
              <a:rPr sz="2000" b="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皆有</a:t>
            </a:r>
            <a:r>
              <a:rPr sz="2000" b="0" spc="-15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設</a:t>
            </a:r>
            <a:r>
              <a:rPr lang="zh-TW" altLang="en-US" sz="2000" b="0" spc="-15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Noto Sans CJK JP Medium"/>
              </a:rPr>
              <a:t>「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</a:t>
            </a:r>
            <a:r>
              <a:rPr sz="2000" b="0" spc="-15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具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間</a:t>
            </a:r>
            <a:r>
              <a:rPr lang="zh-TW" altLang="en-US" sz="20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」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BABEL Unicode"/>
            </a:endParaRPr>
          </a:p>
          <a:p>
            <a:pPr marL="12700" marR="5080">
              <a:lnSpc>
                <a:spcPct val="100000"/>
              </a:lnSpc>
            </a:pPr>
            <a:r>
              <a:rPr sz="2000" b="0" spc="1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請先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找到</a:t>
            </a:r>
            <a:r>
              <a:rPr sz="2000" b="1" u="sng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外掃</a:t>
            </a:r>
            <a:r>
              <a:rPr sz="2000" b="1" u="sng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區</a:t>
            </a:r>
            <a:r>
              <a:rPr sz="2000" b="1" u="sng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工具</a:t>
            </a:r>
            <a:r>
              <a:rPr sz="2000" b="1" u="sng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間</a:t>
            </a:r>
            <a:r>
              <a:rPr sz="2000" b="0" spc="1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確認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掃具是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否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符合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人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力</a:t>
            </a:r>
            <a:endParaRPr lang="en-US" sz="2000" dirty="0">
              <a:solidFill>
                <a:srgbClr val="3E3E3E"/>
              </a:solidFill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 marR="5080">
              <a:lnSpc>
                <a:spcPct val="100000"/>
              </a:lnSpc>
            </a:pPr>
            <a:r>
              <a:rPr sz="2000" b="1" u="sng" spc="10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掃具</a:t>
            </a:r>
            <a:r>
              <a:rPr sz="2000" b="1" u="sng" dirty="0" err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不足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再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至衛</a:t>
            </a:r>
            <a:r>
              <a:rPr sz="2000" b="0" spc="-15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生</a:t>
            </a:r>
            <a:r>
              <a:rPr sz="2000" b="0" dirty="0" err="1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組領取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lang="zh-TW" altLang="en-US" sz="2000" b="0" spc="1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  <a:sym typeface="Wingdings 2" panose="05020102010507070707" pitchFamily="18" charset="2"/>
              </a:rPr>
              <a:t> </a:t>
            </a:r>
            <a:r>
              <a:rPr sz="2000" b="0" spc="1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清除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大型</a:t>
            </a:r>
            <a:r>
              <a:rPr sz="2000" b="0" spc="-15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落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葉及</a:t>
            </a:r>
            <a:r>
              <a:rPr sz="2000" b="0" spc="-15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人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為垃圾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349250">
              <a:lnSpc>
                <a:spcPct val="100000"/>
              </a:lnSpc>
              <a:spcBef>
                <a:spcPts val="1780"/>
              </a:spcBef>
            </a:pPr>
            <a:r>
              <a:rPr sz="3200" b="0" spc="1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白水</a:t>
            </a:r>
            <a:r>
              <a:rPr sz="3200" b="0" spc="-15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全面</a:t>
            </a:r>
            <a:r>
              <a:rPr sz="3200" b="0" dirty="0">
                <a:solidFill>
                  <a:srgbClr val="2C3434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消毒</a:t>
            </a:r>
            <a:endParaRPr sz="32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64769" marR="333375">
              <a:lnSpc>
                <a:spcPct val="100000"/>
              </a:lnSpc>
              <a:spcBef>
                <a:spcPts val="2115"/>
              </a:spcBef>
            </a:pPr>
            <a:r>
              <a:rPr sz="2000" b="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有打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</a:t>
            </a:r>
            <a:r>
              <a:rPr sz="2000" b="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校</a:t>
            </a:r>
            <a:r>
              <a:rPr sz="2000" b="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園</a:t>
            </a:r>
            <a:r>
              <a:rPr sz="2000" b="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走廊</a:t>
            </a:r>
            <a:r>
              <a:rPr sz="2000" b="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及</a:t>
            </a:r>
            <a:r>
              <a:rPr sz="2000" b="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樓梯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的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班級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，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請用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稀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釋漂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白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水 </a:t>
            </a:r>
            <a:r>
              <a:rPr sz="2000" b="0" spc="1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擦拭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窗溝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扶手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、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洗手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台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，確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實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做好</a:t>
            </a:r>
            <a:r>
              <a:rPr sz="2000" b="0" spc="-15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防</a:t>
            </a:r>
            <a:r>
              <a:rPr sz="2000" b="0" dirty="0">
                <a:solidFill>
                  <a:srgbClr val="3E3E3E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疫工作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  <a:p>
            <a:pPr marL="64769">
              <a:lnSpc>
                <a:spcPct val="100000"/>
              </a:lnSpc>
            </a:pPr>
            <a:r>
              <a:rPr lang="zh-TW" altLang="en-US" sz="2000" b="1" spc="-47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  <a:sym typeface="Wingdings 2" panose="05020102010507070707" pitchFamily="18" charset="2"/>
              </a:rPr>
              <a:t>  </a:t>
            </a:r>
            <a:r>
              <a:rPr sz="2000" b="0" spc="1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使用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教室</a:t>
            </a:r>
            <a:r>
              <a:rPr sz="2000" b="0" spc="-15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的</a:t>
            </a:r>
            <a:r>
              <a:rPr sz="2000" b="0" dirty="0" err="1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漂白水</a:t>
            </a:r>
            <a:endParaRPr sz="20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79" y="4085844"/>
            <a:ext cx="1943100" cy="530860"/>
          </a:xfrm>
          <a:custGeom>
            <a:avLst/>
            <a:gdLst/>
            <a:ahLst/>
            <a:cxnLst/>
            <a:rect l="l" t="t" r="r" b="b"/>
            <a:pathLst>
              <a:path w="1943100" h="530860">
                <a:moveTo>
                  <a:pt x="1943099" y="0"/>
                </a:moveTo>
                <a:lnTo>
                  <a:pt x="0" y="0"/>
                </a:lnTo>
                <a:lnTo>
                  <a:pt x="0" y="530351"/>
                </a:lnTo>
                <a:lnTo>
                  <a:pt x="1943099" y="530351"/>
                </a:lnTo>
                <a:lnTo>
                  <a:pt x="1943099" y="0"/>
                </a:lnTo>
                <a:close/>
              </a:path>
            </a:pathLst>
          </a:custGeom>
          <a:solidFill>
            <a:srgbClr val="A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外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掃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區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工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具間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116" y="2217420"/>
            <a:ext cx="1943100" cy="448200"/>
          </a:xfrm>
          <a:prstGeom prst="rect">
            <a:avLst/>
          </a:prstGeom>
          <a:solidFill>
            <a:srgbClr val="98DFBB"/>
          </a:solidFill>
        </p:spPr>
        <p:txBody>
          <a:bodyPr vert="horz" wrap="square" lIns="0" tIns="4762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375"/>
              </a:spcBef>
              <a:tabLst>
                <a:tab pos="493395" algn="l"/>
                <a:tab pos="974725" algn="l"/>
              </a:tabLst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21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7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21</a:t>
            </a:r>
            <a:r>
              <a:rPr lang="en-US" altLang="zh-TW" sz="1400" b="1" spc="-25" dirty="0">
                <a:solidFill>
                  <a:srgbClr val="3E3E3E"/>
                </a:solidFill>
                <a:latin typeface="Arial"/>
                <a:cs typeface="Arial"/>
              </a:rPr>
              <a:t>6</a:t>
            </a: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301</a:t>
            </a:r>
            <a:endParaRPr sz="1400" dirty="0">
              <a:latin typeface="Arial"/>
              <a:cs typeface="Arial"/>
            </a:endParaRPr>
          </a:p>
          <a:p>
            <a:pPr marR="34290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善群樓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員生社旁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3179" y="2217420"/>
            <a:ext cx="1943100" cy="448200"/>
          </a:xfrm>
          <a:prstGeom prst="rect">
            <a:avLst/>
          </a:prstGeom>
          <a:solidFill>
            <a:srgbClr val="9AD3E9"/>
          </a:solidFill>
        </p:spPr>
        <p:txBody>
          <a:bodyPr vert="horz" wrap="square" lIns="0" tIns="47625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8</a:t>
            </a:r>
            <a:endParaRPr sz="1400" dirty="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腳踏車棚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9244" y="2217420"/>
            <a:ext cx="1945005" cy="448200"/>
          </a:xfrm>
          <a:prstGeom prst="rect">
            <a:avLst/>
          </a:prstGeom>
          <a:solidFill>
            <a:srgbClr val="A4B4EA"/>
          </a:solidFill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健康中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心前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6831" y="2217420"/>
            <a:ext cx="1943100" cy="448200"/>
          </a:xfrm>
          <a:prstGeom prst="rect">
            <a:avLst/>
          </a:prstGeom>
          <a:solidFill>
            <a:srgbClr val="F8B2A3"/>
          </a:solidFill>
        </p:spPr>
        <p:txBody>
          <a:bodyPr vert="horz" wrap="square" lIns="0" tIns="4762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蕭敬騰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立牌旁邊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591" y="4085844"/>
            <a:ext cx="1945005" cy="456535"/>
          </a:xfrm>
          <a:prstGeom prst="rect">
            <a:avLst/>
          </a:prstGeom>
          <a:solidFill>
            <a:srgbClr val="F8B2A3"/>
          </a:solidFill>
        </p:spPr>
        <p:txBody>
          <a:bodyPr vert="horz" wrap="square" lIns="0" tIns="5588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440"/>
              </a:spcBef>
              <a:tabLst>
                <a:tab pos="1080770" algn="l"/>
              </a:tabLst>
            </a:pP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204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218</a:t>
            </a:r>
            <a:endParaRPr sz="1400" dirty="0">
              <a:latin typeface="Arial"/>
              <a:cs typeface="Arial"/>
            </a:endParaRPr>
          </a:p>
          <a:p>
            <a:pPr marL="575945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敏西花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圃前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5848" y="4128866"/>
            <a:ext cx="300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3E3E3E"/>
                </a:solidFill>
                <a:latin typeface="Arial"/>
                <a:cs typeface="Arial"/>
              </a:rPr>
              <a:t>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01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0910" y="4128866"/>
            <a:ext cx="300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3E3E3E"/>
                </a:solidFill>
                <a:latin typeface="Arial"/>
                <a:cs typeface="Arial"/>
              </a:rPr>
              <a:t>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02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6607" y="4418438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傳達室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後方</a:t>
            </a:r>
            <a:endParaRPr sz="12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8007" y="4090095"/>
            <a:ext cx="1945005" cy="456535"/>
          </a:xfrm>
          <a:prstGeom prst="rect">
            <a:avLst/>
          </a:prstGeom>
          <a:solidFill>
            <a:srgbClr val="9AD3E9"/>
          </a:solidFill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400" b="1" spc="-75" dirty="0">
                <a:solidFill>
                  <a:srgbClr val="3E3E3E"/>
                </a:solidFill>
                <a:latin typeface="Arial"/>
                <a:cs typeface="Arial"/>
              </a:rPr>
              <a:t>11</a:t>
            </a:r>
            <a:r>
              <a:rPr lang="en-US" altLang="zh-TW" sz="1400" b="1" spc="-75" dirty="0">
                <a:solidFill>
                  <a:srgbClr val="3E3E3E"/>
                </a:solidFill>
                <a:latin typeface="Arial"/>
                <a:cs typeface="Arial"/>
              </a:rPr>
              <a:t>0</a:t>
            </a:r>
            <a:endParaRPr sz="1400" dirty="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仁愛樓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走廊</a:t>
            </a:r>
            <a:r>
              <a:rPr sz="1200" b="0" spc="2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 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北側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5307" y="4085844"/>
            <a:ext cx="1945005" cy="491160"/>
          </a:xfrm>
          <a:prstGeom prst="rect">
            <a:avLst/>
          </a:prstGeom>
          <a:solidFill>
            <a:srgbClr val="98DFBB"/>
          </a:solidFill>
        </p:spPr>
        <p:txBody>
          <a:bodyPr vert="horz" wrap="square" lIns="0" tIns="77470" rIns="0" bIns="0" rtlCol="0">
            <a:spAutoFit/>
          </a:bodyPr>
          <a:lstStyle/>
          <a:p>
            <a:pPr marL="199390" algn="ctr">
              <a:lnSpc>
                <a:spcPct val="100000"/>
              </a:lnSpc>
              <a:spcBef>
                <a:spcPts val="610"/>
              </a:spcBef>
              <a:tabLst>
                <a:tab pos="1371600" algn="l"/>
              </a:tabLst>
            </a:pPr>
            <a:r>
              <a:rPr lang="zh-TW" altLang="en-US" sz="1400" b="1" spc="-25" dirty="0">
                <a:solidFill>
                  <a:srgbClr val="3E3E3E"/>
                </a:solidFill>
                <a:latin typeface="Arial"/>
                <a:cs typeface="Arial"/>
              </a:rPr>
              <a:t>        </a:t>
            </a: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11</a:t>
            </a:r>
            <a:r>
              <a:rPr lang="en-US" altLang="zh-TW" sz="1400" b="1" spc="-25" dirty="0">
                <a:solidFill>
                  <a:srgbClr val="3E3E3E"/>
                </a:solidFill>
                <a:latin typeface="Arial"/>
                <a:cs typeface="Arial"/>
              </a:rPr>
              <a:t>1</a:t>
            </a:r>
            <a:r>
              <a:rPr lang="zh-TW" altLang="en-US" sz="1400" b="1" spc="-25" dirty="0">
                <a:solidFill>
                  <a:srgbClr val="3E3E3E"/>
                </a:solidFill>
                <a:latin typeface="Arial"/>
                <a:cs typeface="Arial"/>
              </a:rPr>
              <a:t>   </a:t>
            </a: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endParaRPr sz="14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105"/>
              </a:spcBef>
              <a:tabLst>
                <a:tab pos="929005" algn="l"/>
              </a:tabLst>
            </a:pPr>
            <a:r>
              <a:rPr sz="1200" b="0" spc="5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怡園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spc="5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仁愛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r>
              <a:rPr sz="1000" b="1" spc="-5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3848" y="880872"/>
            <a:ext cx="1930907" cy="1346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59" y="880872"/>
            <a:ext cx="1906524" cy="1342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2259" y="877824"/>
            <a:ext cx="1930907" cy="1343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259" y="2833116"/>
            <a:ext cx="1932431" cy="1281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9911" y="2843783"/>
            <a:ext cx="1167193" cy="1243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3848" y="2833116"/>
            <a:ext cx="1930907" cy="1264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7720" y="877824"/>
            <a:ext cx="1930907" cy="1344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7499" y="2872739"/>
            <a:ext cx="1932431" cy="1225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6831" y="2217420"/>
            <a:ext cx="1943100" cy="530860"/>
          </a:xfrm>
          <a:custGeom>
            <a:avLst/>
            <a:gdLst/>
            <a:ahLst/>
            <a:cxnLst/>
            <a:rect l="l" t="t" r="r" b="b"/>
            <a:pathLst>
              <a:path w="1943100" h="530860">
                <a:moveTo>
                  <a:pt x="1943100" y="0"/>
                </a:moveTo>
                <a:lnTo>
                  <a:pt x="0" y="0"/>
                </a:lnTo>
                <a:lnTo>
                  <a:pt x="0" y="530351"/>
                </a:lnTo>
                <a:lnTo>
                  <a:pt x="1943100" y="530351"/>
                </a:lnTo>
                <a:lnTo>
                  <a:pt x="1943100" y="0"/>
                </a:lnTo>
                <a:close/>
              </a:path>
            </a:pathLst>
          </a:custGeom>
          <a:solidFill>
            <a:srgbClr val="F8B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4195" y="178511"/>
            <a:ext cx="3378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外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掃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區</a:t>
            </a:r>
            <a:r>
              <a:rPr spc="-15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工</a:t>
            </a:r>
            <a:r>
              <a:rPr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具間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876" y="2217420"/>
            <a:ext cx="1958340" cy="448200"/>
          </a:xfrm>
          <a:prstGeom prst="rect">
            <a:avLst/>
          </a:prstGeom>
          <a:solidFill>
            <a:srgbClr val="98DFBB"/>
          </a:solidFill>
        </p:spPr>
        <p:txBody>
          <a:bodyPr vert="horz" wrap="square" lIns="0" tIns="4762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375"/>
              </a:spcBef>
              <a:tabLst>
                <a:tab pos="580390" algn="l"/>
                <a:tab pos="1022350" algn="l"/>
                <a:tab pos="1465580" algn="l"/>
              </a:tabLst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08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	20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7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	2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19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	10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恕東走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廊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一年級團膳區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3179" y="2217420"/>
            <a:ext cx="1943100" cy="448200"/>
          </a:xfrm>
          <a:prstGeom prst="rect">
            <a:avLst/>
          </a:prstGeom>
          <a:solidFill>
            <a:srgbClr val="9AD3E9"/>
          </a:solidFill>
        </p:spPr>
        <p:txBody>
          <a:bodyPr vert="horz" wrap="square" lIns="0" tIns="47625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375"/>
              </a:spcBef>
            </a:pP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11</a:t>
            </a:r>
            <a:r>
              <a:rPr lang="en-US" altLang="zh-TW" sz="1400" b="1" spc="-25" dirty="0">
                <a:solidFill>
                  <a:srgbClr val="3E3E3E"/>
                </a:solidFill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籃球場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階梯側邊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9244" y="2217420"/>
            <a:ext cx="1945005" cy="448200"/>
          </a:xfrm>
          <a:prstGeom prst="rect">
            <a:avLst/>
          </a:prstGeom>
          <a:solidFill>
            <a:srgbClr val="A4B4EA"/>
          </a:solidFill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體育館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後方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北柏油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6831" y="2217420"/>
            <a:ext cx="1943100" cy="4482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</a:t>
            </a:r>
            <a:r>
              <a:rPr lang="en-US" altLang="zh-TW" sz="1400" b="1" spc="-5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體育館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後方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北百米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591" y="4085844"/>
            <a:ext cx="1945005" cy="530860"/>
          </a:xfrm>
          <a:prstGeom prst="rect">
            <a:avLst/>
          </a:prstGeom>
          <a:solidFill>
            <a:srgbClr val="F8B2A3"/>
          </a:solidFill>
        </p:spPr>
        <p:txBody>
          <a:bodyPr vert="horz" wrap="square" lIns="0" tIns="5588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440"/>
              </a:spcBef>
            </a:pPr>
            <a:r>
              <a:rPr sz="1400" b="1" spc="-50" dirty="0">
                <a:solidFill>
                  <a:srgbClr val="3E3E3E"/>
                </a:solidFill>
                <a:latin typeface="Arial"/>
                <a:cs typeface="Arial"/>
              </a:rPr>
              <a:t>311</a:t>
            </a:r>
            <a:endParaRPr sz="1400" dirty="0">
              <a:latin typeface="Arial"/>
              <a:cs typeface="Arial"/>
            </a:endParaRPr>
          </a:p>
          <a:p>
            <a:pPr marR="18415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司令台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後方</a:t>
            </a:r>
            <a:r>
              <a:rPr sz="1200" b="0" spc="2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 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北側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3179" y="4085844"/>
            <a:ext cx="1943100" cy="530860"/>
          </a:xfrm>
          <a:prstGeom prst="rect">
            <a:avLst/>
          </a:prstGeom>
          <a:solidFill>
            <a:srgbClr val="A4B4EA"/>
          </a:solidFill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312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網球場旁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9244" y="4098035"/>
            <a:ext cx="1945005" cy="518159"/>
          </a:xfrm>
          <a:prstGeom prst="rect">
            <a:avLst/>
          </a:prstGeom>
          <a:solidFill>
            <a:srgbClr val="9AD3E9"/>
          </a:solidFill>
        </p:spPr>
        <p:txBody>
          <a:bodyPr vert="horz" wrap="square" lIns="0" tIns="4381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314</a:t>
            </a:r>
            <a:endParaRPr sz="140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25"/>
              </a:spcBef>
            </a:pPr>
            <a:r>
              <a:rPr sz="1200" b="0" spc="1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重慶二</a:t>
            </a:r>
            <a:r>
              <a:rPr sz="1200" b="0" dirty="0">
                <a:solidFill>
                  <a:srgbClr val="3E3E3E"/>
                </a:solidFill>
                <a:latin typeface="Noto Sans CJK JP Medium"/>
                <a:cs typeface="Noto Sans CJK JP Medium"/>
              </a:rPr>
              <a:t>號門旁</a:t>
            </a:r>
            <a:endParaRPr sz="1200" dirty="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9911" y="2790444"/>
            <a:ext cx="1924812" cy="130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4704" y="1007363"/>
            <a:ext cx="1940051" cy="121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495" y="2813309"/>
            <a:ext cx="1947673" cy="128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9911" y="1011936"/>
            <a:ext cx="1923288" cy="1210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876" y="1011939"/>
            <a:ext cx="1955292" cy="1209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7876" y="2791964"/>
            <a:ext cx="2408555" cy="2228215"/>
          </a:xfrm>
          <a:custGeom>
            <a:avLst/>
            <a:gdLst/>
            <a:ahLst/>
            <a:cxnLst/>
            <a:rect l="l" t="t" r="r" b="b"/>
            <a:pathLst>
              <a:path w="2408554" h="2228215">
                <a:moveTo>
                  <a:pt x="1203960" y="0"/>
                </a:moveTo>
                <a:lnTo>
                  <a:pt x="833170" y="441312"/>
                </a:lnTo>
                <a:lnTo>
                  <a:pt x="238467" y="441312"/>
                </a:lnTo>
                <a:lnTo>
                  <a:pt x="370801" y="991603"/>
                </a:lnTo>
                <a:lnTo>
                  <a:pt x="0" y="1432902"/>
                </a:lnTo>
                <a:lnTo>
                  <a:pt x="535813" y="1677809"/>
                </a:lnTo>
                <a:lnTo>
                  <a:pt x="668159" y="2228100"/>
                </a:lnTo>
                <a:lnTo>
                  <a:pt x="1203960" y="1983193"/>
                </a:lnTo>
                <a:lnTo>
                  <a:pt x="1739773" y="2228100"/>
                </a:lnTo>
                <a:lnTo>
                  <a:pt x="1872107" y="1677809"/>
                </a:lnTo>
                <a:lnTo>
                  <a:pt x="2407932" y="1432902"/>
                </a:lnTo>
                <a:lnTo>
                  <a:pt x="2037130" y="991603"/>
                </a:lnTo>
                <a:lnTo>
                  <a:pt x="2169464" y="441312"/>
                </a:lnTo>
                <a:lnTo>
                  <a:pt x="1574761" y="441312"/>
                </a:lnTo>
                <a:lnTo>
                  <a:pt x="1203960" y="0"/>
                </a:lnTo>
                <a:close/>
              </a:path>
            </a:pathLst>
          </a:custGeom>
          <a:solidFill>
            <a:srgbClr val="50C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45083" y="3280816"/>
            <a:ext cx="1173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垃圾桶</a:t>
            </a:r>
            <a:r>
              <a:rPr sz="1800" b="0" dirty="0">
                <a:latin typeface="Noto Sans CJK JP Medium"/>
                <a:cs typeface="Noto Sans CJK JP Medium"/>
              </a:rPr>
              <a:t>務必</a:t>
            </a:r>
            <a:endParaRPr sz="1800">
              <a:latin typeface="Noto Sans CJK JP Medium"/>
              <a:cs typeface="Noto Sans CJK JP Medium"/>
            </a:endParaRPr>
          </a:p>
          <a:p>
            <a:pPr marL="128270">
              <a:lnSpc>
                <a:spcPts val="4285"/>
              </a:lnSpc>
            </a:pPr>
            <a:r>
              <a:rPr sz="3600" b="0" spc="10" dirty="0">
                <a:latin typeface="Noto Sans CJK JP Medium"/>
                <a:cs typeface="Noto Sans CJK JP Medium"/>
              </a:rPr>
              <a:t>倒蓋</a:t>
            </a:r>
            <a:endParaRPr sz="36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800" b="0" u="sng" spc="10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防雨防</a:t>
            </a:r>
            <a:r>
              <a:rPr sz="1800" b="0" u="sng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垃圾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58356" y="1016508"/>
            <a:ext cx="1941576" cy="1238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8"/>
          <a:srcRect t="25420" b="10773"/>
          <a:stretch/>
        </p:blipFill>
        <p:spPr>
          <a:xfrm>
            <a:off x="2594228" y="2790444"/>
            <a:ext cx="1930527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074" y="1997201"/>
            <a:ext cx="1108075" cy="3689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75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教室班級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11423" y="2246376"/>
            <a:ext cx="1146175" cy="407034"/>
            <a:chOff x="3011423" y="2246376"/>
            <a:chExt cx="1146175" cy="407034"/>
          </a:xfrm>
        </p:grpSpPr>
        <p:sp>
          <p:nvSpPr>
            <p:cNvPr id="4" name="object 4"/>
            <p:cNvSpPr/>
            <p:nvPr/>
          </p:nvSpPr>
          <p:spPr>
            <a:xfrm>
              <a:off x="3030473" y="2265426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7948" y="36880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0473" y="2265426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8" y="0"/>
                  </a:lnTo>
                  <a:lnTo>
                    <a:pt x="1107948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30473" y="2265426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廁所班級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77111" y="3232404"/>
            <a:ext cx="1146175" cy="407034"/>
            <a:chOff x="1277111" y="3232404"/>
            <a:chExt cx="1146175" cy="407034"/>
          </a:xfrm>
        </p:grpSpPr>
        <p:sp>
          <p:nvSpPr>
            <p:cNvPr id="8" name="object 8"/>
            <p:cNvSpPr/>
            <p:nvPr/>
          </p:nvSpPr>
          <p:spPr>
            <a:xfrm>
              <a:off x="1296161" y="3251454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07948" y="368808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6161" y="3251454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8" y="0"/>
                  </a:lnTo>
                  <a:lnTo>
                    <a:pt x="1107948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96161" y="3251453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樓梯班級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50480" y="2534411"/>
            <a:ext cx="1146175" cy="407034"/>
            <a:chOff x="7650480" y="2534411"/>
            <a:chExt cx="1146175" cy="407034"/>
          </a:xfrm>
        </p:grpSpPr>
        <p:sp>
          <p:nvSpPr>
            <p:cNvPr id="12" name="object 12"/>
            <p:cNvSpPr/>
            <p:nvPr/>
          </p:nvSpPr>
          <p:spPr>
            <a:xfrm>
              <a:off x="7669530" y="2553461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7948" y="36880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69530" y="2553461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8" y="0"/>
                  </a:lnTo>
                  <a:lnTo>
                    <a:pt x="1107948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69530" y="2553461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教室班級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09359" y="3589020"/>
            <a:ext cx="1146175" cy="407034"/>
            <a:chOff x="6309359" y="3589020"/>
            <a:chExt cx="1146175" cy="407034"/>
          </a:xfrm>
        </p:grpSpPr>
        <p:sp>
          <p:nvSpPr>
            <p:cNvPr id="16" name="object 16"/>
            <p:cNvSpPr/>
            <p:nvPr/>
          </p:nvSpPr>
          <p:spPr>
            <a:xfrm>
              <a:off x="6328409" y="3608070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7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7947" y="368807"/>
                  </a:lnTo>
                  <a:lnTo>
                    <a:pt x="1107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8409" y="3608070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7" y="0"/>
                  </a:lnTo>
                  <a:lnTo>
                    <a:pt x="1107947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28409" y="3608070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廁所班級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66359" y="2683764"/>
            <a:ext cx="1146175" cy="407034"/>
            <a:chOff x="5166359" y="2683764"/>
            <a:chExt cx="1146175" cy="407034"/>
          </a:xfrm>
        </p:grpSpPr>
        <p:sp>
          <p:nvSpPr>
            <p:cNvPr id="20" name="object 20"/>
            <p:cNvSpPr/>
            <p:nvPr/>
          </p:nvSpPr>
          <p:spPr>
            <a:xfrm>
              <a:off x="5185409" y="2702814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7948" y="36880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5409" y="2702814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8" y="0"/>
                  </a:lnTo>
                  <a:lnTo>
                    <a:pt x="1107948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85409" y="2702814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樓梯班級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166" y="292595"/>
            <a:ext cx="44112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b="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b="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b="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62194" y="227075"/>
            <a:ext cx="2781606" cy="992505"/>
            <a:chOff x="4140708" y="227075"/>
            <a:chExt cx="2735580" cy="992505"/>
          </a:xfrm>
        </p:grpSpPr>
        <p:sp>
          <p:nvSpPr>
            <p:cNvPr id="25" name="object 25"/>
            <p:cNvSpPr/>
            <p:nvPr/>
          </p:nvSpPr>
          <p:spPr>
            <a:xfrm>
              <a:off x="4159758" y="246125"/>
              <a:ext cx="2697480" cy="954405"/>
            </a:xfrm>
            <a:custGeom>
              <a:avLst/>
              <a:gdLst/>
              <a:ahLst/>
              <a:cxnLst/>
              <a:rect l="l" t="t" r="r" b="b"/>
              <a:pathLst>
                <a:path w="2697479" h="954405">
                  <a:moveTo>
                    <a:pt x="2697480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697480" y="954024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9758" y="246125"/>
              <a:ext cx="2697480" cy="954405"/>
            </a:xfrm>
            <a:custGeom>
              <a:avLst/>
              <a:gdLst/>
              <a:ahLst/>
              <a:cxnLst/>
              <a:rect l="l" t="t" r="r" b="b"/>
              <a:pathLst>
                <a:path w="2697479" h="954405">
                  <a:moveTo>
                    <a:pt x="0" y="0"/>
                  </a:moveTo>
                  <a:lnTo>
                    <a:pt x="2697480" y="0"/>
                  </a:lnTo>
                  <a:lnTo>
                    <a:pt x="2697480" y="954024"/>
                  </a:lnTo>
                  <a:lnTo>
                    <a:pt x="0" y="9540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62195" y="246124"/>
            <a:ext cx="2697480" cy="954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敏學樓走廊</a:t>
            </a:r>
            <a:endParaRPr sz="2800" dirty="0">
              <a:latin typeface="Noto Sans CJK JP Medium"/>
              <a:cs typeface="Noto Sans CJK JP Medium"/>
            </a:endParaRPr>
          </a:p>
          <a:p>
            <a:pPr marL="90170">
              <a:lnSpc>
                <a:spcPct val="100000"/>
              </a:lnSpc>
            </a:pPr>
            <a:r>
              <a:rPr sz="2800" b="0" spc="5" dirty="0">
                <a:latin typeface="Noto Sans CJK JP Medium"/>
                <a:cs typeface="Noto Sans CJK JP Medium"/>
              </a:rPr>
              <a:t>以中間柱子</a:t>
            </a:r>
            <a:r>
              <a:rPr sz="2800" b="0" spc="-5" dirty="0">
                <a:latin typeface="Noto Sans CJK JP Medium"/>
                <a:cs typeface="Noto Sans CJK JP Medium"/>
              </a:rPr>
              <a:t>判斷</a:t>
            </a:r>
            <a:endParaRPr sz="2800" dirty="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1098803"/>
            <a:ext cx="5231892" cy="3704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59" y="210223"/>
            <a:ext cx="43941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捷風評</a:t>
            </a:r>
            <a:r>
              <a:rPr sz="3600" u="heavy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分</a:t>
            </a:r>
            <a:r>
              <a:rPr sz="3600" u="heavy" spc="6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 </a:t>
            </a:r>
            <a:r>
              <a:rPr sz="3600" u="heavy" spc="10" dirty="0">
                <a:solidFill>
                  <a:srgbClr val="2C3434"/>
                </a:solidFill>
                <a:uFill>
                  <a:solidFill>
                    <a:srgbClr val="2C3434"/>
                  </a:solidFill>
                </a:uFill>
                <a:latin typeface="華康竹風體W4" panose="03000409000000000000" pitchFamily="65" charset="-120"/>
                <a:ea typeface="華康竹風體W4" panose="03000409000000000000" pitchFamily="65" charset="-120"/>
                <a:cs typeface="Noto Sans CJK JP Medium"/>
              </a:rPr>
              <a:t>掃區劃分</a:t>
            </a:r>
            <a:endParaRPr sz="3600" dirty="0">
              <a:latin typeface="華康竹風體W4" panose="03000409000000000000" pitchFamily="65" charset="-120"/>
              <a:ea typeface="華康竹風體W4" panose="03000409000000000000" pitchFamily="65" charset="-120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3511" y="2753867"/>
            <a:ext cx="3276600" cy="2016760"/>
            <a:chOff x="2953511" y="2753867"/>
            <a:chExt cx="3276600" cy="2016760"/>
          </a:xfrm>
        </p:grpSpPr>
        <p:sp>
          <p:nvSpPr>
            <p:cNvPr id="5" name="object 5"/>
            <p:cNvSpPr/>
            <p:nvPr/>
          </p:nvSpPr>
          <p:spPr>
            <a:xfrm>
              <a:off x="2991611" y="2791967"/>
              <a:ext cx="2444115" cy="1940560"/>
            </a:xfrm>
            <a:custGeom>
              <a:avLst/>
              <a:gdLst/>
              <a:ahLst/>
              <a:cxnLst/>
              <a:rect l="l" t="t" r="r" b="b"/>
              <a:pathLst>
                <a:path w="2444115" h="1940560">
                  <a:moveTo>
                    <a:pt x="0" y="0"/>
                  </a:moveTo>
                  <a:lnTo>
                    <a:pt x="2444102" y="1940445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3113" y="3405377"/>
              <a:ext cx="1108075" cy="370840"/>
            </a:xfrm>
            <a:custGeom>
              <a:avLst/>
              <a:gdLst/>
              <a:ahLst/>
              <a:cxnLst/>
              <a:rect l="l" t="t" r="r" b="b"/>
              <a:pathLst>
                <a:path w="1108075" h="370839">
                  <a:moveTo>
                    <a:pt x="1107948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07948" y="370331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3113" y="3405377"/>
              <a:ext cx="1108075" cy="370840"/>
            </a:xfrm>
            <a:custGeom>
              <a:avLst/>
              <a:gdLst/>
              <a:ahLst/>
              <a:cxnLst/>
              <a:rect l="l" t="t" r="r" b="b"/>
              <a:pathLst>
                <a:path w="1108075" h="370839">
                  <a:moveTo>
                    <a:pt x="0" y="0"/>
                  </a:moveTo>
                  <a:lnTo>
                    <a:pt x="1107948" y="0"/>
                  </a:lnTo>
                  <a:lnTo>
                    <a:pt x="1107948" y="370331"/>
                  </a:lnTo>
                  <a:lnTo>
                    <a:pt x="0" y="37033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03114" y="3405378"/>
            <a:ext cx="1108075" cy="3708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4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廁所班級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08404" y="3741420"/>
            <a:ext cx="1146175" cy="407034"/>
            <a:chOff x="1708404" y="3741420"/>
            <a:chExt cx="1146175" cy="407034"/>
          </a:xfrm>
        </p:grpSpPr>
        <p:sp>
          <p:nvSpPr>
            <p:cNvPr id="10" name="object 10"/>
            <p:cNvSpPr/>
            <p:nvPr/>
          </p:nvSpPr>
          <p:spPr>
            <a:xfrm>
              <a:off x="1727454" y="3760470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1107947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7947" y="368807"/>
                  </a:lnTo>
                  <a:lnTo>
                    <a:pt x="1107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7454" y="3760470"/>
              <a:ext cx="1108075" cy="368935"/>
            </a:xfrm>
            <a:custGeom>
              <a:avLst/>
              <a:gdLst/>
              <a:ahLst/>
              <a:cxnLst/>
              <a:rect l="l" t="t" r="r" b="b"/>
              <a:pathLst>
                <a:path w="1108075" h="368935">
                  <a:moveTo>
                    <a:pt x="0" y="0"/>
                  </a:moveTo>
                  <a:lnTo>
                    <a:pt x="1107947" y="0"/>
                  </a:lnTo>
                  <a:lnTo>
                    <a:pt x="1107947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27454" y="3760470"/>
            <a:ext cx="1108075" cy="3689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走廊班級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42332" y="2356104"/>
            <a:ext cx="1146175" cy="408940"/>
            <a:chOff x="4942332" y="2356104"/>
            <a:chExt cx="1146175" cy="408940"/>
          </a:xfrm>
        </p:grpSpPr>
        <p:sp>
          <p:nvSpPr>
            <p:cNvPr id="14" name="object 14"/>
            <p:cNvSpPr/>
            <p:nvPr/>
          </p:nvSpPr>
          <p:spPr>
            <a:xfrm>
              <a:off x="4961382" y="2375154"/>
              <a:ext cx="1108075" cy="370840"/>
            </a:xfrm>
            <a:custGeom>
              <a:avLst/>
              <a:gdLst/>
              <a:ahLst/>
              <a:cxnLst/>
              <a:rect l="l" t="t" r="r" b="b"/>
              <a:pathLst>
                <a:path w="1108075" h="370839">
                  <a:moveTo>
                    <a:pt x="1107948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07948" y="370331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1382" y="2375154"/>
              <a:ext cx="1108075" cy="370840"/>
            </a:xfrm>
            <a:custGeom>
              <a:avLst/>
              <a:gdLst/>
              <a:ahLst/>
              <a:cxnLst/>
              <a:rect l="l" t="t" r="r" b="b"/>
              <a:pathLst>
                <a:path w="1108075" h="370839">
                  <a:moveTo>
                    <a:pt x="0" y="0"/>
                  </a:moveTo>
                  <a:lnTo>
                    <a:pt x="1107948" y="0"/>
                  </a:lnTo>
                  <a:lnTo>
                    <a:pt x="1107948" y="370331"/>
                  </a:lnTo>
                  <a:lnTo>
                    <a:pt x="0" y="37033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61382" y="2375154"/>
            <a:ext cx="1108075" cy="3708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800" b="0" spc="10" dirty="0">
                <a:latin typeface="Noto Sans CJK JP Medium"/>
                <a:cs typeface="Noto Sans CJK JP Medium"/>
              </a:rPr>
              <a:t>教室班級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0791" y="1080516"/>
            <a:ext cx="5312410" cy="1916430"/>
            <a:chOff x="240791" y="1080516"/>
            <a:chExt cx="5312410" cy="1916430"/>
          </a:xfrm>
        </p:grpSpPr>
        <p:sp>
          <p:nvSpPr>
            <p:cNvPr id="18" name="object 18"/>
            <p:cNvSpPr/>
            <p:nvPr/>
          </p:nvSpPr>
          <p:spPr>
            <a:xfrm>
              <a:off x="4846320" y="2950464"/>
              <a:ext cx="668655" cy="8255"/>
            </a:xfrm>
            <a:custGeom>
              <a:avLst/>
              <a:gdLst/>
              <a:ahLst/>
              <a:cxnLst/>
              <a:rect l="l" t="t" r="r" b="b"/>
              <a:pathLst>
                <a:path w="668654" h="8255">
                  <a:moveTo>
                    <a:pt x="-38100" y="4076"/>
                  </a:moveTo>
                  <a:lnTo>
                    <a:pt x="706627" y="4076"/>
                  </a:lnTo>
                </a:path>
              </a:pathLst>
            </a:custGeom>
            <a:ln w="8435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841" y="1099566"/>
              <a:ext cx="2699385" cy="954405"/>
            </a:xfrm>
            <a:custGeom>
              <a:avLst/>
              <a:gdLst/>
              <a:ahLst/>
              <a:cxnLst/>
              <a:rect l="l" t="t" r="r" b="b"/>
              <a:pathLst>
                <a:path w="2699385" h="954405">
                  <a:moveTo>
                    <a:pt x="2699004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699004" y="954024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41" y="1099566"/>
              <a:ext cx="2699385" cy="954405"/>
            </a:xfrm>
            <a:custGeom>
              <a:avLst/>
              <a:gdLst/>
              <a:ahLst/>
              <a:cxnLst/>
              <a:rect l="l" t="t" r="r" b="b"/>
              <a:pathLst>
                <a:path w="2699385" h="954405">
                  <a:moveTo>
                    <a:pt x="0" y="0"/>
                  </a:moveTo>
                  <a:lnTo>
                    <a:pt x="2699004" y="0"/>
                  </a:lnTo>
                  <a:lnTo>
                    <a:pt x="2699004" y="954024"/>
                  </a:lnTo>
                  <a:lnTo>
                    <a:pt x="0" y="9540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9841" y="1099566"/>
            <a:ext cx="2699385" cy="9544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2800" b="0" spc="5" dirty="0">
                <a:latin typeface="Noto Sans CJK JP Medium"/>
                <a:cs typeface="Noto Sans CJK JP Medium"/>
              </a:rPr>
              <a:t>善群樓走廊</a:t>
            </a:r>
            <a:endParaRPr sz="2800">
              <a:latin typeface="Noto Sans CJK JP Medium"/>
              <a:cs typeface="Noto Sans CJK JP Medium"/>
            </a:endParaRPr>
          </a:p>
          <a:p>
            <a:pPr marL="90805">
              <a:lnSpc>
                <a:spcPct val="100000"/>
              </a:lnSpc>
            </a:pPr>
            <a:r>
              <a:rPr sz="2800" b="0" spc="5" dirty="0">
                <a:latin typeface="Noto Sans CJK JP Medium"/>
                <a:cs typeface="Noto Sans CJK JP Medium"/>
              </a:rPr>
              <a:t>以中間柱子</a:t>
            </a:r>
            <a:r>
              <a:rPr sz="2800" b="0" spc="-5" dirty="0">
                <a:latin typeface="Noto Sans CJK JP Medium"/>
                <a:cs typeface="Noto Sans CJK JP Medium"/>
              </a:rPr>
              <a:t>判斷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305</Words>
  <Application>Microsoft Office PowerPoint</Application>
  <PresentationFormat>如螢幕大小 (16:9)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PMingLiU</vt:lpstr>
      <vt:lpstr>Guseul</vt:lpstr>
      <vt:lpstr>Calibri</vt:lpstr>
      <vt:lpstr>標楷體</vt:lpstr>
      <vt:lpstr>Noto Sans CJK JP Medium</vt:lpstr>
      <vt:lpstr>華康竹風體W4</vt:lpstr>
      <vt:lpstr>Droid Sans Fallback</vt:lpstr>
      <vt:lpstr>UnDotum</vt:lpstr>
      <vt:lpstr>Arial</vt:lpstr>
      <vt:lpstr>Times New Roman</vt:lpstr>
      <vt:lpstr>Office Theme</vt:lpstr>
      <vt:lpstr>PowerPoint 簡報</vt:lpstr>
      <vt:lpstr>打掃注意事項</vt:lpstr>
      <vt:lpstr>教室大掃除重點</vt:lpstr>
      <vt:lpstr>廁所大掃除重點</vt:lpstr>
      <vt:lpstr>外掃區大掃除重點</vt:lpstr>
      <vt:lpstr>外掃區工具間</vt:lpstr>
      <vt:lpstr>外掃區工具間</vt:lpstr>
      <vt:lpstr>PowerPoint 簡報</vt:lpstr>
      <vt:lpstr>捷風評分 掃區劃分</vt:lpstr>
      <vt:lpstr>捷風評分 掃區劃分</vt:lpstr>
      <vt:lpstr>捷風評分 掃區劃分</vt:lpstr>
      <vt:lpstr>捷風評分 掃區劃分</vt:lpstr>
      <vt:lpstr>捷風評分 掃區劃分</vt:lpstr>
      <vt:lpstr>捷風評分 掃區劃分</vt:lpstr>
      <vt:lpstr>捷風評分 掃區劃分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17</cp:revision>
  <dcterms:created xsi:type="dcterms:W3CDTF">2022-06-29T00:48:28Z</dcterms:created>
  <dcterms:modified xsi:type="dcterms:W3CDTF">2024-08-05T00:31:49Z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2022-06-29T00:00:00Z</vt:filetime>
  </property>
</Properties>
</file>