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8"/>
  </p:notesMasterIdLst>
  <p:handoutMasterIdLst>
    <p:handoutMasterId r:id="rId79"/>
  </p:handoutMasterIdLst>
  <p:sldIdLst>
    <p:sldId id="329" r:id="rId2"/>
    <p:sldId id="331" r:id="rId3"/>
    <p:sldId id="447" r:id="rId4"/>
    <p:sldId id="442" r:id="rId5"/>
    <p:sldId id="448" r:id="rId6"/>
    <p:sldId id="452" r:id="rId7"/>
    <p:sldId id="450" r:id="rId8"/>
    <p:sldId id="451" r:id="rId9"/>
    <p:sldId id="449" r:id="rId10"/>
    <p:sldId id="453" r:id="rId11"/>
    <p:sldId id="454" r:id="rId12"/>
    <p:sldId id="373" r:id="rId13"/>
    <p:sldId id="338" r:id="rId14"/>
    <p:sldId id="399" r:id="rId15"/>
    <p:sldId id="379" r:id="rId16"/>
    <p:sldId id="339" r:id="rId17"/>
    <p:sldId id="340" r:id="rId18"/>
    <p:sldId id="367" r:id="rId19"/>
    <p:sldId id="368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9" r:id="rId28"/>
    <p:sldId id="369" r:id="rId29"/>
    <p:sldId id="370" r:id="rId30"/>
    <p:sldId id="371" r:id="rId31"/>
    <p:sldId id="372" r:id="rId32"/>
    <p:sldId id="351" r:id="rId33"/>
    <p:sldId id="355" r:id="rId34"/>
    <p:sldId id="400" r:id="rId35"/>
    <p:sldId id="409" r:id="rId36"/>
    <p:sldId id="356" r:id="rId37"/>
    <p:sldId id="423" r:id="rId38"/>
    <p:sldId id="424" r:id="rId39"/>
    <p:sldId id="425" r:id="rId40"/>
    <p:sldId id="426" r:id="rId41"/>
    <p:sldId id="427" r:id="rId42"/>
    <p:sldId id="320" r:id="rId43"/>
    <p:sldId id="392" r:id="rId44"/>
    <p:sldId id="401" r:id="rId45"/>
    <p:sldId id="322" r:id="rId46"/>
    <p:sldId id="326" r:id="rId47"/>
    <p:sldId id="430" r:id="rId48"/>
    <p:sldId id="391" r:id="rId49"/>
    <p:sldId id="431" r:id="rId50"/>
    <p:sldId id="432" r:id="rId51"/>
    <p:sldId id="403" r:id="rId52"/>
    <p:sldId id="388" r:id="rId53"/>
    <p:sldId id="366" r:id="rId54"/>
    <p:sldId id="429" r:id="rId55"/>
    <p:sldId id="428" r:id="rId56"/>
    <p:sldId id="393" r:id="rId57"/>
    <p:sldId id="395" r:id="rId58"/>
    <p:sldId id="405" r:id="rId59"/>
    <p:sldId id="389" r:id="rId60"/>
    <p:sldId id="390" r:id="rId61"/>
    <p:sldId id="436" r:id="rId62"/>
    <p:sldId id="437" r:id="rId63"/>
    <p:sldId id="438" r:id="rId64"/>
    <p:sldId id="439" r:id="rId65"/>
    <p:sldId id="440" r:id="rId66"/>
    <p:sldId id="441" r:id="rId67"/>
    <p:sldId id="406" r:id="rId68"/>
    <p:sldId id="362" r:id="rId69"/>
    <p:sldId id="363" r:id="rId70"/>
    <p:sldId id="433" r:id="rId71"/>
    <p:sldId id="434" r:id="rId72"/>
    <p:sldId id="455" r:id="rId73"/>
    <p:sldId id="456" r:id="rId74"/>
    <p:sldId id="458" r:id="rId75"/>
    <p:sldId id="459" r:id="rId76"/>
    <p:sldId id="435" r:id="rId77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5pPr>
    <a:lvl6pPr marL="2286000" algn="l" defTabSz="914400" rtl="0" eaLnBrk="1" latinLnBrk="0" hangingPunct="1"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6pPr>
    <a:lvl7pPr marL="2743200" algn="l" defTabSz="914400" rtl="0" eaLnBrk="1" latinLnBrk="0" hangingPunct="1"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7pPr>
    <a:lvl8pPr marL="3200400" algn="l" defTabSz="914400" rtl="0" eaLnBrk="1" latinLnBrk="0" hangingPunct="1"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8pPr>
    <a:lvl9pPr marL="3657600" algn="l" defTabSz="914400" rtl="0" eaLnBrk="1" latinLnBrk="0" hangingPunct="1">
      <a:defRPr kumimoji="1" sz="1600" kern="1200">
        <a:solidFill>
          <a:srgbClr val="000000"/>
        </a:solidFill>
        <a:latin typeface="全真中圓體"/>
        <a:ea typeface="全真中圓體"/>
        <a:cs typeface="全真中圓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0099"/>
    <a:srgbClr val="FFFF00"/>
    <a:srgbClr val="CCFFFF"/>
    <a:srgbClr val="0033CC"/>
    <a:srgbClr val="FFFF99"/>
    <a:srgbClr val="FF99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0" autoAdjust="0"/>
  </p:normalViewPr>
  <p:slideViewPr>
    <p:cSldViewPr>
      <p:cViewPr varScale="1">
        <p:scale>
          <a:sx n="102" d="100"/>
          <a:sy n="102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6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B26BE132-5231-469A-B031-D241D86800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FF8CF5D6-1C89-436B-AC84-10DEC6B273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F318B-0D2E-4010-92DC-CDCB18DD81D5}" type="slidenum">
              <a:rPr lang="en-US" altLang="zh-TW" smtClean="0">
                <a:cs typeface="全真中圓體"/>
              </a:rPr>
              <a:pPr/>
              <a:t>1</a:t>
            </a:fld>
            <a:endParaRPr lang="en-US" altLang="zh-TW" smtClean="0">
              <a:cs typeface="全真中圓體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73BEC-7788-4D82-BD9A-C2035B10EEB6}" type="slidenum">
              <a:rPr lang="en-US" altLang="zh-TW" smtClean="0">
                <a:cs typeface="全真中圓體"/>
              </a:rPr>
              <a:pPr/>
              <a:t>12</a:t>
            </a:fld>
            <a:endParaRPr lang="en-US" altLang="zh-TW" smtClean="0">
              <a:cs typeface="全真中圓體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96DE5-3FA3-4C53-AFF7-976200FC0B2B}" type="slidenum">
              <a:rPr lang="en-US" altLang="zh-TW" smtClean="0">
                <a:cs typeface="全真中圓體"/>
              </a:rPr>
              <a:pPr/>
              <a:t>14</a:t>
            </a:fld>
            <a:endParaRPr lang="en-US" altLang="zh-TW" smtClean="0">
              <a:cs typeface="全真中圓體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303E7-8C8C-4456-848D-A7B39CC8C3CB}" type="slidenum">
              <a:rPr lang="en-US" altLang="zh-TW" smtClean="0">
                <a:cs typeface="全真中圓體"/>
              </a:rPr>
              <a:pPr/>
              <a:t>15</a:t>
            </a:fld>
            <a:endParaRPr lang="en-US" altLang="zh-TW" smtClean="0">
              <a:cs typeface="全真中圓體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D2CD9-D4C0-4303-B5D9-FA68D2C37074}" type="slidenum">
              <a:rPr lang="en-US" altLang="zh-TW" smtClean="0">
                <a:cs typeface="全真中圓體"/>
              </a:rPr>
              <a:pPr/>
              <a:t>59</a:t>
            </a:fld>
            <a:endParaRPr lang="en-US" altLang="zh-TW" smtClean="0">
              <a:cs typeface="全真中圓體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71525"/>
            <a:ext cx="4999037" cy="3751263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42727"/>
            <a:ext cx="4984962" cy="4411839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0D895-6898-4609-B438-01BF0E4F4740}" type="slidenum">
              <a:rPr lang="en-US" altLang="zh-TW" smtClean="0">
                <a:cs typeface="全真中圓體"/>
              </a:rPr>
              <a:pPr/>
              <a:t>60</a:t>
            </a:fld>
            <a:endParaRPr lang="en-US" altLang="zh-TW" smtClean="0">
              <a:cs typeface="全真中圓體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71525"/>
            <a:ext cx="4999037" cy="3751263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42727"/>
            <a:ext cx="4984962" cy="4411839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>
                <a:latin typeface="全真中圓體" pitchFamily="49" charset="-120"/>
                <a:ea typeface="全真中圓體" pitchFamily="49" charset="-12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en-US">
                  <a:latin typeface="全真中圓體" pitchFamily="49" charset="-120"/>
                  <a:ea typeface="全真中圓體" pitchFamily="49" charset="-120"/>
                  <a:cs typeface="+mn-cs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7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297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D2D72-72F6-489C-B339-B48C54569B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73A2B-E635-44F9-831B-70801DCBD7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611D-B5CF-45A9-B238-97F1072CA1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80DA9-1470-450B-A4C9-ACE9C90228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C36B-92DC-4DAE-B9E1-DF5A208553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246063" y="930275"/>
            <a:ext cx="8212137" cy="53324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D5FD-FAB8-44E3-B3A8-C089C94383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0352-0785-4BF3-8AB5-05B4B983E0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1455-A2CB-4114-BDAC-ABF4166270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CBE61-CCEC-4B63-B455-93DF0FC207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C571-DFEE-470B-9DBC-46DAC48587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262B-2BDD-46F1-8842-4B7D208E9B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4270-F663-478A-9CC2-BE46FEE132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A6A0-33AB-49CD-983F-CBA05EA80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7B0C3-9C2F-4B41-94CC-85C105E541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3B084CDF-784D-455B-A1CE-3F4B3025AD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21865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en-US">
                  <a:latin typeface="全真中圓體" pitchFamily="49" charset="-120"/>
                  <a:ea typeface="全真中圓體" pitchFamily="49" charset="-120"/>
                  <a:cs typeface="+mn-cs"/>
                </a:endParaRPr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2186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6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7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8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89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0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1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21925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6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7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8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29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0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1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2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3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4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5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6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7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8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39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0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1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2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3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4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5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6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7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8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49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0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1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2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3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4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5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6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7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8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59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0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1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2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3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4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5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  <p:sp>
                <p:nvSpPr>
                  <p:cNvPr id="121966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zh-TW" altLang="en-US">
                      <a:latin typeface="全真中圓體" pitchFamily="49" charset="-120"/>
                      <a:ea typeface="全真中圓體" pitchFamily="49" charset="-12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21968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69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0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1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2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3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4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5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6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7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8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79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0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1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2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3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4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5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6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7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88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21990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1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2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3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4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5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6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7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8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1999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0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1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2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3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4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5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6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7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8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09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10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11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12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13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  <p:sp>
              <p:nvSpPr>
                <p:cNvPr id="122014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TW" altLang="en-US">
                    <a:latin typeface="全真中圓體" pitchFamily="49" charset="-120"/>
                    <a:ea typeface="全真中圓體" pitchFamily="49" charset="-120"/>
                    <a:cs typeface="+mn-cs"/>
                  </a:endParaRPr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1" r:id="rId2"/>
    <p:sldLayoutId id="2147483710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04" r:id="rId9"/>
    <p:sldLayoutId id="2147483703" r:id="rId10"/>
    <p:sldLayoutId id="2147483702" r:id="rId11"/>
    <p:sldLayoutId id="2147483701" r:id="rId12"/>
    <p:sldLayoutId id="2147483700" r:id="rId13"/>
    <p:sldLayoutId id="214748369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ec.edu.tw/" TargetMode="External"/><Relationship Id="rId2" Type="http://schemas.openxmlformats.org/officeDocument/2006/relationships/hyperlink" Target="http://major.ceec.edu.tw/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pe.edu.tw/" TargetMode="Externa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hyperlink" Target="http://rdrc.mnd.gov.tw/rdrc/index.aspx" TargetMode="External"/><Relationship Id="rId3" Type="http://schemas.openxmlformats.org/officeDocument/2006/relationships/hyperlink" Target="https://www.caac.ccu.edu.tw/cacportal/index.php" TargetMode="External"/><Relationship Id="rId7" Type="http://schemas.openxmlformats.org/officeDocument/2006/relationships/hyperlink" Target="http://www.tpa.edu.tw/06_admission.php" TargetMode="External"/><Relationship Id="rId2" Type="http://schemas.openxmlformats.org/officeDocument/2006/relationships/hyperlink" Target="http://www.jbcrc.edu.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puweb.cpu.edu.tw/" TargetMode="External"/><Relationship Id="rId5" Type="http://schemas.openxmlformats.org/officeDocument/2006/relationships/hyperlink" Target="http://www.jctv.ntut.edu.tw/" TargetMode="External"/><Relationship Id="rId4" Type="http://schemas.openxmlformats.org/officeDocument/2006/relationships/hyperlink" Target="http://140.116.165.56/" TargetMode="Externa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0E519-EE79-4036-A85A-592BFAA7E506}" type="slidenum">
              <a:rPr lang="en-US" altLang="zh-TW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19672" y="1556792"/>
            <a:ext cx="6934200" cy="1440160"/>
          </a:xfrm>
        </p:spPr>
        <p:txBody>
          <a:bodyPr/>
          <a:lstStyle/>
          <a:p>
            <a:pPr algn="ctr" eaLnBrk="1" hangingPunct="1"/>
            <a:r>
              <a:rPr lang="zh-TW" altLang="en-US" sz="6000" b="1" i="0" cap="all" dirty="0" smtClean="0">
                <a:ln w="3175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粗圓體" pitchFamily="49" charset="-120"/>
                <a:ea typeface="華康粗圓體" pitchFamily="49" charset="-120"/>
              </a:rPr>
              <a:t>高一選課選組篇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996952"/>
            <a:ext cx="7058025" cy="2808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TW" sz="2800" b="1" dirty="0" smtClean="0">
                <a:latin typeface="華康流隸體" pitchFamily="49" charset="-120"/>
                <a:ea typeface="華康流隸體" pitchFamily="49" charset="-120"/>
              </a:rPr>
              <a:t>1.</a:t>
            </a:r>
            <a:r>
              <a:rPr lang="zh-TW" altLang="en-US" sz="2800" b="1" dirty="0" smtClean="0">
                <a:latin typeface="華康流隸體" pitchFamily="49" charset="-120"/>
                <a:ea typeface="華康流隸體" pitchFamily="49" charset="-120"/>
              </a:rPr>
              <a:t>解讀高一測驗</a:t>
            </a: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TW" sz="2800" b="1" dirty="0" smtClean="0">
                <a:latin typeface="華康流隸體" pitchFamily="49" charset="-120"/>
                <a:ea typeface="華康流隸體" pitchFamily="49" charset="-120"/>
              </a:rPr>
              <a:t>2.</a:t>
            </a:r>
            <a:r>
              <a:rPr lang="zh-TW" altLang="en-US" sz="2800" b="1" dirty="0" smtClean="0">
                <a:latin typeface="華康流隸體" pitchFamily="49" charset="-120"/>
                <a:ea typeface="華康流隸體" pitchFamily="49" charset="-120"/>
              </a:rPr>
              <a:t>測驗與選組的關係</a:t>
            </a: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TW" sz="2800" b="1" dirty="0" smtClean="0">
                <a:latin typeface="華康流隸體" pitchFamily="49" charset="-120"/>
                <a:ea typeface="華康流隸體" pitchFamily="49" charset="-120"/>
              </a:rPr>
              <a:t>3.</a:t>
            </a:r>
            <a:r>
              <a:rPr lang="zh-TW" altLang="en-US" sz="2800" b="1" dirty="0" smtClean="0">
                <a:latin typeface="華康流隸體" pitchFamily="49" charset="-120"/>
                <a:ea typeface="華康流隸體" pitchFamily="49" charset="-120"/>
              </a:rPr>
              <a:t>大學多元入學制度對選組的影響</a:t>
            </a:r>
            <a:endParaRPr lang="en-US" altLang="zh-TW" sz="2800" b="1" dirty="0" smtClean="0">
              <a:latin typeface="華康流隸體" pitchFamily="49" charset="-120"/>
              <a:ea typeface="華康流隸體" pitchFamily="49" charset="-120"/>
            </a:endParaRP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TW" sz="2800" b="1" dirty="0" smtClean="0">
                <a:latin typeface="華康流隸體" pitchFamily="49" charset="-120"/>
                <a:ea typeface="華康流隸體" pitchFamily="49" charset="-120"/>
              </a:rPr>
              <a:t>4.</a:t>
            </a:r>
            <a:r>
              <a:rPr lang="zh-TW" altLang="en-US" sz="2800" b="1" dirty="0" smtClean="0">
                <a:latin typeface="華康流隸體" pitchFamily="49" charset="-120"/>
                <a:ea typeface="華康流隸體" pitchFamily="49" charset="-120"/>
              </a:rPr>
              <a:t>選組</a:t>
            </a:r>
            <a:r>
              <a:rPr lang="en-US" altLang="zh-TW" sz="2800" b="1" dirty="0" smtClean="0">
                <a:latin typeface="華康流隸體" pitchFamily="49" charset="-120"/>
                <a:ea typeface="華康流隸體" pitchFamily="49" charset="-120"/>
              </a:rPr>
              <a:t>Q&amp;A</a:t>
            </a: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主講人：國立文華高中輔導室李炎儒主任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100.05.15(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)08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40-10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00</a:t>
            </a:r>
            <a:endParaRPr lang="zh-TW" altLang="en-US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endParaRPr lang="zh-TW" altLang="en-US" sz="2800" b="1" dirty="0" smtClean="0">
              <a:latin typeface="華康流隸體" pitchFamily="49" charset="-120"/>
              <a:ea typeface="華康流隸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6874B-7F83-46D2-828D-24C0FDE632D7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44824"/>
            <a:ext cx="7632080" cy="4536777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測量國語慣用法的使用能力，此能力會影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響表達能力。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未來學習領域：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需要與人接觸的科系或注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重語言文字的科系，如：大眾傳播、教育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、貿易、管理、法律、文學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等系。 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3.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en-US" altLang="zh-TW" sz="3000" b="1" i="0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速記、商業通信、報章雜誌、校對、廣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000" b="1" i="0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告等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84213" y="1125538"/>
            <a:ext cx="6840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華康粗明體" pitchFamily="49" charset="-120"/>
                <a:ea typeface="文鼎粗行楷" pitchFamily="49" charset="-120"/>
              </a:rPr>
              <a:t>七、文法與修辭</a:t>
            </a:r>
            <a:endParaRPr lang="zh-TW" altLang="en-US" sz="4000" dirty="0">
              <a:solidFill>
                <a:schemeClr val="tx1"/>
              </a:solidFill>
              <a:latin typeface="Arial" pitchFamily="34" charset="0"/>
              <a:ea typeface="文鼎粗行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6874B-7F83-46D2-828D-24C0FDE632D7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060575"/>
            <a:ext cx="7632700" cy="3311525"/>
          </a:xfrm>
        </p:spPr>
        <p:txBody>
          <a:bodyPr/>
          <a:lstStyle/>
          <a:p>
            <a:pPr eaLnBrk="1" hangingPunct="1"/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測量受試者對於符號是否能迅速又正確地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察覺其細微特點，是校對能力的一種。 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編輯、校對、文書處理、秘書、資料處理、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圖書管理、會計、精算、出納等需要整理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查核的工作。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84213" y="1125538"/>
            <a:ext cx="6840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華康粗明體" pitchFamily="49" charset="-120"/>
                <a:ea typeface="文鼎粗行楷" pitchFamily="49" charset="-120"/>
              </a:rPr>
              <a:t>八、</a:t>
            </a:r>
            <a:r>
              <a:rPr lang="zh-TW" altLang="en-US" sz="4000" b="1" dirty="0">
                <a:solidFill>
                  <a:schemeClr val="tx1"/>
                </a:solidFill>
                <a:latin typeface="華康粗明體" pitchFamily="49" charset="-120"/>
                <a:ea typeface="文鼎粗行楷" pitchFamily="49" charset="-120"/>
              </a:rPr>
              <a:t>知覺速度與確度</a:t>
            </a:r>
            <a:endParaRPr lang="zh-TW" altLang="en-US" sz="4000" dirty="0">
              <a:solidFill>
                <a:schemeClr val="tx1"/>
              </a:solidFill>
              <a:latin typeface="Arial" pitchFamily="34" charset="0"/>
              <a:ea typeface="文鼎粗行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398E-998C-4BF2-9899-74C2F6229336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133600"/>
            <a:ext cx="6934200" cy="2362200"/>
          </a:xfrm>
        </p:spPr>
        <p:txBody>
          <a:bodyPr/>
          <a:lstStyle/>
          <a:p>
            <a:pPr algn="ctr" eaLnBrk="1" hangingPunct="1"/>
            <a:r>
              <a:rPr lang="zh-TW" altLang="en-US" sz="6600" b="1" i="0" cap="all" dirty="0" smtClean="0">
                <a:ln w="90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  <a:t>性向測驗在選組上</a:t>
            </a:r>
            <a:br>
              <a:rPr lang="zh-TW" altLang="en-US" sz="6600" b="1" i="0" cap="all" dirty="0" smtClean="0">
                <a:ln w="90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</a:br>
            <a:r>
              <a:rPr lang="zh-TW" altLang="en-US" sz="6600" b="1" i="0" cap="all" dirty="0" smtClean="0">
                <a:ln w="90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  <a:t>的應用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36B7E-C326-4B70-B3F5-BD1A97C9D8DC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1773238"/>
            <a:ext cx="7848600" cy="4392612"/>
          </a:xfrm>
        </p:spPr>
        <p:txBody>
          <a:bodyPr/>
          <a:lstStyle/>
          <a:p>
            <a:pPr marL="647700" indent="-647700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 ※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本測驗提供百分等級、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T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分數及標準九的換算。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647700" indent="-647700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標準九分數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解釋為例：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647700" indent="-647700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7-9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：表示受試者表現高於一般水準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647700" indent="-647700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4-6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：表示受試者表現為一般水準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647700" indent="-647700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1-3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：表示受試者表現低於一般水準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11413" y="836613"/>
            <a:ext cx="5256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540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測驗結果解釋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65370-098E-41B4-8A58-A3A2A07D439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55650" y="2132856"/>
            <a:ext cx="8064500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zh-TW" altLang="en-US" sz="3600" b="1" dirty="0">
                <a:solidFill>
                  <a:srgbClr val="FF0000"/>
                </a:solidFill>
                <a:latin typeface="Times New Roman" pitchFamily="18" charset="0"/>
                <a:ea typeface="華康粗明體" pitchFamily="49" charset="-120"/>
              </a:rPr>
              <a:t>社會組</a:t>
            </a:r>
            <a:r>
              <a:rPr lang="zh-TW" altLang="en-US" sz="3600" b="1" dirty="0" smtClean="0">
                <a:solidFill>
                  <a:srgbClr val="FF0000"/>
                </a:solidFill>
                <a:latin typeface="Times New Roman" pitchFamily="18" charset="0"/>
                <a:ea typeface="華康粗明體" pitchFamily="49" charset="-120"/>
              </a:rPr>
              <a:t>：</a:t>
            </a:r>
            <a:r>
              <a:rPr lang="zh-TW" altLang="en-US" sz="3600" b="1" dirty="0" smtClean="0"/>
              <a:t> </a:t>
            </a:r>
            <a:r>
              <a:rPr lang="zh-TW" altLang="en-US" sz="3000" b="1" dirty="0" smtClean="0"/>
              <a:t>「語文推理」 、「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知覺速度與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確度</a:t>
            </a:r>
            <a:r>
              <a:rPr lang="zh-TW" altLang="en-US" sz="3000" b="1" dirty="0" smtClean="0"/>
              <a:t>」、「錯別字」、「文法與</a:t>
            </a:r>
            <a:endParaRPr lang="en-US" altLang="zh-TW" sz="3000" b="1" dirty="0" smtClean="0"/>
          </a:p>
          <a:p>
            <a:pPr>
              <a:spcBef>
                <a:spcPts val="0"/>
              </a:spcBef>
            </a:pPr>
            <a:r>
              <a:rPr lang="zh-TW" altLang="en-US" sz="3000" b="1" dirty="0" smtClean="0"/>
              <a:t>            修辭」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b="1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55650" y="3860800"/>
            <a:ext cx="8064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3600" b="1" dirty="0">
                <a:solidFill>
                  <a:srgbClr val="FF0000"/>
                </a:solidFill>
                <a:latin typeface="Times New Roman" pitchFamily="18" charset="0"/>
                <a:ea typeface="華康粗明體" pitchFamily="49" charset="-120"/>
              </a:rPr>
              <a:t>自然組</a:t>
            </a:r>
            <a:r>
              <a:rPr lang="zh-TW" altLang="en-US" sz="3600" b="1" dirty="0" smtClean="0">
                <a:solidFill>
                  <a:srgbClr val="FF0000"/>
                </a:solidFill>
                <a:latin typeface="Times New Roman" pitchFamily="18" charset="0"/>
                <a:ea typeface="華康粗明體" pitchFamily="49" charset="-120"/>
              </a:rPr>
              <a:t>：</a:t>
            </a:r>
            <a:r>
              <a:rPr lang="zh-TW" altLang="en-US" sz="3000" b="1" dirty="0" smtClean="0"/>
              <a:t>「數學推理」、「機械推理」、</a:t>
            </a:r>
            <a:endParaRPr lang="en-US" altLang="zh-TW" sz="3000" b="1" dirty="0" smtClean="0"/>
          </a:p>
          <a:p>
            <a:r>
              <a:rPr lang="zh-TW" altLang="en-US" sz="3000" b="1" dirty="0" smtClean="0"/>
              <a:t>          「空間關係」及「抽象推理」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9" name="文字方塊 6"/>
          <p:cNvSpPr txBox="1">
            <a:spLocks noChangeArrowheads="1"/>
          </p:cNvSpPr>
          <p:nvPr/>
        </p:nvSpPr>
        <p:spPr bwMode="auto">
          <a:xfrm>
            <a:off x="900113" y="1052513"/>
            <a:ext cx="7775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540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測驗結果在組別間之差異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9110A-632D-4318-A001-F179B30D10BA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4213" y="1844675"/>
            <a:ext cx="82089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性向測驗不明顯者：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需回顧過去的學習經驗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標準分數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以上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可依自己興趣選擇，成功機會較大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解讀性向測驗注意事項：</a:t>
            </a:r>
            <a:b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性向測驗通常用來查證或證實已知的事實 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性向測驗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預測失敗比預測成功更為正確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別急著依測驗結果而自我設限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性向測驗果不能作為選組唯一的指標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051720" y="836712"/>
            <a:ext cx="55707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文鼎粗行楷" pitchFamily="49" charset="-120"/>
              </a:rPr>
              <a:t>多因素性向測驗</a:t>
            </a:r>
            <a:endParaRPr lang="zh-TW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文鼎粗行楷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1" descr="j0422219"/>
          <p:cNvSpPr>
            <a:spLocks noChangeArrowheads="1"/>
          </p:cNvSpPr>
          <p:nvPr/>
        </p:nvSpPr>
        <p:spPr bwMode="auto">
          <a:xfrm>
            <a:off x="468313" y="2349500"/>
            <a:ext cx="2606675" cy="4032250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CCB4-A676-4926-95B2-70DEF8FE03C2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371600"/>
          </a:xfrm>
        </p:spPr>
        <p:txBody>
          <a:bodyPr/>
          <a:lstStyle/>
          <a:p>
            <a:pPr algn="ctr" eaLnBrk="1" hangingPunct="1"/>
            <a:r>
              <a:rPr lang="zh-TW" altLang="en-US" sz="4000" b="1" i="0" dirty="0" smtClean="0">
                <a:solidFill>
                  <a:srgbClr val="FF0000"/>
                </a:solidFill>
                <a:ea typeface="華康流隸體" pitchFamily="49" charset="-120"/>
              </a:rPr>
              <a:t>大學入學考試中心興趣量表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203575" y="2349500"/>
            <a:ext cx="56896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zh-TW" altLang="en-US" sz="3200" b="1">
                <a:solidFill>
                  <a:srgbClr val="000099"/>
                </a:solidFill>
                <a:latin typeface="華康粗明體" pitchFamily="49" charset="-120"/>
                <a:ea typeface="華康粗明體" pitchFamily="49" charset="-120"/>
              </a:rPr>
              <a:t>一、目的：</a:t>
            </a: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提供高中學生生涯</a:t>
            </a:r>
            <a:endParaRPr lang="en-US" altLang="zh-TW" sz="30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輔導與選填大學學</a:t>
            </a:r>
            <a:endParaRPr lang="en-US" altLang="zh-TW" sz="30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系的參考工具。</a:t>
            </a:r>
            <a:r>
              <a:rPr lang="zh-TW" altLang="en-US" sz="3000" b="1">
                <a:solidFill>
                  <a:schemeClr val="tx2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>
                <a:solidFill>
                  <a:schemeClr val="tx2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>
                <a:solidFill>
                  <a:schemeClr val="tx2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>
                <a:solidFill>
                  <a:schemeClr val="tx2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200" b="1">
                <a:solidFill>
                  <a:srgbClr val="000099"/>
                </a:solidFill>
                <a:latin typeface="華康粗明體" pitchFamily="49" charset="-120"/>
                <a:ea typeface="華康粗明體" pitchFamily="49" charset="-120"/>
              </a:rPr>
              <a:t>二、興趣：</a:t>
            </a: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是個人對某些事物</a:t>
            </a:r>
            <a:endParaRPr lang="en-US" altLang="zh-TW" sz="30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或活動有所喜好而</a:t>
            </a:r>
            <a:endParaRPr lang="en-US" altLang="zh-TW" sz="30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主動接觸、參與的</a:t>
            </a:r>
            <a:endParaRPr lang="en-US" altLang="zh-TW" sz="30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積極心理傾向。</a:t>
            </a:r>
            <a:r>
              <a:rPr lang="zh-TW" altLang="en-US" sz="3000">
                <a:solidFill>
                  <a:schemeClr val="tx2"/>
                </a:solidFill>
                <a:latin typeface="華康粗明體" pitchFamily="49" charset="-120"/>
                <a:ea typeface="華康粗明體" pitchFamily="49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932EB-8B89-4A2E-9C67-634F49AAFCE9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900113" y="1916113"/>
            <a:ext cx="78486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endParaRPr lang="zh-TW" altLang="zh-TW" sz="3200" i="1">
              <a:solidFill>
                <a:schemeClr val="tx2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900113" y="981075"/>
            <a:ext cx="7848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rgbClr val="000099"/>
                </a:solidFill>
                <a:latin typeface="華康粗明體" pitchFamily="49" charset="-120"/>
                <a:ea typeface="華康粗明體" pitchFamily="49" charset="-120"/>
              </a:rPr>
              <a:t>三、興趣六碼：</a:t>
            </a:r>
          </a:p>
          <a:p>
            <a:r>
              <a:rPr lang="zh-TW" altLang="en-US" sz="3200" b="1">
                <a:solidFill>
                  <a:srgbClr val="FF0066"/>
                </a:solidFill>
                <a:latin typeface="新細明體" pitchFamily="18" charset="-120"/>
                <a:ea typeface="新細明體" pitchFamily="18" charset="-120"/>
              </a:rPr>
              <a:t>       </a:t>
            </a:r>
          </a:p>
          <a:p>
            <a:r>
              <a:rPr lang="zh-TW" altLang="en-US" sz="3200" b="1">
                <a:solidFill>
                  <a:srgbClr val="FF0066"/>
                </a:solidFill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本測驗將個人和工作類型分成六型</a:t>
            </a:r>
            <a:r>
              <a:rPr lang="zh-TW" altLang="en-US" sz="1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200" b="1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實際型</a:t>
            </a: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(R)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研究型</a:t>
            </a: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(I)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藝術型</a:t>
            </a: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(A)</a:t>
            </a:r>
          </a:p>
          <a:p>
            <a:pPr>
              <a:spcBef>
                <a:spcPct val="20000"/>
              </a:spcBef>
            </a:pP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社會型</a:t>
            </a: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(S)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企業型</a:t>
            </a: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(E)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事務型</a:t>
            </a:r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en-US" altLang="zh-TW" sz="3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altLang="zh-TW" sz="320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E8D7-0BA7-4771-BDEC-41F1032F9F8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884237"/>
          </a:xfrm>
        </p:spPr>
        <p:txBody>
          <a:bodyPr/>
          <a:lstStyle/>
          <a:p>
            <a:pPr algn="ctr" eaLnBrk="1" hangingPunct="1"/>
            <a:r>
              <a:rPr lang="zh-TW" altLang="en-US" sz="3200" b="1" i="0" smtClean="0">
                <a:solidFill>
                  <a:schemeClr val="tx1"/>
                </a:solidFill>
                <a:ea typeface="華康流隸體" pitchFamily="49" charset="-120"/>
              </a:rPr>
              <a:t>大學入學考試中心興趣量表測驗分數的意義</a:t>
            </a: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1042988" y="3860800"/>
            <a:ext cx="7129462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900113" y="1989138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不喜歡</a:t>
            </a:r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1042988" y="36449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3419475" y="371633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5867400" y="371633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8172450" y="371633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059113" y="19891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普通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5435600" y="19891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喜歡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900113" y="32131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0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3132138" y="3213100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33</a:t>
            </a: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5580063" y="3213100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66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7885113" y="3213100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66"/>
                </a:solidFill>
                <a:latin typeface="Arial" pitchFamily="34" charset="0"/>
                <a:ea typeface="超研澤古印體" pitchFamily="49" charset="-120"/>
              </a:rPr>
              <a:t>99</a:t>
            </a: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827088" y="2636838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Arial" pitchFamily="34" charset="0"/>
                <a:ea typeface="超研澤古印體" pitchFamily="49" charset="-120"/>
              </a:rPr>
              <a:t>避免選擇</a:t>
            </a: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2987675" y="263683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Arial" pitchFamily="34" charset="0"/>
                <a:ea typeface="超研澤古印體" pitchFamily="49" charset="-120"/>
              </a:rPr>
              <a:t>平淡</a:t>
            </a: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5364163" y="263683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Arial" pitchFamily="34" charset="0"/>
                <a:ea typeface="超研澤古印體" pitchFamily="49" charset="-120"/>
              </a:rPr>
              <a:t>可優先考慮選擇</a:t>
            </a: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2411413" y="5876925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 b="1">
                <a:solidFill>
                  <a:schemeClr val="tx1"/>
                </a:solidFill>
                <a:latin typeface="Arial" pitchFamily="34" charset="0"/>
                <a:ea typeface="標楷體" pitchFamily="65" charset="-120"/>
              </a:rPr>
              <a:t>興趣六型分數高低意義示意圖</a:t>
            </a:r>
          </a:p>
        </p:txBody>
      </p:sp>
      <p:sp>
        <p:nvSpPr>
          <p:cNvPr id="29716" name="Rectangle 21"/>
          <p:cNvSpPr>
            <a:spLocks noChangeArrowheads="1"/>
          </p:cNvSpPr>
          <p:nvPr/>
        </p:nvSpPr>
        <p:spPr bwMode="auto">
          <a:xfrm>
            <a:off x="1042988" y="4292600"/>
            <a:ext cx="75612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99-88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：高度喜歡          </a:t>
            </a:r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54-44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：中下喜歡</a:t>
            </a:r>
          </a:p>
          <a:p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87-77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：顯著喜歡          </a:t>
            </a:r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33-44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：不太喜歡</a:t>
            </a:r>
          </a:p>
          <a:p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76-66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：確定喜歡           </a:t>
            </a:r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0-33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：完全不喜歡</a:t>
            </a:r>
            <a:endParaRPr lang="en-US" altLang="zh-TW" sz="2400" b="1">
              <a:solidFill>
                <a:schemeClr val="tx1"/>
              </a:solidFill>
              <a:latin typeface="華康粗明體" pitchFamily="49" charset="-120"/>
              <a:ea typeface="華康粗明體" pitchFamily="49" charset="-120"/>
            </a:endParaRPr>
          </a:p>
          <a:p>
            <a:r>
              <a:rPr lang="en-US" altLang="zh-TW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65-55</a:t>
            </a:r>
            <a:r>
              <a:rPr lang="zh-TW" altLang="en-US" sz="2400" b="1">
                <a:solidFill>
                  <a:schemeClr val="tx1"/>
                </a:solidFill>
                <a:latin typeface="華康粗明體" pitchFamily="49" charset="-120"/>
                <a:ea typeface="華康粗明體" pitchFamily="49" charset="-120"/>
              </a:rPr>
              <a:t>：中上喜歡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5739-C73B-4C83-87EC-FCEFC8EE8216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27088" y="981075"/>
            <a:ext cx="76327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4400">
                <a:solidFill>
                  <a:srgbClr val="000099"/>
                </a:solidFill>
                <a:latin typeface="華康流隸體" pitchFamily="49" charset="-120"/>
                <a:ea typeface="華康流隸體" pitchFamily="49" charset="-120"/>
              </a:rPr>
              <a:t>四、測驗量表分項說明</a:t>
            </a:r>
            <a:r>
              <a:rPr lang="zh-TW" altLang="en-US" sz="3200" b="1">
                <a:solidFill>
                  <a:srgbClr val="000099"/>
                </a:solidFill>
                <a:latin typeface="華康流隸體" pitchFamily="49" charset="-120"/>
                <a:ea typeface="華康流隸體" pitchFamily="49" charset="-120"/>
              </a:rPr>
              <a:t/>
            </a:r>
            <a:br>
              <a:rPr lang="zh-TW" altLang="en-US" sz="3200" b="1">
                <a:solidFill>
                  <a:srgbClr val="000099"/>
                </a:solidFill>
                <a:latin typeface="華康流隸體" pitchFamily="49" charset="-120"/>
                <a:ea typeface="華康流隸體" pitchFamily="49" charset="-120"/>
              </a:rPr>
            </a:br>
            <a:r>
              <a:rPr lang="zh-TW" altLang="en-US" sz="1200" b="1">
                <a:solidFill>
                  <a:srgbClr val="FF0066"/>
                </a:solidFill>
                <a:latin typeface="華康流隸體" pitchFamily="49" charset="-120"/>
                <a:ea typeface="華康流隸體" pitchFamily="49" charset="-120"/>
              </a:rPr>
              <a:t/>
            </a:r>
            <a:br>
              <a:rPr lang="zh-TW" altLang="en-US" sz="1200" b="1">
                <a:solidFill>
                  <a:srgbClr val="FF0066"/>
                </a:solidFill>
                <a:latin typeface="華康流隸體" pitchFamily="49" charset="-120"/>
                <a:ea typeface="華康流隸體" pitchFamily="49" charset="-120"/>
              </a:rPr>
            </a:br>
            <a:r>
              <a:rPr lang="en-US" altLang="zh-TW" sz="4000">
                <a:solidFill>
                  <a:srgbClr val="FF0066"/>
                </a:solidFill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zh-TW" altLang="en-US" sz="4000">
                <a:solidFill>
                  <a:srgbClr val="FF0000"/>
                </a:solidFill>
                <a:latin typeface="華康流隸體" pitchFamily="49" charset="-120"/>
                <a:ea typeface="華康流隸體" pitchFamily="49" charset="-120"/>
              </a:rPr>
              <a:t>一</a:t>
            </a:r>
            <a:r>
              <a:rPr lang="en-US" altLang="zh-TW" sz="4000">
                <a:solidFill>
                  <a:srgbClr val="FF0000"/>
                </a:solidFill>
                <a:latin typeface="華康流隸體" pitchFamily="49" charset="-120"/>
                <a:ea typeface="華康流隸體" pitchFamily="49" charset="-120"/>
              </a:rPr>
              <a:t>)</a:t>
            </a:r>
            <a:r>
              <a:rPr lang="zh-TW" altLang="en-US" sz="4000">
                <a:solidFill>
                  <a:srgbClr val="FF0000"/>
                </a:solidFill>
                <a:latin typeface="華康流隸體" pitchFamily="49" charset="-120"/>
                <a:ea typeface="華康流隸體" pitchFamily="49" charset="-120"/>
              </a:rPr>
              <a:t>興趣代碼：</a:t>
            </a:r>
            <a:endParaRPr lang="zh-TW" altLang="en-US" sz="4000">
              <a:solidFill>
                <a:schemeClr val="tx2"/>
              </a:solidFill>
              <a:latin typeface="華康流隸體" pitchFamily="49" charset="-120"/>
              <a:ea typeface="華康流隸體" pitchFamily="49" charset="-120"/>
            </a:endParaRP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827088" y="2852738"/>
            <a:ext cx="7499350" cy="2528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自興趣六碼分數中從最高分起，取出</a:t>
            </a:r>
            <a:b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三型，稱為「興趣代碼」。一般應有</a:t>
            </a:r>
            <a:b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三碼，但亦可能為雙碼甚或單碼。如</a:t>
            </a:r>
            <a:b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果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兩碼之間分數相差不到</a:t>
            </a:r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分，則兩</a:t>
            </a:r>
            <a:b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碼的位置可以互換。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10507-E082-413C-90AE-A4363415E85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zh-TW" altLang="en-US" sz="48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圓體" pitchFamily="49" charset="-120"/>
                <a:ea typeface="華康粗圓體" pitchFamily="49" charset="-120"/>
              </a:rPr>
              <a:t>指點迷津</a:t>
            </a:r>
            <a:r>
              <a:rPr lang="en-US" altLang="zh-TW" sz="48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48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圓體" pitchFamily="49" charset="-120"/>
                <a:ea typeface="華康粗圓體" pitchFamily="49" charset="-120"/>
              </a:rPr>
              <a:t>解讀高一測驗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55650" y="1844675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zh-TW" altLang="en-US" sz="3600" b="1">
                <a:solidFill>
                  <a:srgbClr val="FF0066"/>
                </a:solidFill>
                <a:latin typeface="Times New Roman" pitchFamily="18" charset="0"/>
                <a:ea typeface="華康粗明體" pitchFamily="49" charset="-120"/>
              </a:rPr>
              <a:t>前言：</a:t>
            </a:r>
            <a:endParaRPr lang="zh-TW" altLang="en-US" sz="2800">
              <a:solidFill>
                <a:schemeClr val="tx1"/>
              </a:solidFill>
              <a:latin typeface="華康粗明體" pitchFamily="49" charset="-120"/>
              <a:ea typeface="華康粗明體" pitchFamily="49" charset="-120"/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403350" y="2708275"/>
            <a:ext cx="7129463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接受測驗時，是否了解測驗的目的以及作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答方式、並且認真作答？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受測當天是否有過度疲勞、睡眠不足、身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體不舒服等影響測驗結果的生理狀況？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受測當天是否有太過緊張、心情不好等影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響測驗結果的心理狀況？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5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5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5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6D0EC-4679-414C-BDCE-7B7881BDDE78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250825" y="1989138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TW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特質及能力傾向：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情緒穩定、有耐性、坦誠直率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，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寧願行動不喜多言，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喜歡在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講求實際需要動手環境中從事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明確固定的工作。眼前的事重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於對未來的想像。對機械與工具等事務較有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興趣，比較喜歡獨自做事。</a:t>
            </a:r>
            <a:endParaRPr lang="zh-TW" altLang="en-US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喜歡的工作：</a:t>
            </a:r>
          </a:p>
          <a:p>
            <a:pPr>
              <a:spcBef>
                <a:spcPct val="1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新細明體" pitchFamily="18" charset="-120"/>
                <a:ea typeface="新細明體" pitchFamily="18" charset="-120"/>
              </a:rPr>
              <a:t>         </a:t>
            </a:r>
            <a:r>
              <a:rPr lang="zh-TW" altLang="en-US" sz="3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機械、電子、土木、建築、農業等。</a:t>
            </a:r>
            <a:r>
              <a:rPr lang="zh-TW" altLang="en-US" sz="30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68313" y="69215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興趣代碼單碼型的解釋</a:t>
            </a:r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--</a:t>
            </a:r>
            <a:r>
              <a:rPr lang="zh-TW" altLang="en-US" sz="400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實際型</a:t>
            </a:r>
            <a:r>
              <a:rPr lang="en-US" altLang="zh-TW" sz="400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(R)</a:t>
            </a:r>
          </a:p>
        </p:txBody>
      </p:sp>
      <p:sp>
        <p:nvSpPr>
          <p:cNvPr id="6" name="AutoShape 27" descr="圖片2"/>
          <p:cNvSpPr>
            <a:spLocks noChangeArrowheads="1"/>
          </p:cNvSpPr>
          <p:nvPr/>
        </p:nvSpPr>
        <p:spPr bwMode="auto">
          <a:xfrm>
            <a:off x="5580063" y="1628775"/>
            <a:ext cx="2987675" cy="2232025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D9E9-20E7-4F38-961D-0DDD0B75B6B9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84238"/>
          </a:xfrm>
        </p:spPr>
        <p:txBody>
          <a:bodyPr/>
          <a:lstStyle/>
          <a:p>
            <a:pPr algn="ctr" eaLnBrk="1" hangingPunct="1"/>
            <a:r>
              <a:rPr lang="zh-TW" altLang="en-US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興趣代碼單碼型的解釋</a:t>
            </a:r>
            <a:r>
              <a:rPr lang="en-US" altLang="zh-TW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--</a:t>
            </a:r>
            <a:r>
              <a:rPr lang="zh-TW" altLang="en-US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研究型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I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)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51520" y="1772816"/>
            <a:ext cx="763270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TW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特質及能力傾向：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擅長觀察、思考、推理與分析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，喜歡用頭腦依自己步調解決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問題，並追根究柢。不喜歡別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人給他指引，工作時也不喜歡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有很多規矩和時間壓力。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做事</a:t>
            </a:r>
            <a:endParaRPr lang="en-US" altLang="zh-TW" sz="24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時能提出想法，但對解決問問題細節沒興趣。</a:t>
            </a:r>
            <a:endParaRPr lang="en-US" altLang="zh-TW" sz="24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不是很在乎別人的看法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喜歡的工作：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新細明體" pitchFamily="18" charset="-120"/>
                <a:ea typeface="新細明體" pitchFamily="18" charset="-120"/>
              </a:rPr>
              <a:t>         </a:t>
            </a:r>
            <a:r>
              <a:rPr lang="zh-TW" altLang="en-US" sz="3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生物、化學、醫藥、數學、天文等。</a:t>
            </a:r>
            <a:r>
              <a:rPr lang="zh-TW" altLang="en-US" sz="30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</a:t>
            </a:r>
          </a:p>
        </p:txBody>
      </p:sp>
      <p:sp>
        <p:nvSpPr>
          <p:cNvPr id="6" name="AutoShape 12" descr="圖片3"/>
          <p:cNvSpPr>
            <a:spLocks noChangeArrowheads="1"/>
          </p:cNvSpPr>
          <p:nvPr/>
        </p:nvSpPr>
        <p:spPr bwMode="auto">
          <a:xfrm>
            <a:off x="5508625" y="1773238"/>
            <a:ext cx="2987675" cy="2016125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F8449-5A35-4638-934E-AA5973E11811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84238"/>
          </a:xfrm>
        </p:spPr>
        <p:txBody>
          <a:bodyPr/>
          <a:lstStyle/>
          <a:p>
            <a:pPr algn="ctr" eaLnBrk="1" hangingPunct="1"/>
            <a:r>
              <a:rPr lang="zh-TW" altLang="en-US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興趣代碼單碼型的解釋</a:t>
            </a:r>
            <a:r>
              <a:rPr lang="en-US" altLang="zh-TW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--</a:t>
            </a:r>
            <a:r>
              <a:rPr lang="zh-TW" altLang="en-US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藝術型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(A)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468313" y="1700213"/>
            <a:ext cx="7632700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TW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特質及能力傾向：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直覺敏銳、善於表達和創新，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希望藉文字、聲音、色彩或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形式來表達創造力和美的感受。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喜歡獨立作業，但也不想被忽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略，在無拘無束的環境下工作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效率最好，和朋友關係較隨興。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生活的目的就是創造不平凡的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事務，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不喜歡管人或被人管。</a:t>
            </a:r>
            <a:endParaRPr lang="zh-TW" altLang="en-US" sz="2400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喜歡的工作：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音樂、寫作、繪畫、設計、舞蹈等。</a:t>
            </a:r>
            <a:r>
              <a:rPr lang="zh-TW" altLang="en-US" sz="3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6" name="AutoShape 8" descr="圖片4"/>
          <p:cNvSpPr>
            <a:spLocks noChangeArrowheads="1"/>
          </p:cNvSpPr>
          <p:nvPr/>
        </p:nvSpPr>
        <p:spPr bwMode="auto">
          <a:xfrm>
            <a:off x="5651500" y="1989138"/>
            <a:ext cx="2987675" cy="2736850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AA39F-38F5-42CB-8E2B-1EE08726ED36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84238"/>
          </a:xfrm>
        </p:spPr>
        <p:txBody>
          <a:bodyPr/>
          <a:lstStyle/>
          <a:p>
            <a:pPr algn="ctr" eaLnBrk="1" hangingPunct="1"/>
            <a:r>
              <a:rPr lang="zh-TW" altLang="en-US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興趣代碼單碼型的解釋</a:t>
            </a:r>
            <a:r>
              <a:rPr lang="en-US" altLang="zh-TW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--</a:t>
            </a:r>
            <a:r>
              <a:rPr lang="zh-TW" altLang="en-US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社會型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(S)</a:t>
            </a:r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395288" y="1773238"/>
            <a:ext cx="77755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TW" sz="3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0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特質及能力傾向：</a:t>
            </a:r>
          </a:p>
          <a:p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對人和善，容易相處，關心</a:t>
            </a:r>
            <a:endParaRPr lang="en-US" altLang="zh-TW" sz="24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自己和別人的感受。</a:t>
            </a:r>
            <a:r>
              <a:rPr lang="zh-TW" altLang="en-US" sz="24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喜歡傾</a:t>
            </a:r>
            <a:endParaRPr lang="en-US" altLang="zh-TW" sz="2400" b="1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聽和了解</a:t>
            </a:r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，也願意付出時間</a:t>
            </a:r>
            <a:endParaRPr lang="en-US" altLang="zh-TW" sz="24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去解決別人的困擾。喜歡教</a:t>
            </a:r>
            <a:endParaRPr lang="en-US" altLang="zh-TW" sz="24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導別人並幫助他人成長。不</a:t>
            </a:r>
            <a:endParaRPr lang="en-US" altLang="zh-TW" sz="24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愛競爭，喜歡大家一起做事，</a:t>
            </a:r>
            <a:endParaRPr lang="en-US" altLang="zh-TW" sz="24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容易與人互動、應對</a:t>
            </a:r>
            <a:r>
              <a:rPr lang="zh-TW" altLang="en-US" sz="2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關心人勝於關心工作。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TW" altLang="en-US" sz="30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喜歡的工作：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TW" altLang="en-US" sz="3000" b="1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教師、輔導、醫護、社工等。</a:t>
            </a:r>
            <a:r>
              <a:rPr lang="zh-TW" altLang="en-US" sz="3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6" name="AutoShape 8" descr="圖片1"/>
          <p:cNvSpPr>
            <a:spLocks noChangeArrowheads="1"/>
          </p:cNvSpPr>
          <p:nvPr/>
        </p:nvSpPr>
        <p:spPr bwMode="auto">
          <a:xfrm>
            <a:off x="5364163" y="1773238"/>
            <a:ext cx="3384550" cy="2592387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5C4F2-3381-4FE7-BFF1-8A34C0271F38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84238"/>
          </a:xfrm>
        </p:spPr>
        <p:txBody>
          <a:bodyPr/>
          <a:lstStyle/>
          <a:p>
            <a:pPr algn="ctr" eaLnBrk="1" hangingPunct="1"/>
            <a:r>
              <a:rPr lang="zh-TW" altLang="en-US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興趣代碼單碼型的解釋</a:t>
            </a:r>
            <a:r>
              <a:rPr lang="en-US" altLang="zh-TW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--</a:t>
            </a:r>
            <a:r>
              <a:rPr lang="zh-TW" altLang="en-US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企業型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(E)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95288" y="1700213"/>
            <a:ext cx="77755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特質及能力傾向：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精力旺盛、生活緊湊、好冒險</a:t>
            </a:r>
            <a:endParaRPr lang="en-US" altLang="zh-TW" sz="24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競爭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，做事有計畫並立刻行動。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不願花太多時間做科學研究，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希望有權力去改善不合理的事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擅用說服力、組織力，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希望自己</a:t>
            </a:r>
            <a:endParaRPr lang="en-US" altLang="zh-TW" sz="24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的表現被他人肯定。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不以現階段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的成就為滿足，也要求別人跟他一樣努力。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喜歡的工作：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管理、銷售、司法、從政等工作</a:t>
            </a:r>
            <a:r>
              <a:rPr lang="zh-TW" altLang="en-US" sz="3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</a:p>
        </p:txBody>
      </p:sp>
      <p:sp>
        <p:nvSpPr>
          <p:cNvPr id="6" name="AutoShape 9" descr="圖片2"/>
          <p:cNvSpPr>
            <a:spLocks noChangeArrowheads="1"/>
          </p:cNvSpPr>
          <p:nvPr/>
        </p:nvSpPr>
        <p:spPr bwMode="auto">
          <a:xfrm>
            <a:off x="5867400" y="1844675"/>
            <a:ext cx="2952750" cy="2333625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EF71B-7C3D-450A-8715-E57AF37441D2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84238"/>
          </a:xfrm>
        </p:spPr>
        <p:txBody>
          <a:bodyPr/>
          <a:lstStyle/>
          <a:p>
            <a:pPr algn="ctr" eaLnBrk="1" hangingPunct="1"/>
            <a:r>
              <a:rPr lang="zh-TW" altLang="en-US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興趣代碼單碼型的解釋</a:t>
            </a:r>
            <a:r>
              <a:rPr lang="en-US" altLang="zh-TW" sz="32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--</a:t>
            </a:r>
            <a:r>
              <a:rPr lang="zh-TW" altLang="en-US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事務型</a:t>
            </a:r>
            <a:r>
              <a:rPr lang="en-US" altLang="zh-TW" sz="4000" b="1" i="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流隸體" pitchFamily="49" charset="-120"/>
                <a:ea typeface="華康流隸體" pitchFamily="49" charset="-120"/>
              </a:rPr>
              <a:t>(C)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539750" y="1628775"/>
            <a:ext cx="7777163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特質及能力傾向：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個性謹慎、做事講求規矩</a:t>
            </a:r>
            <a:endParaRPr lang="en-US" altLang="zh-TW" sz="24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和精確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。喜歡在有清楚規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範的環境下工作。做事按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部就班、精打細算。給人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的感覺有效率、精確、仔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細、可靠有信用。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生活哲學是穩紮穩打，不喜歡改變或創新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，也不喜</a:t>
            </a:r>
            <a:endParaRPr lang="en-US" altLang="zh-TW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歡冒險或領導。會選擇和自己志趣相投的人成為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好朋友。</a:t>
            </a: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 </a:t>
            </a:r>
            <a:r>
              <a:rPr lang="en-US" altLang="zh-TW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喜歡的工作：</a:t>
            </a: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銀行、金融、會計、秘書等。</a:t>
            </a:r>
            <a:r>
              <a:rPr lang="zh-TW" altLang="en-US" sz="3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6" name="AutoShape 9" descr="圖片3"/>
          <p:cNvSpPr>
            <a:spLocks noChangeArrowheads="1"/>
          </p:cNvSpPr>
          <p:nvPr/>
        </p:nvSpPr>
        <p:spPr bwMode="auto">
          <a:xfrm>
            <a:off x="5292725" y="1700213"/>
            <a:ext cx="3167063" cy="2478087"/>
          </a:xfrm>
          <a:prstGeom prst="roundRect">
            <a:avLst>
              <a:gd name="adj" fmla="val 1469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TW" altLang="zh-TW" sz="28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6AEAC-12C6-4E7E-98BD-6C3392FEB1B6}" type="slidenum">
              <a:rPr lang="en-US" altLang="zh-TW"/>
              <a:pPr>
                <a:defRPr/>
              </a:pPr>
              <a:t>26</a:t>
            </a:fld>
            <a:endParaRPr lang="en-US" altLang="zh-TW" dirty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900113" y="1916113"/>
            <a:ext cx="78486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endParaRPr lang="zh-TW" altLang="zh-TW" sz="3200" i="1">
              <a:solidFill>
                <a:schemeClr val="tx2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27088" y="836613"/>
            <a:ext cx="7777162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3200" b="1">
                <a:solidFill>
                  <a:srgbClr val="000099"/>
                </a:solidFill>
                <a:latin typeface="華康粗明體" pitchFamily="49" charset="-120"/>
                <a:ea typeface="華康粗明體" pitchFamily="49" charset="-120"/>
              </a:rPr>
              <a:t>四、測驗量表分項說明</a:t>
            </a:r>
            <a:br>
              <a:rPr lang="zh-TW" altLang="en-US" sz="3200" b="1">
                <a:solidFill>
                  <a:srgbClr val="000099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1200" b="1" i="1">
                <a:solidFill>
                  <a:srgbClr val="FF0066"/>
                </a:solidFill>
                <a:latin typeface="Times New Roman" pitchFamily="18" charset="0"/>
                <a:ea typeface="新細明體" pitchFamily="18" charset="-120"/>
              </a:rPr>
              <a:t/>
            </a:r>
            <a:br>
              <a:rPr lang="zh-TW" altLang="en-US" sz="1200" b="1" i="1">
                <a:solidFill>
                  <a:srgbClr val="FF0066"/>
                </a:solidFill>
                <a:latin typeface="Times New Roman" pitchFamily="18" charset="0"/>
                <a:ea typeface="新細明體" pitchFamily="18" charset="-120"/>
              </a:rPr>
            </a:b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二</a:t>
            </a: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抓週三碼：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本測驗最後有三題，讓學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生從六個生涯錦囊中，挑出三個來實現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自己的生涯夢。藉此來驗證前面</a:t>
            </a: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198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題的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反應。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br>
              <a:rPr lang="zh-TW" altLang="en-US" sz="3200" b="1" i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興趣代碼：由行為樣本推論，傾向評量客體我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抓週三碼：表達自我的興趣，傾向評量主體我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9BF16-B73B-4D80-9549-97BF9B040B2A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27088" y="836613"/>
            <a:ext cx="76327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三</a:t>
            </a: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諧和度：</a:t>
            </a:r>
            <a:b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    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諧和度表示興趣代碼和抓週三碼相似的</a:t>
            </a:r>
            <a:endParaRPr lang="en-US" altLang="zh-TW" sz="28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程度。</a:t>
            </a:r>
            <a:r>
              <a:rPr lang="zh-TW" altLang="en-US" sz="28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諧和度低者（</a:t>
            </a:r>
            <a:r>
              <a:rPr lang="en-US" altLang="zh-TW" sz="28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以下）表示興趣</a:t>
            </a:r>
            <a:endParaRPr lang="en-US" altLang="zh-TW" sz="2800" b="1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類型不確定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，需與老師進一步討論。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諧和度愈高，興趣代碼愈有參考價值。</a:t>
            </a:r>
            <a:r>
              <a:rPr lang="zh-TW" altLang="en-US" sz="3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br>
              <a:rPr lang="zh-TW" altLang="en-US" sz="3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32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8916" name="圖片 4" descr="娃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4652963"/>
            <a:ext cx="50419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圖片 4" descr="困難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4688" y="2924175"/>
            <a:ext cx="3319462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B4B48-2384-4774-85B5-F20D7FDE7810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5650" y="1196975"/>
            <a:ext cx="7848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四</a:t>
            </a: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區分值：</a:t>
            </a:r>
            <a:b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    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主要是區分學生的不同喜好。區分值愈低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（</a:t>
            </a: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以下）且全距（最高分減最低分）低於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分表示類型區分不明顯。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endParaRPr lang="en-US" altLang="zh-TW" sz="28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區分值愈低時，在生涯</a:t>
            </a:r>
            <a:endParaRPr lang="en-US" altLang="zh-TW" sz="3600" b="1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抉擇時較會猶豫不決。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3200" b="1" i="1">
              <a:solidFill>
                <a:srgbClr val="FF0000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60CF5-5FBB-45D8-8F12-E3CB712DA801}" type="slidenum">
              <a:rPr lang="en-US" altLang="zh-TW"/>
              <a:pPr>
                <a:defRPr/>
              </a:pPr>
              <a:t>29</a:t>
            </a:fld>
            <a:endParaRPr lang="en-US" altLang="zh-TW" dirty="0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27088" y="908050"/>
            <a:ext cx="784860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※</a:t>
            </a:r>
            <a:r>
              <a:rPr lang="zh-TW" altLang="en-US" sz="32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區分值低的原因可能是：</a:t>
            </a:r>
            <a: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28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zh-TW" altLang="en-US" sz="28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六型分數都是高分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，可能表示：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多才多藝，樣樣有興趣，在學校忙進忙出，</a:t>
            </a:r>
            <a:b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分身乏術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；若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學科能力較強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，選系問題較單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純，但未來生涯發展的選擇要多費思量。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若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學科能力不高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，高分可能是過度強化自己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喜歡的程度，未來在升學或就業上，可能會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有頻換工作或高不成低不就的現象。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9BBB6-BB73-4DE3-A2E5-6D789D23A4E8}" type="slidenum">
              <a:rPr lang="en-US" altLang="zh-TW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67744" y="908720"/>
            <a:ext cx="50770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文鼎粗行楷" pitchFamily="49" charset="-120"/>
              </a:rPr>
              <a:t>多因素性向測驗</a:t>
            </a:r>
            <a:endParaRPr lang="zh-TW" altLang="en-US" sz="54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文鼎粗行楷" pitchFamily="49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8313" y="2205038"/>
            <a:ext cx="80645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TW" altLang="en-US" sz="3000" b="1" kern="0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  <a:cs typeface="+mn-cs"/>
              </a:rPr>
              <a:t>一、目  </a:t>
            </a:r>
            <a:r>
              <a:rPr lang="zh-TW" altLang="en-US" sz="3000" b="1" kern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  <a:cs typeface="+mn-cs"/>
              </a:rPr>
              <a:t>的</a:t>
            </a:r>
            <a:r>
              <a:rPr lang="zh-TW" altLang="en-US" sz="3000" b="1" kern="0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  <a:cs typeface="+mn-cs"/>
              </a:rPr>
              <a:t>：</a:t>
            </a:r>
            <a:r>
              <a:rPr lang="zh-TW" altLang="en-US" sz="3000" b="1" kern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可了解自己有哪些能力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，提供</a:t>
            </a:r>
            <a:endParaRPr lang="en-US" altLang="zh-TW" sz="3000" b="1" kern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            教育</a:t>
            </a:r>
            <a:r>
              <a:rPr lang="zh-TW" altLang="en-US" sz="3000" b="1" kern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和生涯輔導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諮商之</a:t>
            </a:r>
            <a:r>
              <a:rPr lang="zh-TW" altLang="en-US" sz="3000" b="1" kern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重要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資訊</a:t>
            </a:r>
            <a:endParaRPr lang="en-US" altLang="zh-TW" sz="3000" b="1" kern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zh-TW" altLang="en-US" sz="3000" b="1" kern="0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zh-TW" altLang="en-US" sz="3000" b="1" kern="0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  <a:cs typeface="+mn-cs"/>
              </a:rPr>
              <a:t>二、</a:t>
            </a:r>
            <a:r>
              <a:rPr lang="zh-TW" altLang="en-US" sz="3000" b="1" kern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  <a:cs typeface="+mn-cs"/>
              </a:rPr>
              <a:t>分測驗</a:t>
            </a:r>
            <a:r>
              <a:rPr lang="zh-TW" altLang="en-US" sz="3000" b="1" kern="0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  <a:cs typeface="+mn-cs"/>
              </a:rPr>
              <a:t>：</a:t>
            </a:r>
            <a:r>
              <a:rPr lang="zh-TW" altLang="en-US" sz="3000" b="1" kern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語文推理、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數學推理、機械推理、</a:t>
            </a:r>
            <a:endParaRPr lang="en-US" altLang="zh-TW" sz="3000" b="1" kern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            空間關係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、抽象推理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zh-TW" altLang="en-US" sz="3000" b="1" dirty="0" smtClean="0">
                <a:ea typeface="標楷體" pitchFamily="65" charset="-120"/>
              </a:rPr>
              <a:t>錯別字</a:t>
            </a: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000" b="1" kern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defRPr/>
            </a:pPr>
            <a:r>
              <a:rPr lang="zh-TW" altLang="en-US" sz="3000" b="1" kern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文法與修辭、知覺速度與確度</a:t>
            </a:r>
            <a:endParaRPr lang="zh-TW" altLang="en-US" sz="3000" b="1" kern="0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C84A8-5F8E-4C81-97BF-5955229369DB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27088" y="836613"/>
            <a:ext cx="78486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32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※</a:t>
            </a:r>
            <a:r>
              <a:rPr lang="zh-TW" altLang="en-US" sz="32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區分值低的原因可能是：</a:t>
            </a:r>
            <a: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zh-TW" altLang="en-US" sz="3200" b="1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六型分數皆低分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，可能表示：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文化刺激較少，生活經驗偏狹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，都以不喜歡來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回答；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若學科能力不錯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，也有可能是作答受到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情緒影響，不想做答而通通答「不喜歡」。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六型分數普通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，可能表示：</a:t>
            </a:r>
            <a:r>
              <a:rPr lang="zh-TW" altLang="en-US" sz="28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自我概念模糊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，隨</a:t>
            </a:r>
            <a:b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機作答；或是作答動機不高或閱讀有困難。</a:t>
            </a:r>
            <a:r>
              <a:rPr lang="zh-TW" altLang="en-US" sz="3200" b="1" dirty="0">
                <a:solidFill>
                  <a:schemeClr val="tx2"/>
                </a:solidFill>
                <a:latin typeface="華康超明體" pitchFamily="49" charset="-120"/>
                <a:ea typeface="華康超明體" pitchFamily="49" charset="-120"/>
              </a:rPr>
              <a:t> </a:t>
            </a:r>
            <a:br>
              <a:rPr lang="zh-TW" altLang="en-US" sz="3200" b="1" dirty="0">
                <a:solidFill>
                  <a:schemeClr val="tx2"/>
                </a:solidFill>
                <a:latin typeface="華康超明體" pitchFamily="49" charset="-120"/>
                <a:ea typeface="華康超明體" pitchFamily="49" charset="-120"/>
              </a:rPr>
            </a:br>
            <a:endParaRPr lang="zh-TW" altLang="en-US" sz="3200" b="1" dirty="0">
              <a:solidFill>
                <a:schemeClr val="tx2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81E5D-D316-4DFF-9688-AEF688256D74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827088" y="836613"/>
            <a:ext cx="8066087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五</a:t>
            </a:r>
            <a:r>
              <a:rPr lang="en-US" altLang="zh-TW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一致性：</a:t>
            </a:r>
            <a:r>
              <a:rPr lang="zh-TW" altLang="en-US" sz="320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20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280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    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六個類型可用六角形來標示（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hlinkClick r:id="rId2" action="ppaction://hlinksldjump"/>
              </a:rPr>
              <a:t>如圖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），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並按照一個固定的順序排成</a:t>
            </a: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R-I-A-S-E-C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它們之間彼此有相近或相反的特性。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一致性的高低也能反映其人格傾向與行事風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格。</a:t>
            </a:r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一致性高，生涯發展歷程比較穩定。</a:t>
            </a:r>
            <a:r>
              <a:rPr lang="zh-TW" altLang="en-US" sz="28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例如：</a:t>
            </a: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RIS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RSI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三碼，前者較會穩定的留在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「理工」的環境，而後者則容易徘徊在</a:t>
            </a:r>
            <a:b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理工或人文的環境。	</a:t>
            </a:r>
            <a:endParaRPr lang="zh-TW" altLang="en-US" sz="280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3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6092825"/>
            <a:ext cx="647700" cy="504825"/>
          </a:xfrm>
          <a:prstGeom prst="actionButtonReturn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C0F22-EF22-4ECF-8572-376204A43655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44035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6092825"/>
            <a:ext cx="647700" cy="504825"/>
          </a:xfrm>
          <a:prstGeom prst="actionButtonReturn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539750" y="908050"/>
            <a:ext cx="2087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3600" b="1">
                <a:solidFill>
                  <a:schemeClr val="tx1"/>
                </a:solidFill>
                <a:latin typeface="Times New Roman" pitchFamily="18" charset="0"/>
                <a:ea typeface="華康粗明體" pitchFamily="49" charset="-120"/>
              </a:rPr>
              <a:t>興趣六型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 rot="-5400000">
            <a:off x="3055938" y="1633538"/>
            <a:ext cx="3124200" cy="4267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kumimoji="0" lang="en-US" altLang="zh-TW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       ↑ </a:t>
            </a:r>
          </a:p>
          <a:p>
            <a:pPr marL="342900" indent="-342900" eaLnBrk="0" hangingPunct="0"/>
            <a:r>
              <a:rPr kumimoji="0" lang="en-US" altLang="zh-TW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      </a:t>
            </a:r>
            <a:r>
              <a:rPr kumimoji="0" lang="zh-TW" altLang="en-US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資料</a:t>
            </a:r>
          </a:p>
          <a:p>
            <a:pPr marL="342900" indent="-342900" eaLnBrk="0" hangingPunct="0"/>
            <a:r>
              <a:rPr kumimoji="0" lang="zh-TW" altLang="en-US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←人物   </a:t>
            </a:r>
            <a:r>
              <a:rPr kumimoji="0" lang="zh-TW" altLang="en-US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</a:t>
            </a:r>
            <a:r>
              <a:rPr kumimoji="0" lang="zh-TW" altLang="en-US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事物 →</a:t>
            </a:r>
          </a:p>
          <a:p>
            <a:pPr marL="342900" indent="-342900" eaLnBrk="0" hangingPunct="0"/>
            <a:r>
              <a:rPr kumimoji="0" lang="zh-TW" altLang="en-US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       概念</a:t>
            </a:r>
          </a:p>
          <a:p>
            <a:pPr marL="342900" indent="-342900" eaLnBrk="0" hangingPunct="0"/>
            <a:r>
              <a:rPr kumimoji="0" lang="zh-TW" altLang="en-US" sz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         ↓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3708400" y="1341438"/>
            <a:ext cx="1846263" cy="6016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32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zh-TW" altLang="en-US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事務型 </a:t>
            </a:r>
            <a:r>
              <a:rPr lang="en-US" altLang="zh-TW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C</a:t>
            </a:r>
            <a:r>
              <a:rPr lang="en-US" altLang="zh-TW" sz="20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6877050" y="2565400"/>
            <a:ext cx="1727200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實用型</a:t>
            </a:r>
            <a:r>
              <a:rPr lang="en-US" altLang="zh-TW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R</a:t>
            </a:r>
            <a:r>
              <a:rPr lang="en-US" altLang="zh-TW" sz="36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6948488" y="4437063"/>
            <a:ext cx="1662112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研究型</a:t>
            </a:r>
            <a:r>
              <a:rPr lang="en-US" altLang="zh-TW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I</a:t>
            </a:r>
            <a:r>
              <a:rPr lang="en-US" altLang="zh-TW" sz="36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3779838" y="5516563"/>
            <a:ext cx="1800225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藝術型</a:t>
            </a:r>
            <a:r>
              <a:rPr lang="en-US" altLang="zh-TW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A</a:t>
            </a:r>
            <a:r>
              <a:rPr lang="en-US" altLang="zh-TW" sz="36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539750" y="4437063"/>
            <a:ext cx="1746250" cy="5762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社會型</a:t>
            </a:r>
            <a:r>
              <a:rPr lang="en-US" altLang="zh-TW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S </a:t>
            </a:r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611188" y="2636838"/>
            <a:ext cx="1658937" cy="5921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企業型</a:t>
            </a:r>
            <a:r>
              <a:rPr lang="en-US" altLang="zh-TW" sz="3200" b="1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E</a:t>
            </a:r>
            <a:r>
              <a:rPr lang="en-US" altLang="zh-TW" sz="36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</a:t>
            </a:r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3348038" y="2708275"/>
            <a:ext cx="2519362" cy="2128838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 ↑ </a:t>
            </a:r>
          </a:p>
          <a:p>
            <a:pPr algn="ctr"/>
            <a:r>
              <a:rPr lang="zh-TW" altLang="en-US" sz="240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資料</a:t>
            </a:r>
          </a:p>
          <a:p>
            <a:pPr algn="ctr"/>
            <a:r>
              <a:rPr lang="zh-TW" altLang="en-US" sz="240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 ←人物     事物 →</a:t>
            </a:r>
          </a:p>
          <a:p>
            <a:pPr algn="ctr"/>
            <a:r>
              <a:rPr lang="zh-TW" altLang="en-US" sz="240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創意</a:t>
            </a:r>
          </a:p>
          <a:p>
            <a:pPr algn="ctr"/>
            <a:r>
              <a:rPr lang="zh-TW" altLang="en-US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78F3F-0CE7-4F47-89B8-15A2D0E4E1FA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47813" y="2133600"/>
            <a:ext cx="6934200" cy="2362200"/>
          </a:xfrm>
        </p:spPr>
        <p:txBody>
          <a:bodyPr/>
          <a:lstStyle/>
          <a:p>
            <a:pPr algn="ctr" eaLnBrk="1" hangingPunct="1"/>
            <a:r>
              <a:rPr lang="zh-TW" altLang="en-US" sz="60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  <a:t>興趣測驗在選組上</a:t>
            </a:r>
            <a:br>
              <a:rPr lang="zh-TW" altLang="en-US" sz="60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</a:br>
            <a:r>
              <a:rPr lang="zh-TW" altLang="en-US" sz="60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  <a:t>的應用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7EF83-3E70-47A0-9D17-2465014CB71F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84213" y="1989138"/>
            <a:ext cx="80645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3600" b="1" dirty="0">
                <a:solidFill>
                  <a:srgbClr val="FF0000"/>
                </a:solidFill>
                <a:latin typeface="華康流隸體" pitchFamily="49" charset="-120"/>
                <a:ea typeface="華康流隸體" pitchFamily="49" charset="-120"/>
              </a:rPr>
              <a:t>社會組：</a:t>
            </a:r>
            <a:r>
              <a:rPr lang="zh-TW" altLang="en-US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興趣代碼第一碼為</a:t>
            </a:r>
            <a:br>
              <a:rPr lang="zh-TW" altLang="en-US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藝術型</a:t>
            </a:r>
            <a:r>
              <a:rPr lang="en-US" altLang="zh-TW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(A)    </a:t>
            </a:r>
            <a:r>
              <a:rPr lang="zh-TW" altLang="en-US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社會型</a:t>
            </a:r>
            <a:r>
              <a:rPr lang="en-US" altLang="zh-TW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(S)  </a:t>
            </a:r>
            <a:br>
              <a:rPr lang="en-US" altLang="zh-TW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企業型</a:t>
            </a:r>
            <a:r>
              <a:rPr lang="en-US" altLang="zh-TW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(E)    </a:t>
            </a:r>
            <a:r>
              <a:rPr lang="zh-TW" altLang="en-US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事務型</a:t>
            </a:r>
            <a:r>
              <a:rPr lang="en-US" altLang="zh-TW" sz="36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(C)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755650" y="4652963"/>
            <a:ext cx="806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3600" b="1">
                <a:solidFill>
                  <a:srgbClr val="FF0000"/>
                </a:solidFill>
                <a:latin typeface="Times New Roman" pitchFamily="18" charset="0"/>
                <a:ea typeface="華康流隸體" pitchFamily="49" charset="-120"/>
              </a:rPr>
              <a:t>自然組：</a:t>
            </a:r>
            <a:r>
              <a:rPr lang="zh-TW" altLang="en-US" sz="36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興趣代碼第一碼為</a:t>
            </a:r>
            <a:br>
              <a:rPr lang="zh-TW" altLang="en-US" sz="36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實用型</a:t>
            </a:r>
            <a:r>
              <a:rPr lang="en-US" altLang="zh-TW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(R)    </a:t>
            </a:r>
            <a:r>
              <a:rPr lang="zh-TW" altLang="en-US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研究型</a:t>
            </a:r>
            <a:r>
              <a:rPr lang="en-US" altLang="zh-TW" sz="36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5E874-EC43-45A0-8397-3B971A2BF701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684213" y="1052513"/>
            <a:ext cx="792003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600" b="1" dirty="0">
                <a:solidFill>
                  <a:srgbClr val="FF0000"/>
                </a:solidFill>
                <a:latin typeface="華康流隸體" pitchFamily="49" charset="-120"/>
                <a:ea typeface="華康流隸體" pitchFamily="49" charset="-120"/>
              </a:rPr>
              <a:t>興趣三碼適合就讀的學類學系：</a:t>
            </a:r>
            <a:br>
              <a:rPr lang="zh-TW" altLang="en-US" sz="3600" b="1" dirty="0">
                <a:solidFill>
                  <a:srgbClr val="FF0000"/>
                </a:solidFill>
                <a:latin typeface="華康流隸體" pitchFamily="49" charset="-120"/>
                <a:ea typeface="華康流隸體" pitchFamily="49" charset="-120"/>
              </a:rPr>
            </a:br>
            <a:r>
              <a:rPr lang="zh-TW" altLang="en-US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請查詢學類代碼表</a:t>
            </a:r>
            <a:r>
              <a:rPr lang="en-US" altLang="zh-TW" sz="3600" b="1" dirty="0">
                <a:solidFill>
                  <a:schemeClr val="tx1"/>
                </a:solidFill>
                <a:latin typeface="標楷體" pitchFamily="65" charset="-120"/>
                <a:ea typeface="華康流隸體" pitchFamily="49" charset="-120"/>
              </a:rPr>
              <a:t>—</a:t>
            </a:r>
            <a:r>
              <a:rPr lang="en-US" altLang="zh-TW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/>
            </a:r>
            <a:br>
              <a:rPr lang="en-US" altLang="zh-TW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</a:br>
            <a:r>
              <a:rPr lang="en-US" altLang="zh-TW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/>
            </a:r>
            <a:br>
              <a:rPr lang="en-US" altLang="zh-TW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代碼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表已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分送每位學生一人一本</a:t>
            </a:r>
            <a:r>
              <a:rPr lang="zh-TW" altLang="en-US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/>
            </a:r>
            <a:br>
              <a:rPr lang="zh-TW" altLang="en-US" sz="3600" b="1" dirty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</a:br>
            <a:endParaRPr lang="zh-TW" altLang="en-US" sz="36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8D637-E333-44D4-939F-DC10E01A0CC1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981075"/>
            <a:ext cx="7535863" cy="52562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TW" altLang="en-US" sz="3200" i="0" smtClean="0">
                <a:solidFill>
                  <a:schemeClr val="tx1"/>
                </a:solidFill>
                <a:ea typeface="華康流隸體" pitchFamily="49" charset="-120"/>
              </a:rPr>
              <a:t>解讀興趣測驗注意事項：</a:t>
            </a:r>
            <a:r>
              <a:rPr lang="zh-TW" altLang="en-US" sz="3200" b="1" i="0" smtClean="0">
                <a:solidFill>
                  <a:srgbClr val="FF0066"/>
                </a:solidFill>
              </a:rPr>
              <a:t/>
            </a:r>
            <a:br>
              <a:rPr lang="zh-TW" altLang="en-US" sz="3200" b="1" i="0" smtClean="0">
                <a:solidFill>
                  <a:srgbClr val="FF0066"/>
                </a:solidFill>
              </a:rPr>
            </a:br>
            <a:r>
              <a:rPr lang="zh-TW" altLang="en-US" sz="3200" b="1" i="0" smtClean="0">
                <a:solidFill>
                  <a:srgbClr val="FF0066"/>
                </a:solidFill>
              </a:rPr>
              <a:t/>
            </a:r>
            <a:br>
              <a:rPr lang="zh-TW" altLang="en-US" sz="3200" b="1" i="0" smtClean="0">
                <a:solidFill>
                  <a:srgbClr val="FF0066"/>
                </a:solidFill>
              </a:rPr>
            </a:br>
            <a:r>
              <a:rPr lang="en-US" altLang="zh-TW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如果類型代碼之間的</a:t>
            </a:r>
            <a:r>
              <a:rPr lang="zh-TW" altLang="en-US" sz="3000" b="1" i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差距小於</a:t>
            </a:r>
            <a:r>
              <a:rPr lang="en-US" altLang="zh-TW" sz="3000" b="1" i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，則代碼</a:t>
            </a:r>
            <a:b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可以互換。 </a:t>
            </a:r>
            <a:b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b="1" i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區分值小於</a:t>
            </a:r>
            <a:r>
              <a:rPr lang="en-US" altLang="zh-TW" sz="3000" b="1" i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，測驗沒有辦法幫助同學區</a:t>
            </a:r>
            <a:b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分他的興趣類型。</a:t>
            </a:r>
            <a:r>
              <a:rPr lang="zh-TW" altLang="en-US" sz="3000" b="1" i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3000" b="1" i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興趣測驗結果不能作為選課的唯一指標，</a:t>
            </a:r>
            <a:b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需對課程及外界資訊進一步瞭解。</a:t>
            </a:r>
            <a:r>
              <a:rPr lang="zh-TW" altLang="en-US" sz="3200" i="0" smtClean="0">
                <a:latin typeface="新細明體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60432" cy="4464495"/>
          </a:xfr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RelaxedModerately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7200" b="1" dirty="0" smtClean="0">
                <a:solidFill>
                  <a:srgbClr val="000000"/>
                </a:solidFill>
                <a:ea typeface="華康粗黑體" pitchFamily="49" charset="-120"/>
              </a:rPr>
              <a:t>大學入學的考試與招生</a:t>
            </a:r>
            <a:r>
              <a:rPr lang="en-US" altLang="zh-TW" sz="7200" dirty="0" smtClean="0">
                <a:solidFill>
                  <a:srgbClr val="000000"/>
                </a:solidFill>
                <a:ea typeface="華康粗黑體" pitchFamily="49" charset="-120"/>
              </a:rPr>
              <a:t/>
            </a:r>
            <a:br>
              <a:rPr lang="en-US" altLang="zh-TW" sz="7200" dirty="0" smtClean="0">
                <a:solidFill>
                  <a:srgbClr val="000000"/>
                </a:solidFill>
                <a:ea typeface="華康粗黑體" pitchFamily="49" charset="-120"/>
              </a:rPr>
            </a:br>
            <a:r>
              <a:rPr lang="en-US" altLang="zh-TW" sz="7200" dirty="0" smtClean="0">
                <a:solidFill>
                  <a:srgbClr val="000000"/>
                </a:solidFill>
                <a:ea typeface="華康粗黑體" pitchFamily="49" charset="-120"/>
              </a:rPr>
              <a:t>-</a:t>
            </a:r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</a:rPr>
              <a:t>考試篇</a:t>
            </a:r>
            <a:r>
              <a:rPr lang="en-US" altLang="zh-TW" sz="7200" dirty="0" smtClean="0">
                <a:solidFill>
                  <a:srgbClr val="000000"/>
                </a:solidFill>
                <a:ea typeface="華康粗黑體" pitchFamily="49" charset="-120"/>
              </a:rPr>
              <a:t/>
            </a:r>
            <a:br>
              <a:rPr lang="en-US" altLang="zh-TW" sz="7200" dirty="0" smtClean="0">
                <a:solidFill>
                  <a:srgbClr val="000000"/>
                </a:solidFill>
                <a:ea typeface="華康粗黑體" pitchFamily="49" charset="-120"/>
              </a:rPr>
            </a:br>
            <a:r>
              <a:rPr lang="zh-TW" altLang="en-US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學科</a:t>
            </a:r>
            <a:r>
              <a:rPr lang="zh-TW" altLang="en-US" sz="36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能力</a:t>
            </a:r>
            <a:r>
              <a:rPr lang="zh-TW" altLang="en-US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測驗</a:t>
            </a:r>
            <a:r>
              <a:rPr lang="en-US" altLang="zh-TW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高三寒假</a:t>
            </a:r>
            <a:r>
              <a:rPr lang="zh-TW" altLang="en-US" sz="36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36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6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指定科目</a:t>
            </a:r>
            <a:r>
              <a:rPr lang="zh-TW" altLang="en-US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考試</a:t>
            </a:r>
            <a:r>
              <a:rPr lang="en-US" altLang="zh-TW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sz="36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高三七月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35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323850" y="5805488"/>
            <a:ext cx="8280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負責考試單位：大學入學考試中心 </a:t>
            </a:r>
            <a:r>
              <a:rPr kumimoji="0" lang="en-US" altLang="zh-TW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http://www.ceec.edu.tw</a:t>
            </a:r>
            <a:endParaRPr lang="zh-TW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algn="ctr">
              <a:defRPr/>
            </a:pPr>
            <a:endParaRPr lang="zh-TW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5"/>
          <p:cNvSpPr>
            <a:spLocks noGrp="1" noChangeArrowheads="1"/>
          </p:cNvSpPr>
          <p:nvPr>
            <p:ph type="title"/>
          </p:nvPr>
        </p:nvSpPr>
        <p:spPr>
          <a:xfrm>
            <a:off x="1214414" y="620688"/>
            <a:ext cx="6929486" cy="674712"/>
          </a:xfrm>
          <a:solidFill>
            <a:srgbClr val="FFC00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 eaLnBrk="1" hangingPunct="1">
              <a:defRPr/>
            </a:pPr>
            <a:r>
              <a:rPr lang="en-US" altLang="zh-TW" b="1" i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b="1" i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學年度學科能力測驗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>
            <p:ph type="tbl" idx="1"/>
          </p:nvPr>
        </p:nvGraphicFramePr>
        <p:xfrm>
          <a:off x="250825" y="1600200"/>
          <a:ext cx="8280400" cy="4027297"/>
        </p:xfrm>
        <a:graphic>
          <a:graphicData uri="http://schemas.openxmlformats.org/drawingml/2006/table">
            <a:tbl>
              <a:tblPr/>
              <a:tblGrid>
                <a:gridCol w="1873250"/>
                <a:gridCol w="640715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考試日期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1/27-1/28</a:t>
                      </a:r>
                      <a:endParaRPr kumimoji="1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考試科目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國文、英文、數學、社會、自然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全真中圓體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五科都要考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考試範圍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高一、高二必修課程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AEB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成績計算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答錯均不倒扣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全真中圓體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各科成績採</a:t>
                      </a: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15</a:t>
                      </a: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級分制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/>
          <a:p>
            <a:pPr>
              <a:defRPr/>
            </a:pPr>
            <a:fld id="{F7C8860A-F9BF-479D-B78F-A7C2291C5667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grpSp>
        <p:nvGrpSpPr>
          <p:cNvPr id="53251" name="Group 2"/>
          <p:cNvGrpSpPr>
            <a:grpSpLocks/>
          </p:cNvGrpSpPr>
          <p:nvPr/>
        </p:nvGrpSpPr>
        <p:grpSpPr bwMode="auto">
          <a:xfrm>
            <a:off x="838200" y="533400"/>
            <a:ext cx="2447925" cy="730250"/>
            <a:chOff x="240" y="272"/>
            <a:chExt cx="1542" cy="460"/>
          </a:xfrm>
        </p:grpSpPr>
        <p:sp>
          <p:nvSpPr>
            <p:cNvPr id="53269" name="Text Box 3"/>
            <p:cNvSpPr txBox="1">
              <a:spLocks noChangeArrowheads="1"/>
            </p:cNvSpPr>
            <p:nvPr/>
          </p:nvSpPr>
          <p:spPr bwMode="auto">
            <a:xfrm>
              <a:off x="240" y="272"/>
              <a:ext cx="774" cy="46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4000">
                  <a:solidFill>
                    <a:schemeClr val="bg1"/>
                  </a:solidFill>
                </a:rPr>
                <a:t>考試</a:t>
              </a:r>
            </a:p>
          </p:txBody>
        </p:sp>
        <p:sp>
          <p:nvSpPr>
            <p:cNvPr id="53270" name="Rectangle 4"/>
            <p:cNvSpPr>
              <a:spLocks noChangeArrowheads="1"/>
            </p:cNvSpPr>
            <p:nvPr/>
          </p:nvSpPr>
          <p:spPr bwMode="auto">
            <a:xfrm>
              <a:off x="1008" y="272"/>
              <a:ext cx="774" cy="4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4000">
                  <a:solidFill>
                    <a:schemeClr val="tx1"/>
                  </a:solidFill>
                </a:rPr>
                <a:t>介紹</a:t>
              </a:r>
            </a:p>
          </p:txBody>
        </p:sp>
      </p:grpSp>
      <p:sp>
        <p:nvSpPr>
          <p:cNvPr id="53252" name="Line 7"/>
          <p:cNvSpPr>
            <a:spLocks noChangeShapeType="1"/>
          </p:cNvSpPr>
          <p:nvPr/>
        </p:nvSpPr>
        <p:spPr bwMode="auto">
          <a:xfrm>
            <a:off x="3032125" y="2667000"/>
            <a:ext cx="3951288" cy="0"/>
          </a:xfrm>
          <a:prstGeom prst="line">
            <a:avLst/>
          </a:prstGeom>
          <a:noFill/>
          <a:ln w="76200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42988" y="2852936"/>
            <a:ext cx="7345436" cy="64633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TW" altLang="en-US" sz="3600" b="1" dirty="0">
                <a:latin typeface="華康粗圓體" pitchFamily="49" charset="-120"/>
                <a:ea typeface="華康粗圓體" pitchFamily="49" charset="-120"/>
                <a:cs typeface="+mn-cs"/>
              </a:rPr>
              <a:t>考試範圍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043608" y="5517232"/>
            <a:ext cx="2376264" cy="52322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TW" altLang="en-US" sz="2800" b="1" dirty="0">
                <a:latin typeface="華康粗圓體" pitchFamily="49" charset="-120"/>
                <a:ea typeface="華康粗圓體" pitchFamily="49" charset="-120"/>
                <a:cs typeface="+mn-cs"/>
              </a:rPr>
              <a:t>社會科考科</a:t>
            </a:r>
          </a:p>
        </p:txBody>
      </p:sp>
      <p:sp>
        <p:nvSpPr>
          <p:cNvPr id="53259" name="Rectangle 19"/>
          <p:cNvSpPr>
            <a:spLocks noChangeArrowheads="1"/>
          </p:cNvSpPr>
          <p:nvPr/>
        </p:nvSpPr>
        <p:spPr bwMode="auto">
          <a:xfrm>
            <a:off x="3708400" y="5445125"/>
            <a:ext cx="352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高一、高二必修：</a:t>
            </a:r>
            <a:endParaRPr lang="en-US" altLang="zh-TW" sz="2800" b="1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2800" b="1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歷史、地理、公社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19400" y="1676400"/>
            <a:ext cx="449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5400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圓體" pitchFamily="49" charset="-120"/>
                <a:ea typeface="文鼎古印體" pitchFamily="49" charset="-120"/>
                <a:cs typeface="+mn-cs"/>
              </a:rPr>
              <a:t>學科能力測驗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043608" y="3789040"/>
            <a:ext cx="2376264" cy="52322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TW" altLang="en-US" sz="2800" b="1" dirty="0">
                <a:latin typeface="華康粗圓體" pitchFamily="49" charset="-120"/>
                <a:ea typeface="華康粗圓體" pitchFamily="49" charset="-120"/>
                <a:cs typeface="+mn-cs"/>
              </a:rPr>
              <a:t>國文、英文科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043608" y="4581128"/>
            <a:ext cx="2376264" cy="52322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TW" altLang="en-US" sz="2800" b="1" dirty="0">
                <a:latin typeface="華康粗圓體" pitchFamily="49" charset="-120"/>
                <a:ea typeface="華康粗圓體" pitchFamily="49" charset="-120"/>
                <a:cs typeface="+mn-cs"/>
              </a:rPr>
              <a:t>數學科考科</a:t>
            </a:r>
          </a:p>
        </p:txBody>
      </p:sp>
      <p:sp>
        <p:nvSpPr>
          <p:cNvPr id="53267" name="矩形 21"/>
          <p:cNvSpPr>
            <a:spLocks noChangeArrowheads="1"/>
          </p:cNvSpPr>
          <p:nvPr/>
        </p:nvSpPr>
        <p:spPr bwMode="auto">
          <a:xfrm>
            <a:off x="3563938" y="3789363"/>
            <a:ext cx="302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latin typeface="華康粗圓體" pitchFamily="49" charset="-120"/>
                <a:ea typeface="華康粗圓體" pitchFamily="49" charset="-120"/>
              </a:rPr>
              <a:t>高一、高二必修</a:t>
            </a:r>
            <a:endParaRPr lang="zh-TW" altLang="en-US" sz="3200"/>
          </a:p>
        </p:txBody>
      </p:sp>
      <p:sp>
        <p:nvSpPr>
          <p:cNvPr id="53268" name="矩形 22"/>
          <p:cNvSpPr>
            <a:spLocks noChangeArrowheads="1"/>
          </p:cNvSpPr>
          <p:nvPr/>
        </p:nvSpPr>
        <p:spPr bwMode="auto">
          <a:xfrm>
            <a:off x="3635375" y="4581525"/>
            <a:ext cx="4654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latin typeface="華康粗圓體" pitchFamily="49" charset="-120"/>
                <a:ea typeface="華康粗圓體" pitchFamily="49" charset="-120"/>
              </a:rPr>
              <a:t>高一必修、高二必修</a:t>
            </a:r>
            <a:r>
              <a:rPr lang="zh-TW" altLang="en-US" sz="3200" b="1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Ａ版</a:t>
            </a:r>
            <a:endParaRPr lang="en-US" altLang="zh-TW" sz="3200" b="1">
              <a:solidFill>
                <a:srgbClr val="FF0000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67544" y="1700808"/>
            <a:ext cx="2160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5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圓體" pitchFamily="49" charset="-120"/>
                <a:ea typeface="文鼎古印體" pitchFamily="49" charset="-120"/>
                <a:cs typeface="+mn-cs"/>
              </a:rPr>
              <a:t>101</a:t>
            </a:r>
            <a:r>
              <a:rPr lang="zh-TW" altLang="en-US" sz="5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圓體" pitchFamily="49" charset="-120"/>
                <a:ea typeface="文鼎古印體" pitchFamily="49" charset="-120"/>
                <a:cs typeface="+mn-cs"/>
              </a:rPr>
              <a:t>年</a:t>
            </a:r>
            <a:endParaRPr lang="zh-TW" altLang="en-US" sz="54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全真中圓體" pitchFamily="49" charset="-120"/>
              <a:ea typeface="文鼎古印體" pitchFamily="49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95736" y="836712"/>
            <a:ext cx="5256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圓體" pitchFamily="49" charset="-120"/>
                <a:ea typeface="華康粗圓體" pitchFamily="49" charset="-120"/>
              </a:rPr>
              <a:t>分測驗說明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420938"/>
            <a:ext cx="7632700" cy="3744912"/>
          </a:xfrm>
        </p:spPr>
        <p:txBody>
          <a:bodyPr/>
          <a:lstStyle/>
          <a:p>
            <a:pPr eaLnBrk="1" hangingPunct="1"/>
            <a:r>
              <a:rPr lang="en-US" altLang="zh-TW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en-US" altLang="zh-TW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評估學生抽象或概括的潛力，而非簡單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　的語文流利或字彙認識。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未來學習領域：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社會組與自然組學生皆應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具有此能力。 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3.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例如商業、法律、教育、新聞和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科學研究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等。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99592" y="1700808"/>
            <a:ext cx="5256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一、語文推理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/>
          <a:p>
            <a:pPr>
              <a:defRPr/>
            </a:pPr>
            <a:fld id="{64844A3E-FC71-425A-8F6E-CB3B549F5428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grpSp>
        <p:nvGrpSpPr>
          <p:cNvPr id="54275" name="Group 2"/>
          <p:cNvGrpSpPr>
            <a:grpSpLocks/>
          </p:cNvGrpSpPr>
          <p:nvPr/>
        </p:nvGrpSpPr>
        <p:grpSpPr bwMode="auto">
          <a:xfrm>
            <a:off x="838200" y="533400"/>
            <a:ext cx="2447925" cy="730250"/>
            <a:chOff x="240" y="272"/>
            <a:chExt cx="1542" cy="460"/>
          </a:xfrm>
        </p:grpSpPr>
        <p:sp>
          <p:nvSpPr>
            <p:cNvPr id="54284" name="Text Box 3"/>
            <p:cNvSpPr txBox="1">
              <a:spLocks noChangeArrowheads="1"/>
            </p:cNvSpPr>
            <p:nvPr/>
          </p:nvSpPr>
          <p:spPr bwMode="auto">
            <a:xfrm>
              <a:off x="240" y="272"/>
              <a:ext cx="774" cy="46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4000">
                  <a:solidFill>
                    <a:schemeClr val="bg1"/>
                  </a:solidFill>
                </a:rPr>
                <a:t>考試</a:t>
              </a:r>
            </a:p>
          </p:txBody>
        </p:sp>
        <p:sp>
          <p:nvSpPr>
            <p:cNvPr id="54285" name="Rectangle 4"/>
            <p:cNvSpPr>
              <a:spLocks noChangeArrowheads="1"/>
            </p:cNvSpPr>
            <p:nvPr/>
          </p:nvSpPr>
          <p:spPr bwMode="auto">
            <a:xfrm>
              <a:off x="1008" y="272"/>
              <a:ext cx="774" cy="4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4000">
                  <a:solidFill>
                    <a:schemeClr val="tx1"/>
                  </a:solidFill>
                </a:rPr>
                <a:t>介紹</a:t>
              </a:r>
            </a:p>
          </p:txBody>
        </p:sp>
      </p:grp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2771775" y="1484313"/>
            <a:ext cx="4495800" cy="1066800"/>
            <a:chOff x="1296" y="1056"/>
            <a:chExt cx="3168" cy="672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296" y="1056"/>
              <a:ext cx="31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540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全真中圓體" pitchFamily="49" charset="-120"/>
                  <a:ea typeface="文鼎古印體" pitchFamily="49" charset="-120"/>
                  <a:cs typeface="+mn-cs"/>
                </a:rPr>
                <a:t>學科能力測驗</a:t>
              </a:r>
            </a:p>
          </p:txBody>
        </p:sp>
        <p:sp>
          <p:nvSpPr>
            <p:cNvPr id="54283" name="Line 7"/>
            <p:cNvSpPr>
              <a:spLocks noChangeShapeType="1"/>
            </p:cNvSpPr>
            <p:nvPr/>
          </p:nvSpPr>
          <p:spPr bwMode="auto">
            <a:xfrm>
              <a:off x="1392" y="1728"/>
              <a:ext cx="278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277" name="Rectangle 8"/>
          <p:cNvSpPr>
            <a:spLocks noChangeArrowheads="1"/>
          </p:cNvSpPr>
          <p:nvPr/>
        </p:nvSpPr>
        <p:spPr bwMode="auto">
          <a:xfrm>
            <a:off x="2987675" y="2636838"/>
            <a:ext cx="5105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第一部份</a:t>
            </a:r>
            <a:r>
              <a:rPr lang="en-US" altLang="zh-TW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(80</a:t>
            </a:r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分</a:t>
            </a:r>
            <a:r>
              <a:rPr lang="en-US" altLang="zh-TW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sz="24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高一範圍</a:t>
            </a:r>
          </a:p>
          <a:p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基礎物理、基礎化學、</a:t>
            </a:r>
            <a:endParaRPr lang="en-US" altLang="zh-TW" sz="22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基礎生物</a:t>
            </a:r>
            <a:r>
              <a:rPr lang="en-US" altLang="zh-TW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(1)(</a:t>
            </a:r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主題 壹到參</a:t>
            </a:r>
            <a:r>
              <a:rPr lang="en-US" altLang="zh-TW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、</a:t>
            </a:r>
            <a:endParaRPr lang="en-US" altLang="zh-TW" sz="22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基礎地科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(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主題一到五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)</a:t>
            </a:r>
            <a:endParaRPr lang="zh-TW" altLang="en-US" sz="22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  <a:p>
            <a:endParaRPr lang="zh-TW" altLang="en-US" sz="24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第二部分</a:t>
            </a:r>
            <a:r>
              <a:rPr lang="en-US" altLang="zh-TW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(48</a:t>
            </a:r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分</a:t>
            </a:r>
            <a:r>
              <a:rPr lang="en-US" altLang="zh-TW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/56</a:t>
            </a:r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分</a:t>
            </a:r>
            <a:r>
              <a:rPr lang="en-US" altLang="zh-TW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b="1" dirty="0">
                <a:latin typeface="華康粗圓體" pitchFamily="49" charset="-120"/>
                <a:ea typeface="華康粗圓體" pitchFamily="49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高二範圍</a:t>
            </a:r>
          </a:p>
          <a:p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基礎</a:t>
            </a:r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物理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二</a:t>
            </a:r>
            <a:r>
              <a:rPr lang="zh-TW" altLang="en-US" sz="22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Ａ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版</a:t>
            </a:r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、基礎化學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(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二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en-US" altLang="zh-TW" sz="2000" b="1" dirty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2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、</a:t>
            </a:r>
            <a:endParaRPr lang="en-US" altLang="zh-TW" sz="22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基礎生物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(1)(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主題 肆到陸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、基礎地科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(</a:t>
            </a:r>
            <a:r>
              <a:rPr lang="zh-TW" altLang="en-US" sz="2200" b="1" dirty="0">
                <a:latin typeface="華康粗圓體" pitchFamily="49" charset="-120"/>
                <a:ea typeface="華康粗圓體" pitchFamily="49" charset="-120"/>
              </a:rPr>
              <a:t>主題六到八</a:t>
            </a:r>
            <a:r>
              <a:rPr lang="en-US" altLang="zh-TW" sz="2200" b="1" dirty="0">
                <a:latin typeface="華康粗圓體" pitchFamily="49" charset="-120"/>
                <a:ea typeface="華康粗圓體" pitchFamily="49" charset="-120"/>
              </a:rPr>
              <a:t>)</a:t>
            </a:r>
            <a:endParaRPr lang="zh-TW" altLang="en-US" sz="22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27584" y="2780928"/>
            <a:ext cx="1962150" cy="5191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TW" altLang="en-US" sz="2800" b="1" dirty="0">
                <a:latin typeface="華康粗圓體" pitchFamily="49" charset="-120"/>
                <a:ea typeface="華康粗圓體" pitchFamily="49" charset="-120"/>
                <a:cs typeface="+mn-cs"/>
              </a:rPr>
              <a:t>自然科考科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23850" y="5516563"/>
            <a:ext cx="7451725" cy="1066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分為兩部分試題</a:t>
            </a: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第一部分試題：考生須全部作答。</a:t>
            </a:r>
            <a:br>
              <a:rPr lang="zh-TW" altLang="en-US" sz="20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第二部分試題：考生</a:t>
            </a:r>
            <a:r>
              <a:rPr lang="zh-TW" altLang="en-US" sz="20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只要答對一定題數</a:t>
            </a:r>
            <a:r>
              <a:rPr lang="zh-TW" altLang="en-US" sz="2000" b="1" dirty="0">
                <a:solidFill>
                  <a:schemeClr val="tx1"/>
                </a:solidFill>
                <a:latin typeface="華康粗圓體" pitchFamily="49" charset="-120"/>
                <a:ea typeface="華康粗圓體" pitchFamily="49" charset="-120"/>
              </a:rPr>
              <a:t>即為</a:t>
            </a:r>
            <a:r>
              <a:rPr lang="zh-TW" altLang="en-US" sz="2000" b="1" dirty="0">
                <a:latin typeface="華康粗圓體" pitchFamily="49" charset="-120"/>
                <a:ea typeface="華康粗圓體" pitchFamily="49" charset="-120"/>
              </a:rPr>
              <a:t>滿分（</a:t>
            </a:r>
            <a:r>
              <a:rPr lang="en-US" altLang="zh-TW" sz="2000" b="1" dirty="0">
                <a:latin typeface="華康粗圓體" pitchFamily="49" charset="-120"/>
                <a:ea typeface="華康粗圓體" pitchFamily="49" charset="-120"/>
              </a:rPr>
              <a:t>128</a:t>
            </a:r>
            <a:r>
              <a:rPr lang="zh-TW" altLang="en-US" sz="2000" b="1" dirty="0">
                <a:latin typeface="華康粗圓體" pitchFamily="49" charset="-120"/>
                <a:ea typeface="華康粗圓體" pitchFamily="49" charset="-120"/>
              </a:rPr>
              <a:t>分） 。</a:t>
            </a:r>
            <a:endParaRPr lang="zh-TW" altLang="en-US" sz="2000" b="1" dirty="0">
              <a:solidFill>
                <a:schemeClr val="tx1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67544" y="1484784"/>
            <a:ext cx="2160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5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圓體" pitchFamily="49" charset="-120"/>
                <a:ea typeface="文鼎古印體" pitchFamily="49" charset="-120"/>
                <a:cs typeface="+mn-cs"/>
              </a:rPr>
              <a:t>101</a:t>
            </a:r>
            <a:r>
              <a:rPr lang="zh-TW" altLang="en-US" sz="5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圓體" pitchFamily="49" charset="-120"/>
                <a:ea typeface="文鼎古印體" pitchFamily="49" charset="-120"/>
                <a:cs typeface="+mn-cs"/>
              </a:rPr>
              <a:t>年</a:t>
            </a:r>
            <a:endParaRPr lang="zh-TW" altLang="en-US" sz="54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全真中圓體" pitchFamily="49" charset="-120"/>
              <a:ea typeface="文鼎古印體" pitchFamily="49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620688"/>
            <a:ext cx="6429420" cy="674712"/>
          </a:xfrm>
          <a:solidFill>
            <a:srgbClr val="003366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hangingPunct="1">
              <a:defRPr/>
            </a:pPr>
            <a:r>
              <a:rPr lang="en-US" altLang="zh-TW" b="1" i="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b="1" i="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學年度指定科目考試</a:t>
            </a:r>
          </a:p>
        </p:txBody>
      </p:sp>
      <p:graphicFrame>
        <p:nvGraphicFramePr>
          <p:cNvPr id="55319" name="Group 23"/>
          <p:cNvGraphicFramePr>
            <a:graphicFrameLocks noGrp="1"/>
          </p:cNvGraphicFramePr>
          <p:nvPr>
            <p:ph type="tbl" idx="1"/>
          </p:nvPr>
        </p:nvGraphicFramePr>
        <p:xfrm>
          <a:off x="323850" y="1600200"/>
          <a:ext cx="8208963" cy="4931220"/>
        </p:xfrm>
        <a:graphic>
          <a:graphicData uri="http://schemas.openxmlformats.org/drawingml/2006/table">
            <a:tbl>
              <a:tblPr/>
              <a:tblGrid>
                <a:gridCol w="1871663"/>
                <a:gridCol w="63373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考試日期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7/1-7/3</a:t>
                      </a:r>
                      <a:endParaRPr kumimoji="1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考試科目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國文、英文、數學甲、數學乙、歷史、地理、公民與社會、物理、化學、生物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十科，自行選考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考試範圍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高中三學年必修及選修課程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成績計算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答錯均不倒扣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滿分為</a:t>
                      </a: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100</a:t>
                      </a: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全真中圓體"/>
                        </a:rPr>
                        <a:t>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244A-976A-47F6-839E-DCCBDC5EA344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47813" y="2205038"/>
            <a:ext cx="6934200" cy="2362200"/>
          </a:xfrm>
        </p:spPr>
        <p:txBody>
          <a:bodyPr/>
          <a:lstStyle/>
          <a:p>
            <a:pPr algn="ctr" eaLnBrk="1" hangingPunct="1"/>
            <a:r>
              <a:rPr lang="zh-TW" altLang="en-US" sz="60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  <a:t>大學多元入學</a:t>
            </a:r>
            <a:br>
              <a:rPr lang="zh-TW" altLang="en-US" sz="60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</a:br>
            <a:r>
              <a:rPr lang="zh-TW" altLang="en-US" sz="6000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古印體" pitchFamily="65" charset="-120"/>
              </a:rPr>
              <a:t>對選組的影響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F82BE-FB0A-45D0-B54E-8BBC9F211FF7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6781800" cy="576263"/>
          </a:xfrm>
        </p:spPr>
        <p:txBody>
          <a:bodyPr/>
          <a:lstStyle/>
          <a:p>
            <a:pPr eaLnBrk="1" hangingPunct="1"/>
            <a:r>
              <a:rPr lang="zh-TW" altLang="en-US" sz="2800" i="0" smtClean="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第一類組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137525" cy="13668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相關學群：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大傳、文史哲、外語、財經、法政、</a:t>
            </a: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            社會與心理、教育、管理、建築與設</a:t>
            </a: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            計、藝術學群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539750" y="3429000"/>
            <a:ext cx="79930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＊相關學群：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工程、建築與設計、地理與環境、</a:t>
            </a:r>
            <a:endParaRPr lang="en-US" altLang="zh-TW" sz="28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資訊、數理化學群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684213" y="2924175"/>
            <a:ext cx="6781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280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第二類組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684213" y="4508500"/>
            <a:ext cx="6781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2800">
                <a:solidFill>
                  <a:schemeClr val="tx1"/>
                </a:solidFill>
                <a:latin typeface="華康流隸體" pitchFamily="49" charset="-120"/>
                <a:ea typeface="華康流隸體" pitchFamily="49" charset="-120"/>
              </a:rPr>
              <a:t>第三、四類組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684213" y="5157788"/>
            <a:ext cx="8102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相關學群：</a:t>
            </a:r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生命科學、社會與心理、生物資源</a:t>
            </a:r>
            <a:endParaRPr lang="en-US" altLang="zh-TW" sz="2800" b="1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　　　　　　（農林漁牧）、醫藥衛生、體育學群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900113" y="188913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400">
                <a:solidFill>
                  <a:schemeClr val="tx1"/>
                </a:solidFill>
                <a:latin typeface="Times New Roman" pitchFamily="18" charset="0"/>
                <a:ea typeface="華康流隸體" pitchFamily="49" charset="-120"/>
              </a:rPr>
              <a:t>各類組學群分佈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/>
      <p:bldP spid="2478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157A4-67DF-49E3-9CE9-7B8E007E6648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116013" y="893634"/>
            <a:ext cx="75596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一、因應實際課程開設、班級經營需要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以及七月考試分發採計考科之現況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（大學學系指定科目考試仍以採計五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科或六科佔多數），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目前各高中仍</a:t>
            </a:r>
            <a:endParaRPr lang="en-US" altLang="zh-TW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大多於高二起分組授課。</a:t>
            </a:r>
          </a:p>
          <a:p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高二起分一、二、三類組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開課，第四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類組沒有單獨成班。同學可依當時自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己所報考的考試科目選填第四類組科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1607C-2E0E-4A08-B58F-7C9252FFEF58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755650" y="962853"/>
            <a:ext cx="7632700" cy="512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sz="3200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多元入學制度造成選組的疑惑：</a:t>
            </a:r>
          </a:p>
          <a:p>
            <a:endParaRPr lang="zh-TW" altLang="en-US" sz="3200" b="1" dirty="0">
              <a:solidFill>
                <a:srgbClr val="0033CC"/>
              </a:solidFill>
              <a:latin typeface="Times New Roman" pitchFamily="18" charset="0"/>
              <a:ea typeface="華康粗明體" pitchFamily="49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甄選入學疑問：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因應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學測的自然考科，所以高中選修自然科科目數越多越有優勢？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二類與三類的抉擇？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高二先選自然組，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之後轉社會組？</a:t>
            </a:r>
          </a:p>
          <a:p>
            <a:r>
              <a:rPr lang="zh-TW" altLang="en-US" sz="2400" b="1" dirty="0">
                <a:solidFill>
                  <a:srgbClr val="003399"/>
                </a:solidFill>
                <a:latin typeface="Times New Roman" pitchFamily="18" charset="0"/>
                <a:ea typeface="新細明體" pitchFamily="18" charset="-120"/>
              </a:rPr>
              <a:t>         </a:t>
            </a:r>
          </a:p>
        </p:txBody>
      </p:sp>
      <p:sp>
        <p:nvSpPr>
          <p:cNvPr id="149035" name="AutoShape 555"/>
          <p:cNvSpPr>
            <a:spLocks noChangeArrowheads="1"/>
          </p:cNvSpPr>
          <p:nvPr/>
        </p:nvSpPr>
        <p:spPr bwMode="auto">
          <a:xfrm>
            <a:off x="5076056" y="2924944"/>
            <a:ext cx="4067944" cy="3599681"/>
          </a:xfrm>
          <a:prstGeom prst="cloudCallout">
            <a:avLst>
              <a:gd name="adj1" fmla="val -72968"/>
              <a:gd name="adj2" fmla="val 11310"/>
            </a:avLst>
          </a:prstGeom>
          <a:solidFill>
            <a:srgbClr val="CCFF33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聽說三類組班風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較好？</a:t>
            </a:r>
          </a:p>
          <a:p>
            <a:r>
              <a:rPr lang="en-US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聽說三類組學測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自然科較占便宜？</a:t>
            </a:r>
          </a:p>
          <a:p>
            <a:r>
              <a:rPr lang="en-US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聽說先到自然組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再轉到社會組</a:t>
            </a:r>
          </a:p>
          <a:p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數學會較好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8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8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8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4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3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044BF-AD7F-40D2-86F7-A257A0325189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84213" y="1316038"/>
            <a:ext cx="80645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zh-TW" sz="1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</a:p>
          <a:p>
            <a:r>
              <a:rPr lang="en-US" altLang="zh-TW" sz="28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  </a:t>
            </a:r>
            <a:r>
              <a:rPr lang="zh-TW" altLang="en-US" sz="2800" b="1" dirty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學測自然科考題設計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第一部份：高一必修四科，滿分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第二部份：高二選修四科，滿分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48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(56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</a:p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學年度入學新生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，未來高二自然科學分</a:t>
            </a:r>
            <a:endPara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社會組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：物理、化學、生物、地科皆需修習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各</a:t>
            </a:r>
            <a:r>
              <a:rPr lang="en-US" altLang="zh-TW" sz="28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</a:p>
          <a:p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</a:p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自然組</a:t>
            </a:r>
            <a:r>
              <a:rPr lang="zh-TW" altLang="en-US" sz="2800" b="1" dirty="0">
                <a:solidFill>
                  <a:schemeClr val="tx1"/>
                </a:solidFill>
              </a:rPr>
              <a:t>：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物理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(4-6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、化學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(4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生物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(4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、地科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(4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，開設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時數由各校訂定。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1475656" y="908720"/>
            <a:ext cx="611981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400" dirty="0">
                <a:latin typeface="華康流隸體" pitchFamily="49" charset="-120"/>
                <a:ea typeface="華康流隸體" pitchFamily="49" charset="-120"/>
              </a:rPr>
              <a:t>回顧一下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7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7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7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7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7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29703-73D1-486F-9CFB-C3B42FED4233}" type="slidenum">
              <a:rPr lang="en-US" altLang="zh-TW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1241425"/>
          </a:xfrm>
        </p:spPr>
        <p:txBody>
          <a:bodyPr/>
          <a:lstStyle/>
          <a:p>
            <a:pPr eaLnBrk="1" hangingPunct="1"/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認識甄選入學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個人申請各系學測篩選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59396" name="矩形 7"/>
          <p:cNvSpPr>
            <a:spLocks noChangeArrowheads="1"/>
          </p:cNvSpPr>
          <p:nvPr/>
        </p:nvSpPr>
        <p:spPr bwMode="auto">
          <a:xfrm>
            <a:off x="755650" y="4941888"/>
            <a:ext cx="7704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ctr"/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學測篩選採計組合資料來源：大學甄選入學委員會網站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--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「個人申請」校系分則查詢</a:t>
            </a:r>
          </a:p>
        </p:txBody>
      </p:sp>
      <p:sp>
        <p:nvSpPr>
          <p:cNvPr id="59397" name="矩形 4"/>
          <p:cNvSpPr>
            <a:spLocks noChangeArrowheads="1"/>
          </p:cNvSpPr>
          <p:nvPr/>
        </p:nvSpPr>
        <p:spPr bwMode="auto">
          <a:xfrm>
            <a:off x="755650" y="2636838"/>
            <a:ext cx="7200900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ctr"/>
            <a:r>
              <a:rPr lang="zh-TW" altLang="en-US" sz="32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社會組：篩選科目多為</a:t>
            </a:r>
            <a:endParaRPr lang="en-US" altLang="zh-TW" sz="3200" b="1" dirty="0">
              <a:solidFill>
                <a:srgbClr val="000066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/>
            <a:r>
              <a:rPr lang="zh-TW" altLang="en-US" sz="32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        國、英、數、社、總級分</a:t>
            </a:r>
            <a:endParaRPr lang="en-US" altLang="zh-TW" sz="3200" b="1" dirty="0">
              <a:solidFill>
                <a:srgbClr val="000066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自然組：篩選科目多為</a:t>
            </a:r>
            <a:endParaRPr lang="en-US" altLang="zh-TW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/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        國、英、數、自、總級分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7A7F5-B179-4071-ADA4-C05AF9B95D5C}" type="slidenum">
              <a:rPr lang="en-US" altLang="zh-TW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2400" cy="1241425"/>
          </a:xfrm>
        </p:spPr>
        <p:txBody>
          <a:bodyPr/>
          <a:lstStyle/>
          <a:p>
            <a:pPr algn="ctr" eaLnBrk="1" hangingPunct="1"/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甄選入學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個人申請各系學測篩選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社會組趨勢</a:t>
            </a:r>
            <a:endParaRPr lang="en-US" altLang="zh-TW" sz="3200" b="1" i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0478" name="Group 62"/>
          <p:cNvGraphicFramePr>
            <a:graphicFrameLocks noGrp="1"/>
          </p:cNvGraphicFramePr>
          <p:nvPr>
            <p:ph sz="half" idx="2"/>
          </p:nvPr>
        </p:nvGraphicFramePr>
        <p:xfrm>
          <a:off x="323850" y="2420938"/>
          <a:ext cx="8497888" cy="4101148"/>
        </p:xfrm>
        <a:graphic>
          <a:graphicData uri="http://schemas.openxmlformats.org/drawingml/2006/table">
            <a:tbl>
              <a:tblPr/>
              <a:tblGrid>
                <a:gridCol w="1909763"/>
                <a:gridCol w="1008062"/>
                <a:gridCol w="1800225"/>
                <a:gridCol w="971550"/>
                <a:gridCol w="1800225"/>
                <a:gridCol w="1008063"/>
              </a:tblGrid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社 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社 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 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136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36</a:t>
                      </a:r>
                      <a:endParaRPr kumimoji="1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104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 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66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29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275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0479" name="Rectangle 63"/>
          <p:cNvSpPr>
            <a:spLocks noChangeArrowheads="1"/>
          </p:cNvSpPr>
          <p:nvPr/>
        </p:nvSpPr>
        <p:spPr bwMode="auto">
          <a:xfrm>
            <a:off x="3275855" y="3933824"/>
            <a:ext cx="2736007" cy="71931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80" name="Rectangle 64"/>
          <p:cNvSpPr>
            <a:spLocks noChangeArrowheads="1"/>
          </p:cNvSpPr>
          <p:nvPr/>
        </p:nvSpPr>
        <p:spPr bwMode="auto">
          <a:xfrm>
            <a:off x="6011863" y="3933825"/>
            <a:ext cx="2808287" cy="71913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81" name="Rectangle 65"/>
          <p:cNvSpPr>
            <a:spLocks noChangeArrowheads="1"/>
          </p:cNvSpPr>
          <p:nvPr/>
        </p:nvSpPr>
        <p:spPr bwMode="auto">
          <a:xfrm>
            <a:off x="6011863" y="4652963"/>
            <a:ext cx="2808287" cy="64770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275856" y="4653136"/>
            <a:ext cx="2736007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323528" y="5301208"/>
            <a:ext cx="2952328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6012160" y="5949280"/>
            <a:ext cx="2808312" cy="57512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9" grpId="0" animBg="1"/>
      <p:bldP spid="60480" grpId="0" animBg="1"/>
      <p:bldP spid="60481" grpId="0" animBg="1"/>
      <p:bldP spid="8" grpId="0" animBg="1"/>
      <p:bldP spid="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11AEB-3848-42F8-AFDE-931D92368B8C}" type="slidenum">
              <a:rPr lang="en-US" altLang="zh-TW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772400" cy="1241425"/>
          </a:xfrm>
        </p:spPr>
        <p:txBody>
          <a:bodyPr/>
          <a:lstStyle/>
          <a:p>
            <a:pPr algn="ctr" eaLnBrk="1" hangingPunct="1"/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甄選入學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個人申請各系學測篩選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自然組趨勢</a:t>
            </a:r>
            <a:endParaRPr lang="en-US" altLang="zh-TW" sz="3200" b="1" i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1502" name="Group 62"/>
          <p:cNvGraphicFramePr>
            <a:graphicFrameLocks noGrp="1"/>
          </p:cNvGraphicFramePr>
          <p:nvPr>
            <p:ph sz="half" idx="2"/>
          </p:nvPr>
        </p:nvGraphicFramePr>
        <p:xfrm>
          <a:off x="323850" y="2420938"/>
          <a:ext cx="8497888" cy="4101148"/>
        </p:xfrm>
        <a:graphic>
          <a:graphicData uri="http://schemas.openxmlformats.org/drawingml/2006/table">
            <a:tbl>
              <a:tblPr/>
              <a:tblGrid>
                <a:gridCol w="1909763"/>
                <a:gridCol w="1008062"/>
                <a:gridCol w="1800225"/>
                <a:gridCol w="971550"/>
                <a:gridCol w="1800225"/>
                <a:gridCol w="1008063"/>
              </a:tblGrid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自 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自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自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自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168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36</a:t>
                      </a:r>
                      <a:endParaRPr kumimoji="1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 自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自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華康粗明體" pitchFamily="49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25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自 總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華康粗明體" pitchFamily="49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20</a:t>
                      </a:r>
                      <a:endParaRPr kumimoji="0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 自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38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自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 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自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275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323850" y="4005064"/>
            <a:ext cx="2879998" cy="647899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auto">
          <a:xfrm>
            <a:off x="3275856" y="4005064"/>
            <a:ext cx="2736007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7" name="Rectangle 63"/>
          <p:cNvSpPr>
            <a:spLocks noChangeArrowheads="1"/>
          </p:cNvSpPr>
          <p:nvPr/>
        </p:nvSpPr>
        <p:spPr bwMode="auto">
          <a:xfrm>
            <a:off x="6012160" y="4653136"/>
            <a:ext cx="2808015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6012160" y="5949280"/>
            <a:ext cx="2808015" cy="57512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74BB5-0A41-4857-A5DE-562530C6CE75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916832"/>
            <a:ext cx="7704906" cy="4464769"/>
          </a:xfrm>
        </p:spPr>
        <p:txBody>
          <a:bodyPr/>
          <a:lstStyle/>
          <a:p>
            <a:pPr eaLnBrk="1" hangingPunct="1"/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測量受試者的「算術計算」、預測「了解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數目關係」以及「處理數目概念」等能力。</a:t>
            </a:r>
            <a:r>
              <a:rPr lang="en-US" altLang="zh-TW" sz="1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未來學習領域：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對於自然組的數學、化學、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物理、工程等系以及社會組的商業科系都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很重要。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3</a:t>
            </a: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例如財稅、會計、行銷管理、科學研究、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技術人員等。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00113" y="1052513"/>
            <a:ext cx="547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二、</a:t>
            </a:r>
            <a:r>
              <a:rPr lang="zh-TW" altLang="en-US" sz="4000" b="1" dirty="0" smtClean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數學推理</a:t>
            </a:r>
            <a:endParaRPr lang="zh-TW" altLang="en-US" sz="4000" b="1" dirty="0">
              <a:solidFill>
                <a:schemeClr val="tx1"/>
              </a:solidFill>
              <a:latin typeface="Arial" pitchFamily="34" charset="0"/>
              <a:ea typeface="文鼎粗行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EA3CE1A-2DF9-4717-89ED-1911609C97EB}" type="slidenum">
              <a:rPr kumimoji="0" lang="en-US" altLang="zh-TW" sz="1400">
                <a:solidFill>
                  <a:schemeClr val="tx1"/>
                </a:solidFill>
                <a:latin typeface="+mj-lt"/>
                <a:ea typeface="+mn-ea"/>
                <a:cs typeface="+mn-cs"/>
              </a:rPr>
              <a:pPr algn="r">
                <a:defRPr/>
              </a:pPr>
              <a:t>50</a:t>
            </a:fld>
            <a:endParaRPr kumimoji="0" lang="en-US" altLang="zh-TW" sz="140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84213" y="-16657"/>
            <a:ext cx="80645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zh-TW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社會組：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學測自然科作為篩選或採計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之校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微乎其微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。真正關鍵在</a:t>
            </a:r>
          </a:p>
          <a:p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單科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篩選後若與別人同級分，才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會篩選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總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級分。</a:t>
            </a:r>
          </a:p>
          <a:p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數學科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的重要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國英數社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佔有優勢後，學測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總級分及七月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指考才有優勢。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7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7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7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B1AD5-8316-4235-AE03-2B0A29E32A1E}" type="slidenum">
              <a:rPr lang="en-US" altLang="zh-TW"/>
              <a:pPr>
                <a:defRPr/>
              </a:pPr>
              <a:t>51</a:t>
            </a:fld>
            <a:endParaRPr lang="en-US" altLang="zh-TW"/>
          </a:p>
        </p:txBody>
      </p:sp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900113" y="1092230"/>
            <a:ext cx="76327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zh-TW" sz="3200" b="1" dirty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甄選入學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自然組跨考社會組的優勢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endParaRPr lang="zh-TW" altLang="en-US" sz="3200" b="1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         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1187450" y="2708275"/>
            <a:ext cx="756761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以某學年度甄選入學</a:t>
            </a:r>
            <a:r>
              <a:rPr lang="zh-TW" altLang="en-US" sz="32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F7E14-B308-4E3F-BD38-8CC5338394DF}" type="slidenum">
              <a:rPr lang="en-US" altLang="zh-TW"/>
              <a:pPr>
                <a:defRPr/>
              </a:pPr>
              <a:t>52</a:t>
            </a:fld>
            <a:endParaRPr lang="en-US" altLang="zh-TW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974"/>
            <a:ext cx="7992690" cy="500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中山大學中文系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篩選國文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3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倍、英文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11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倍、社會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8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全真中圓體"/>
                <a:ea typeface="全真中圓體"/>
                <a:cs typeface="全真中圓體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甲生（自然組）總級分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，國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乙生（社會組）總級分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58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，國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甲生未通過篩選，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乙生通過篩選並錄取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endParaRPr lang="zh-TW" altLang="en-US" sz="2800" b="1" dirty="0" smtClean="0">
              <a:solidFill>
                <a:schemeClr val="hlink"/>
              </a:solidFill>
              <a:latin typeface="全真中圓體"/>
              <a:ea typeface="全真中圓體"/>
              <a:cs typeface="全真中圓體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中央大學中文系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篩選國文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3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全真中圓體"/>
                <a:ea typeface="全真中圓體"/>
                <a:cs typeface="全真中圓體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甲生（自然組）總級分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乙生（社會組）總級分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58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甲生未通過篩選，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乙生通過篩選並錄取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5652120" y="2060848"/>
            <a:ext cx="648000" cy="97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004048" y="4437112"/>
            <a:ext cx="684000" cy="97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  <p:bldP spid="5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C39C0-21FF-4137-A5DD-9BDD33AE3AA8}" type="slidenum">
              <a:rPr lang="en-US" altLang="zh-TW"/>
              <a:pPr>
                <a:defRPr/>
              </a:pPr>
              <a:t>53</a:t>
            </a:fld>
            <a:endParaRPr lang="en-US" altLang="zh-TW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827088" y="1167478"/>
            <a:ext cx="77771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七月考試分發的疑問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七月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指定科目考試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時，可依校系招生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規定之採計考科數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3-6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科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故雖分組上課，卻可跨組考試與選填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志願，惟選考數愈多負擔也愈重，需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慎重選擇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b="1" u="sng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所以能力是重要指標。</a:t>
            </a:r>
            <a:endParaRPr lang="zh-TW" altLang="en-US" sz="3200" b="1" u="sng" dirty="0">
              <a:ln w="9000" cmpd="sng">
                <a:noFill/>
                <a:prstDash val="solid"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組最擔心</a:t>
            </a:r>
            <a:r>
              <a:rPr lang="zh-TW" alt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自然組學生跨考數乙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較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佔優勢：考試分發簡章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商、管學院</a:t>
            </a:r>
          </a:p>
          <a:p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採計國文、英文、數乙三科有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154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校系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3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B5B49-85DC-402B-9C7D-A52D9D7091D3}" type="slidenum">
              <a:rPr lang="en-US" altLang="zh-TW"/>
              <a:pPr>
                <a:defRPr/>
              </a:pPr>
              <a:t>54</a:t>
            </a:fld>
            <a:endParaRPr lang="en-US" altLang="zh-TW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1241425"/>
          </a:xfrm>
        </p:spPr>
        <p:txBody>
          <a:bodyPr/>
          <a:lstStyle/>
          <a:p>
            <a:pPr eaLnBrk="1" hangingPunct="1"/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認識七月考試分發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各系指定科目考試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採計組合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62468" name="矩形 7"/>
          <p:cNvSpPr>
            <a:spLocks noChangeArrowheads="1"/>
          </p:cNvSpPr>
          <p:nvPr/>
        </p:nvSpPr>
        <p:spPr bwMode="auto">
          <a:xfrm>
            <a:off x="900113" y="3136900"/>
            <a:ext cx="77041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ctr"/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指考採計組合資料來源：</a:t>
            </a:r>
            <a:endParaRPr lang="en-US" altLang="zh-TW" sz="3200" b="1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/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大學考試分發委員會網站：「下載專區」</a:t>
            </a:r>
            <a:endParaRPr lang="en-US" altLang="zh-TW" sz="3200" b="1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/>
            <a:r>
              <a:rPr lang="en-US" altLang="zh-TW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--</a:t>
            </a:r>
            <a:r>
              <a:rPr lang="zh-TW" altLang="en-US" sz="3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指考學術科組合表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D58CB-B098-40F3-8212-6391FB80BC9F}" type="slidenum">
              <a:rPr lang="en-US" altLang="zh-TW"/>
              <a:pPr>
                <a:defRPr/>
              </a:pPr>
              <a:t>55</a:t>
            </a:fld>
            <a:endParaRPr lang="en-US" altLang="zh-TW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25538"/>
            <a:ext cx="7559675" cy="688975"/>
          </a:xfrm>
        </p:spPr>
        <p:txBody>
          <a:bodyPr/>
          <a:lstStyle/>
          <a:p>
            <a:pPr eaLnBrk="1" hangingPunct="1"/>
            <a:r>
              <a:rPr lang="zh-TW" altLang="en-US" sz="2800" b="1" smtClean="0">
                <a:latin typeface="華康粗明體" pitchFamily="49" charset="-120"/>
                <a:ea typeface="華康粗明體" pitchFamily="49" charset="-120"/>
              </a:rPr>
              <a:t>第一類組</a:t>
            </a:r>
          </a:p>
        </p:txBody>
      </p:sp>
      <p:graphicFrame>
        <p:nvGraphicFramePr>
          <p:cNvPr id="63547" name="Group 59"/>
          <p:cNvGraphicFramePr>
            <a:graphicFrameLocks noGrp="1"/>
          </p:cNvGraphicFramePr>
          <p:nvPr>
            <p:ph sz="half" idx="2"/>
          </p:nvPr>
        </p:nvGraphicFramePr>
        <p:xfrm>
          <a:off x="395288" y="1844675"/>
          <a:ext cx="8497887" cy="3882390"/>
        </p:xfrm>
        <a:graphic>
          <a:graphicData uri="http://schemas.openxmlformats.org/drawingml/2006/table">
            <a:tbl>
              <a:tblPr/>
              <a:tblGrid>
                <a:gridCol w="1911350"/>
                <a:gridCol w="1008062"/>
                <a:gridCol w="1800225"/>
                <a:gridCol w="969963"/>
                <a:gridCol w="1800225"/>
                <a:gridCol w="1008062"/>
              </a:tblGrid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 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423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154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歷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 地 公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59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歷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65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 公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歷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 地 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公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17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不採計國文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　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不採計英文</a:t>
                      </a: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9</a:t>
                      </a:r>
                      <a:endParaRPr kumimoji="1" lang="zh-TW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不採計數乙</a:t>
                      </a: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177</a:t>
                      </a:r>
                      <a:endParaRPr kumimoji="1" lang="zh-TW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395536" y="2708920"/>
            <a:ext cx="2952750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540" name="Rectangle 52"/>
          <p:cNvSpPr>
            <a:spLocks noChangeArrowheads="1"/>
          </p:cNvSpPr>
          <p:nvPr/>
        </p:nvSpPr>
        <p:spPr bwMode="auto">
          <a:xfrm>
            <a:off x="3347864" y="2708920"/>
            <a:ext cx="2736850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541" name="Rectangle 53"/>
          <p:cNvSpPr>
            <a:spLocks noChangeArrowheads="1"/>
          </p:cNvSpPr>
          <p:nvPr/>
        </p:nvSpPr>
        <p:spPr bwMode="auto">
          <a:xfrm>
            <a:off x="6084168" y="5157192"/>
            <a:ext cx="2808287" cy="5762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8" grpId="0" animBg="1"/>
      <p:bldP spid="63540" grpId="0" animBg="1"/>
      <p:bldP spid="6354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C18B4-4557-4E46-A1F6-48F84A1E47CD}" type="slidenum">
              <a:rPr lang="en-US" altLang="zh-TW"/>
              <a:pPr>
                <a:defRPr/>
              </a:pPr>
              <a:t>56</a:t>
            </a:fld>
            <a:endParaRPr lang="en-US" altLang="zh-TW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7559675" cy="688975"/>
          </a:xfrm>
        </p:spPr>
        <p:txBody>
          <a:bodyPr/>
          <a:lstStyle/>
          <a:p>
            <a:pPr eaLnBrk="1" hangingPunct="1"/>
            <a:r>
              <a:rPr lang="zh-TW" altLang="en-US" sz="2800" b="1" smtClean="0">
                <a:latin typeface="華康粗明體" pitchFamily="49" charset="-120"/>
                <a:ea typeface="華康粗明體" pitchFamily="49" charset="-120"/>
              </a:rPr>
              <a:t>第二類組</a:t>
            </a:r>
          </a:p>
        </p:txBody>
      </p:sp>
      <p:graphicFrame>
        <p:nvGraphicFramePr>
          <p:cNvPr id="64566" name="Group 54"/>
          <p:cNvGraphicFramePr>
            <a:graphicFrameLocks noGrp="1"/>
          </p:cNvGraphicFramePr>
          <p:nvPr>
            <p:ph sz="half" idx="2"/>
          </p:nvPr>
        </p:nvGraphicFramePr>
        <p:xfrm>
          <a:off x="323850" y="1916113"/>
          <a:ext cx="8640763" cy="3851593"/>
        </p:xfrm>
        <a:graphic>
          <a:graphicData uri="http://schemas.openxmlformats.org/drawingml/2006/table">
            <a:tbl>
              <a:tblPr/>
              <a:tblGrid>
                <a:gridCol w="1871663"/>
                <a:gridCol w="1008062"/>
                <a:gridCol w="1800225"/>
                <a:gridCol w="1008063"/>
                <a:gridCol w="1944687"/>
                <a:gridCol w="1008063"/>
              </a:tblGrid>
              <a:tr h="792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 化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數甲 物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數甲 物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數甲 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Che" pitchFamily="49" charset="-127"/>
                          <a:ea typeface="GungsuhChe" pitchFamily="49" charset="-127"/>
                          <a:cs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不採計國文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21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不採計英文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9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不採計物理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不採計化學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64562" name="Rectangle 50"/>
          <p:cNvSpPr>
            <a:spLocks noChangeArrowheads="1"/>
          </p:cNvSpPr>
          <p:nvPr/>
        </p:nvSpPr>
        <p:spPr bwMode="auto">
          <a:xfrm>
            <a:off x="323850" y="2708275"/>
            <a:ext cx="2879725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4563" name="Rectangle 51"/>
          <p:cNvSpPr>
            <a:spLocks noChangeArrowheads="1"/>
          </p:cNvSpPr>
          <p:nvPr/>
        </p:nvSpPr>
        <p:spPr bwMode="auto">
          <a:xfrm>
            <a:off x="3203575" y="5157788"/>
            <a:ext cx="2808288" cy="64800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3203848" y="4365104"/>
            <a:ext cx="2808312" cy="7920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6012160" y="4365104"/>
            <a:ext cx="2952328" cy="7920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62" grpId="0" animBg="1"/>
      <p:bldP spid="64563" grpId="0" animBg="1"/>
      <p:bldP spid="7" grpId="0" animBg="1"/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86401-434E-4BB0-9035-49B83C9A7095}" type="slidenum">
              <a:rPr lang="en-US" altLang="zh-TW"/>
              <a:pPr>
                <a:defRPr/>
              </a:pPr>
              <a:t>57</a:t>
            </a:fld>
            <a:endParaRPr lang="en-US" altLang="zh-TW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7559675" cy="688975"/>
          </a:xfrm>
        </p:spPr>
        <p:txBody>
          <a:bodyPr/>
          <a:lstStyle/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zh-TW" altLang="en-US" sz="2800" b="1" smtClean="0">
                <a:latin typeface="華康流隸體" pitchFamily="49" charset="-120"/>
                <a:ea typeface="華康粗明體" pitchFamily="49" charset="-120"/>
              </a:rPr>
              <a:t>第三類組</a:t>
            </a:r>
            <a:endParaRPr lang="zh-TW" altLang="en-US" sz="2800" b="1" smtClean="0">
              <a:latin typeface="標楷體" pitchFamily="65" charset="-120"/>
              <a:ea typeface="華康粗明體" pitchFamily="49" charset="-120"/>
            </a:endParaRPr>
          </a:p>
        </p:txBody>
      </p:sp>
      <p:graphicFrame>
        <p:nvGraphicFramePr>
          <p:cNvPr id="65606" name="Group 70"/>
          <p:cNvGraphicFramePr>
            <a:graphicFrameLocks noGrp="1"/>
          </p:cNvGraphicFramePr>
          <p:nvPr>
            <p:ph sz="half" idx="2"/>
          </p:nvPr>
        </p:nvGraphicFramePr>
        <p:xfrm>
          <a:off x="323850" y="1773238"/>
          <a:ext cx="8640763" cy="4229736"/>
        </p:xfrm>
        <a:graphic>
          <a:graphicData uri="http://schemas.openxmlformats.org/drawingml/2006/table">
            <a:tbl>
              <a:tblPr/>
              <a:tblGrid>
                <a:gridCol w="1943100"/>
                <a:gridCol w="1008063"/>
                <a:gridCol w="1800225"/>
                <a:gridCol w="1081087"/>
                <a:gridCol w="1800225"/>
                <a:gridCol w="1008063"/>
              </a:tblGrid>
              <a:tr h="903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 化 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 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物 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 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化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 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不採計國文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20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不採計英文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3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不採計物理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不採計化學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5592" name="Rectangle 56"/>
          <p:cNvSpPr>
            <a:spLocks noChangeArrowheads="1"/>
          </p:cNvSpPr>
          <p:nvPr/>
        </p:nvSpPr>
        <p:spPr bwMode="auto">
          <a:xfrm>
            <a:off x="323850" y="2708275"/>
            <a:ext cx="2952750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5593" name="Rectangle 57"/>
          <p:cNvSpPr>
            <a:spLocks noChangeArrowheads="1"/>
          </p:cNvSpPr>
          <p:nvPr/>
        </p:nvSpPr>
        <p:spPr bwMode="auto">
          <a:xfrm>
            <a:off x="3276600" y="2708275"/>
            <a:ext cx="2879725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5594" name="Rectangle 58"/>
          <p:cNvSpPr>
            <a:spLocks noChangeArrowheads="1"/>
          </p:cNvSpPr>
          <p:nvPr/>
        </p:nvSpPr>
        <p:spPr bwMode="auto">
          <a:xfrm>
            <a:off x="323528" y="5301208"/>
            <a:ext cx="2952750" cy="72231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3275856" y="4437112"/>
            <a:ext cx="2879725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Rectangle 57"/>
          <p:cNvSpPr>
            <a:spLocks noChangeArrowheads="1"/>
          </p:cNvSpPr>
          <p:nvPr/>
        </p:nvSpPr>
        <p:spPr bwMode="auto">
          <a:xfrm>
            <a:off x="6156176" y="4437112"/>
            <a:ext cx="2807717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92" grpId="0" animBg="1"/>
      <p:bldP spid="65593" grpId="0" animBg="1"/>
      <p:bldP spid="65594" grpId="0" animBg="1"/>
      <p:bldP spid="8" grpId="0" animBg="1"/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D2DEB-F0D6-4C42-B1C9-B24B3B4AD757}" type="slidenum">
              <a:rPr lang="en-US" altLang="zh-TW"/>
              <a:pPr>
                <a:defRPr/>
              </a:pPr>
              <a:t>58</a:t>
            </a:fld>
            <a:endParaRPr lang="en-US" altLang="zh-TW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684213" y="954277"/>
            <a:ext cx="79200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標楷體" pitchFamily="65" charset="-120"/>
            </a:endParaRPr>
          </a:p>
          <a:p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華康粗明體" pitchFamily="49" charset="-120"/>
              <a:ea typeface="華康粗明體" pitchFamily="49" charset="-120"/>
            </a:endParaRPr>
          </a:p>
          <a:p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※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考試分發</a:t>
            </a:r>
            <a:r>
              <a:rPr lang="zh-TW" altLang="en-US" sz="32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粗明體" pitchFamily="49" charset="-120"/>
                <a:ea typeface="華康粗明體" pitchFamily="49" charset="-120"/>
              </a:rPr>
              <a:t>自然組學生加考數學乙的優勢？</a:t>
            </a:r>
            <a:endParaRPr lang="zh-TW" altLang="en-US" sz="32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116013" y="2924175"/>
            <a:ext cx="69123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以某學年度某校高三自然組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考試分發</a:t>
            </a:r>
            <a:b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考取第一類組情形為例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/>
      <p:bldP spid="2693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E1949-A8A6-464D-9609-3CD5D8C045F7}" type="slidenum">
              <a:rPr lang="en-US" altLang="zh-TW"/>
              <a:pPr>
                <a:defRPr/>
              </a:pPr>
              <a:t>59</a:t>
            </a:fld>
            <a:endParaRPr lang="en-US" altLang="zh-TW"/>
          </a:p>
        </p:txBody>
      </p:sp>
      <p:graphicFrame>
        <p:nvGraphicFramePr>
          <p:cNvPr id="242748" name="Group 60"/>
          <p:cNvGraphicFramePr>
            <a:graphicFrameLocks noGrp="1"/>
          </p:cNvGraphicFramePr>
          <p:nvPr>
            <p:ph type="tbl" idx="1"/>
          </p:nvPr>
        </p:nvGraphicFramePr>
        <p:xfrm>
          <a:off x="827088" y="2276475"/>
          <a:ext cx="7772400" cy="3630613"/>
        </p:xfrm>
        <a:graphic>
          <a:graphicData uri="http://schemas.openxmlformats.org/drawingml/2006/table">
            <a:tbl>
              <a:tblPr/>
              <a:tblGrid>
                <a:gridCol w="1344612"/>
                <a:gridCol w="1495425"/>
                <a:gridCol w="1643063"/>
                <a:gridCol w="1646237"/>
                <a:gridCol w="1643063"/>
              </a:tblGrid>
              <a:tr h="1266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加考數乙人數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考取第一類組人數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考取國立大學人數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考取國立大學比例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自然組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475</a:t>
                      </a:r>
                      <a:r>
                        <a:rPr kumimoji="1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52</a:t>
                      </a:r>
                      <a:r>
                        <a:rPr kumimoji="1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27</a:t>
                      </a:r>
                      <a:r>
                        <a:rPr kumimoji="1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51.9%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社會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組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142</a:t>
                      </a:r>
                      <a:r>
                        <a:rPr kumimoji="1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140</a:t>
                      </a:r>
                      <a:r>
                        <a:rPr kumimoji="1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84</a:t>
                      </a:r>
                      <a:r>
                        <a:rPr kumimoji="1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60.0%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73757" name="Rectangle 62"/>
          <p:cNvSpPr>
            <a:spLocks noChangeArrowheads="1"/>
          </p:cNvSpPr>
          <p:nvPr/>
        </p:nvSpPr>
        <p:spPr bwMode="auto">
          <a:xfrm>
            <a:off x="971550" y="908050"/>
            <a:ext cx="72009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6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某學年度某校高三自然組</a:t>
            </a:r>
            <a:r>
              <a:rPr lang="zh-TW" altLang="en-US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考試分發</a:t>
            </a:r>
          </a:p>
          <a:p>
            <a:pPr algn="ctr"/>
            <a:r>
              <a:rPr lang="zh-TW" altLang="en-US" sz="36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考取第一類組公私立大學統計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74BB5-0A41-4857-A5DE-562530C6CE75}" type="slidenum">
              <a:rPr lang="en-US" altLang="zh-TW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772816"/>
            <a:ext cx="7632848" cy="4608512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測量受試者對普通物理、機械工程和工具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原理的理解能力，本測驗能力和學習普通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物理和機械工作課程有關。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未來學習領域：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以電機、土木工程、建築、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機械等工學院的科系最為重視。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3</a:t>
            </a: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例如工程師、機工員、機械操作員。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</a:t>
            </a:r>
            <a:endParaRPr lang="zh-TW" altLang="en-US" sz="3000" b="1" i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00113" y="1052513"/>
            <a:ext cx="547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三、機械推理</a:t>
            </a:r>
            <a:endParaRPr lang="zh-TW" altLang="en-US" sz="4000" b="1" dirty="0">
              <a:solidFill>
                <a:schemeClr val="tx1"/>
              </a:solidFill>
              <a:latin typeface="Arial" pitchFamily="34" charset="0"/>
              <a:ea typeface="文鼎粗行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51AB6-82ED-4AD7-AF53-D134DAB3F3F6}" type="slidenum">
              <a:rPr lang="en-US" altLang="zh-TW"/>
              <a:pPr>
                <a:defRPr/>
              </a:pPr>
              <a:t>60</a:t>
            </a:fld>
            <a:endParaRPr lang="en-US" altLang="zh-TW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81075"/>
            <a:ext cx="7772400" cy="1143000"/>
          </a:xfrm>
        </p:spPr>
        <p:txBody>
          <a:bodyPr anchor="b"/>
          <a:lstStyle/>
          <a:p>
            <a:pPr algn="ctr" eaLnBrk="1" hangingPunct="1"/>
            <a:r>
              <a:rPr lang="zh-TW" altLang="en-US" sz="36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某學年度某校高三自然組</a:t>
            </a:r>
            <a:r>
              <a:rPr lang="zh-TW" altLang="en-US" sz="36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考試分發</a:t>
            </a:r>
            <a:br>
              <a:rPr lang="zh-TW" altLang="en-US" sz="36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考取第一類組成績統計表</a:t>
            </a:r>
          </a:p>
        </p:txBody>
      </p:sp>
      <p:graphicFrame>
        <p:nvGraphicFramePr>
          <p:cNvPr id="74810" name="Group 58"/>
          <p:cNvGraphicFramePr>
            <a:graphicFrameLocks noGrp="1"/>
          </p:cNvGraphicFramePr>
          <p:nvPr>
            <p:ph type="tbl" idx="1"/>
          </p:nvPr>
        </p:nvGraphicFramePr>
        <p:xfrm>
          <a:off x="827088" y="2349500"/>
          <a:ext cx="7769225" cy="3557588"/>
        </p:xfrm>
        <a:graphic>
          <a:graphicData uri="http://schemas.openxmlformats.org/drawingml/2006/table">
            <a:tbl>
              <a:tblPr/>
              <a:tblGrid>
                <a:gridCol w="1330325"/>
                <a:gridCol w="700087"/>
                <a:gridCol w="700088"/>
                <a:gridCol w="698500"/>
                <a:gridCol w="766762"/>
                <a:gridCol w="703263"/>
                <a:gridCol w="744537"/>
                <a:gridCol w="655638"/>
                <a:gridCol w="692150"/>
                <a:gridCol w="777875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考科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   平均數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類組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國文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英文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數甲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數乙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物理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化學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生物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歷史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地理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自然組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(52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人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63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35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71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39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64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66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社會組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63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52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Oval 51"/>
          <p:cNvSpPr>
            <a:spLocks noChangeArrowheads="1"/>
          </p:cNvSpPr>
          <p:nvPr/>
        </p:nvSpPr>
        <p:spPr bwMode="auto">
          <a:xfrm>
            <a:off x="3635375" y="3573463"/>
            <a:ext cx="504825" cy="3603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635375" y="3860800"/>
            <a:ext cx="2736850" cy="433388"/>
            <a:chOff x="2290" y="2205"/>
            <a:chExt cx="1724" cy="273"/>
          </a:xfrm>
        </p:grpSpPr>
        <p:sp>
          <p:nvSpPr>
            <p:cNvPr id="74806" name="Oval 53"/>
            <p:cNvSpPr>
              <a:spLocks noChangeArrowheads="1"/>
            </p:cNvSpPr>
            <p:nvPr/>
          </p:nvSpPr>
          <p:spPr bwMode="auto">
            <a:xfrm>
              <a:off x="2290" y="2205"/>
              <a:ext cx="363" cy="273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74807" name="Oval 54"/>
            <p:cNvSpPr>
              <a:spLocks noChangeArrowheads="1"/>
            </p:cNvSpPr>
            <p:nvPr/>
          </p:nvSpPr>
          <p:spPr bwMode="auto">
            <a:xfrm>
              <a:off x="3198" y="2205"/>
              <a:ext cx="363" cy="273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74808" name="Oval 55"/>
            <p:cNvSpPr>
              <a:spLocks noChangeArrowheads="1"/>
            </p:cNvSpPr>
            <p:nvPr/>
          </p:nvSpPr>
          <p:spPr bwMode="auto">
            <a:xfrm>
              <a:off x="3651" y="2205"/>
              <a:ext cx="363" cy="273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EA3CE1A-2DF9-4717-89ED-1911609C97EB}" type="slidenum">
              <a:rPr kumimoji="0" lang="en-US" altLang="zh-TW" sz="1400">
                <a:solidFill>
                  <a:schemeClr val="tx1"/>
                </a:solidFill>
                <a:latin typeface="+mj-lt"/>
                <a:ea typeface="+mn-ea"/>
                <a:cs typeface="+mn-cs"/>
              </a:rPr>
              <a:pPr algn="r">
                <a:defRPr/>
              </a:pPr>
              <a:t>61</a:t>
            </a:fld>
            <a:endParaRPr kumimoji="0" lang="en-US" altLang="zh-TW" sz="140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84213" y="-47435"/>
            <a:ext cx="80645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zh-TW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學生選組的迷思：</a:t>
            </a:r>
            <a:endParaRPr lang="zh-TW" altLang="en-US" sz="4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社會組：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逃避數學才選社會組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不可行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數理弱才選社會組，但對社會組科系及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未來發展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毫無所悉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。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自然組：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逃避國文、英文才選自然組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自尋死路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先選自然組加強自然科或數學科後，再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轉社會組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應多三思。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7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7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7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6781800" cy="838200"/>
          </a:xfrm>
        </p:spPr>
        <p:txBody>
          <a:bodyPr/>
          <a:lstStyle/>
          <a:p>
            <a:pPr algn="ctr"/>
            <a:r>
              <a:rPr lang="zh-TW" altLang="en-US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常見問題 </a:t>
            </a:r>
            <a:r>
              <a:rPr lang="en-US" altLang="zh-TW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424863" cy="5181600"/>
          </a:xfrm>
        </p:spPr>
        <p:txBody>
          <a:bodyPr/>
          <a:lstStyle/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學愈多科目，未來能考得科系愈多，所以選擇學習科目愈多的組，將來考試愈划算？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31913" y="2852738"/>
            <a:ext cx="5975350" cy="2062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</a:rPr>
              <a:t>採計科目的總分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個人的時間管理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未來的選擇到底是什麼？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6781800" cy="838200"/>
          </a:xfrm>
        </p:spPr>
        <p:txBody>
          <a:bodyPr/>
          <a:lstStyle/>
          <a:p>
            <a:pPr algn="ctr"/>
            <a:r>
              <a:rPr lang="zh-TW" altLang="en-US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常見問題 </a:t>
            </a:r>
            <a:r>
              <a:rPr lang="en-US" altLang="zh-TW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424863" cy="51816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選擇社會組，未來考學測比較不利？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31913" y="2276475"/>
            <a:ext cx="5975350" cy="2062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3200" dirty="0">
                <a:solidFill>
                  <a:srgbClr val="00FF00"/>
                </a:solidFill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</a:rPr>
              <a:t>以學測總級分而言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甄選入學的篩選機制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以甄選入學的名額來說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6781800" cy="838200"/>
          </a:xfrm>
        </p:spPr>
        <p:txBody>
          <a:bodyPr/>
          <a:lstStyle/>
          <a:p>
            <a:pPr algn="ctr"/>
            <a:r>
              <a:rPr lang="zh-TW" altLang="en-US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常見問題 </a:t>
            </a:r>
            <a:r>
              <a:rPr lang="en-US" altLang="zh-TW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424863" cy="51816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跨考生比較容易有優勢？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31913" y="2276475"/>
            <a:ext cx="5975350" cy="13234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</a:rPr>
              <a:t>管道一：學測 </a:t>
            </a:r>
            <a:r>
              <a:rPr lang="en-US" altLang="zh-TW" sz="3200" b="1" dirty="0">
                <a:solidFill>
                  <a:srgbClr val="FF0000"/>
                </a:solidFill>
              </a:rPr>
              <a:t>+ </a:t>
            </a:r>
            <a:r>
              <a:rPr lang="zh-TW" altLang="en-US" sz="3200" b="1" dirty="0">
                <a:solidFill>
                  <a:srgbClr val="FF0000"/>
                </a:solidFill>
              </a:rPr>
              <a:t>甄選入學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管道二：指考 </a:t>
            </a:r>
            <a:r>
              <a:rPr lang="en-US" altLang="zh-TW" sz="3200" b="1" dirty="0">
                <a:solidFill>
                  <a:srgbClr val="FF0000"/>
                </a:solidFill>
              </a:rPr>
              <a:t>+ </a:t>
            </a:r>
            <a:r>
              <a:rPr lang="zh-TW" altLang="en-US" sz="3200" b="1" dirty="0">
                <a:solidFill>
                  <a:srgbClr val="FF0000"/>
                </a:solidFill>
              </a:rPr>
              <a:t>考試分發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6781800" cy="838200"/>
          </a:xfrm>
        </p:spPr>
        <p:txBody>
          <a:bodyPr/>
          <a:lstStyle/>
          <a:p>
            <a:pPr algn="ctr"/>
            <a:r>
              <a:rPr lang="zh-TW" altLang="en-US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常見問題 </a:t>
            </a:r>
            <a:r>
              <a:rPr lang="en-US" altLang="zh-TW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424863" cy="51816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如果興趣與能力不協調，該怎麼辦？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03350" y="2492375"/>
            <a:ext cx="6120978" cy="2062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</a:rPr>
              <a:t>興趣與能力的關係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如果選擇</a:t>
            </a:r>
            <a:r>
              <a:rPr lang="zh-TW" altLang="en-US" sz="3200" b="1" dirty="0">
                <a:solidFill>
                  <a:srgbClr val="FF0000"/>
                </a:solidFill>
              </a:rPr>
              <a:t>以興趣為主</a:t>
            </a:r>
            <a:r>
              <a:rPr lang="en-US" altLang="zh-TW" sz="3200" b="1" dirty="0">
                <a:solidFill>
                  <a:srgbClr val="FF0000"/>
                </a:solidFill>
              </a:rPr>
              <a:t>…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3200" b="1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如果選擇</a:t>
            </a:r>
            <a:r>
              <a:rPr lang="zh-TW" altLang="en-US" sz="3200" b="1" dirty="0">
                <a:solidFill>
                  <a:srgbClr val="FF0000"/>
                </a:solidFill>
              </a:rPr>
              <a:t>以能力為主</a:t>
            </a:r>
            <a:r>
              <a:rPr lang="en-US" altLang="zh-TW" sz="3200" b="1" dirty="0">
                <a:solidFill>
                  <a:srgbClr val="FF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6781800" cy="838200"/>
          </a:xfrm>
        </p:spPr>
        <p:txBody>
          <a:bodyPr/>
          <a:lstStyle/>
          <a:p>
            <a:pPr algn="ctr"/>
            <a:r>
              <a:rPr lang="zh-TW" altLang="en-US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常見問題 </a:t>
            </a:r>
            <a:r>
              <a:rPr lang="en-US" altLang="zh-TW" b="1" i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424863" cy="51816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如果對於未來該唸什麼，都沒有方向與特別的興趣，現在該怎麼辦？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27584" y="2780928"/>
            <a:ext cx="8064896" cy="28007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</a:rPr>
              <a:t>你對自己的了解有多少？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你對科系、學群、職業生涯的了解有多少？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有什麼管道可以協助了解？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TW" altLang="en-US" sz="3200" b="1" dirty="0">
                <a:solidFill>
                  <a:srgbClr val="FF0000"/>
                </a:solidFill>
              </a:rPr>
              <a:t> 如果自己的意見與父母的看法不同時？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0BE62-BCB4-4D2F-A69D-88935DB3D727}" type="slidenum">
              <a:rPr lang="en-US" altLang="zh-TW"/>
              <a:pPr>
                <a:defRPr/>
              </a:pPr>
              <a:t>67</a:t>
            </a:fld>
            <a:endParaRPr lang="en-US" altLang="zh-TW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6000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流隸體" pitchFamily="49" charset="-120"/>
              </a:rPr>
              <a:t>所以重要的是</a:t>
            </a:r>
            <a:r>
              <a:rPr lang="en-US" altLang="zh-TW" sz="6000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華康流隸體" pitchFamily="49" charset="-120"/>
              </a:rPr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ACBFB-8ED9-4983-908F-2BF56910348D}" type="slidenum">
              <a:rPr lang="en-US" altLang="zh-TW"/>
              <a:pPr>
                <a:defRPr/>
              </a:pPr>
              <a:t>68</a:t>
            </a:fld>
            <a:endParaRPr lang="en-US" altLang="zh-TW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371600"/>
          </a:xfrm>
        </p:spPr>
        <p:txBody>
          <a:bodyPr/>
          <a:lstStyle/>
          <a:p>
            <a:pPr algn="ctr" eaLnBrk="1" hangingPunct="1"/>
            <a:r>
              <a:rPr lang="zh-TW" altLang="en-US" i="0" smtClean="0">
                <a:solidFill>
                  <a:schemeClr val="tx1"/>
                </a:solidFill>
                <a:ea typeface="華康流隸體" pitchFamily="49" charset="-120"/>
              </a:rPr>
              <a:t>決定選組的可能因素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2133600"/>
            <a:ext cx="7056437" cy="3671888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1.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學業成績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性向測驗的結果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　　　　 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興趣量表的結果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生活體驗中的興趣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個人能力與特質、價值觀等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uiExpan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2E5A0-F1CD-433D-BCFE-D444AC55D939}" type="slidenum">
              <a:rPr lang="en-US" altLang="zh-TW"/>
              <a:pPr>
                <a:defRPr/>
              </a:pPr>
              <a:t>69</a:t>
            </a:fld>
            <a:endParaRPr lang="en-US" altLang="zh-TW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484313"/>
            <a:ext cx="7058025" cy="29940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TW" sz="3000" b="1" smtClean="0">
                <a:latin typeface="標楷體" pitchFamily="65" charset="-120"/>
                <a:ea typeface="標楷體" pitchFamily="65" charset="-120"/>
              </a:rPr>
              <a:t>     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1835150" y="1341438"/>
            <a:ext cx="6697663" cy="340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想選擇的未來職業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家人、師長的期望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同儕的影響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自我實現驅力：態度決定一切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19672" y="4149080"/>
            <a:ext cx="3232150" cy="865188"/>
            <a:chOff x="1111" y="2523"/>
            <a:chExt cx="2036" cy="545"/>
          </a:xfrm>
        </p:grpSpPr>
        <p:grpSp>
          <p:nvGrpSpPr>
            <p:cNvPr id="77830" name="Group 14"/>
            <p:cNvGrpSpPr>
              <a:grpSpLocks/>
            </p:cNvGrpSpPr>
            <p:nvPr/>
          </p:nvGrpSpPr>
          <p:grpSpPr bwMode="auto">
            <a:xfrm>
              <a:off x="1111" y="2523"/>
              <a:ext cx="2036" cy="545"/>
              <a:chOff x="1111" y="2523"/>
              <a:chExt cx="2036" cy="545"/>
            </a:xfrm>
          </p:grpSpPr>
          <p:grpSp>
            <p:nvGrpSpPr>
              <p:cNvPr id="77834" name="Group 6"/>
              <p:cNvGrpSpPr>
                <a:grpSpLocks/>
              </p:cNvGrpSpPr>
              <p:nvPr/>
            </p:nvGrpSpPr>
            <p:grpSpPr bwMode="auto">
              <a:xfrm>
                <a:off x="2381" y="2614"/>
                <a:ext cx="453" cy="454"/>
                <a:chOff x="3243" y="2659"/>
                <a:chExt cx="453" cy="454"/>
              </a:xfrm>
            </p:grpSpPr>
            <p:sp>
              <p:nvSpPr>
                <p:cNvPr id="77836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3243" y="2659"/>
                  <a:ext cx="453" cy="45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837" name="Line 5"/>
                <p:cNvSpPr>
                  <a:spLocks noChangeShapeType="1"/>
                </p:cNvSpPr>
                <p:nvPr/>
              </p:nvSpPr>
              <p:spPr bwMode="auto">
                <a:xfrm>
                  <a:off x="3243" y="2659"/>
                  <a:ext cx="453" cy="45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zh-TW" altLang="en-US"/>
                </a:p>
              </p:txBody>
            </p:sp>
          </p:grpSp>
          <p:sp>
            <p:nvSpPr>
              <p:cNvPr id="77835" name="Rectangle 8"/>
              <p:cNvSpPr>
                <a:spLocks noChangeArrowheads="1"/>
              </p:cNvSpPr>
              <p:nvPr/>
            </p:nvSpPr>
            <p:spPr bwMode="auto">
              <a:xfrm>
                <a:off x="1111" y="2523"/>
                <a:ext cx="2036" cy="42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TW" sz="3200" b="1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10.</a:t>
                </a:r>
                <a:r>
                  <a:rPr lang="zh-TW" altLang="en-US" sz="3200" b="1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升學制度考量</a:t>
                </a:r>
              </a:p>
            </p:txBody>
          </p:sp>
        </p:grpSp>
        <p:grpSp>
          <p:nvGrpSpPr>
            <p:cNvPr id="77831" name="Group 10"/>
            <p:cNvGrpSpPr>
              <a:grpSpLocks/>
            </p:cNvGrpSpPr>
            <p:nvPr/>
          </p:nvGrpSpPr>
          <p:grpSpPr bwMode="auto">
            <a:xfrm>
              <a:off x="2381" y="2614"/>
              <a:ext cx="453" cy="454"/>
              <a:chOff x="3243" y="2659"/>
              <a:chExt cx="453" cy="454"/>
            </a:xfrm>
          </p:grpSpPr>
          <p:sp>
            <p:nvSpPr>
              <p:cNvPr id="77832" name="Line 11"/>
              <p:cNvSpPr>
                <a:spLocks noChangeShapeType="1"/>
              </p:cNvSpPr>
              <p:nvPr/>
            </p:nvSpPr>
            <p:spPr bwMode="auto">
              <a:xfrm flipH="1">
                <a:off x="3243" y="2659"/>
                <a:ext cx="453" cy="45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7833" name="Line 12"/>
              <p:cNvSpPr>
                <a:spLocks noChangeShapeType="1"/>
              </p:cNvSpPr>
              <p:nvPr/>
            </p:nvSpPr>
            <p:spPr bwMode="auto">
              <a:xfrm>
                <a:off x="3243" y="2659"/>
                <a:ext cx="453" cy="45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8FDAB-FC56-41BC-BEE8-3F4796038AC2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1916832"/>
            <a:ext cx="7848351" cy="4536504"/>
          </a:xfrm>
        </p:spPr>
        <p:txBody>
          <a:bodyPr/>
          <a:lstStyle/>
          <a:p>
            <a:pPr eaLnBrk="1" hangingPunct="1">
              <a:lnSpc>
                <a:spcPts val="3900"/>
              </a:lnSpc>
            </a:pP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測量受試者是否具有以心理想像力將二度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空間的平面圖看成三度空間的實體能力。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</a:t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未來學習領域：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社會組中的各類設計、美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術、電視電影、廣告等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﹔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自然組的工程、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農畜、醫學、建築系等。 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3</a:t>
            </a: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 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畫家、建築師、空間設計師、服裝設計、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商業設計、工業設計、雕刻師、土木工程師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、廣告人員。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 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827088" y="1052513"/>
            <a:ext cx="5256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四、</a:t>
            </a:r>
            <a:r>
              <a:rPr lang="zh-TW" altLang="en-US" sz="4000" b="1" dirty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空間關係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標楷體" pitchFamily="65" charset="-120"/>
              </a:rPr>
              <a:t>生涯資訊網站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大學校系探索：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2"/>
              </a:rPr>
              <a:t>漫步在大學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：提供科系簡介、</a:t>
            </a:r>
          </a:p>
          <a:p>
            <a:pPr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            師資、修業課程、設備與獎學</a:t>
            </a:r>
          </a:p>
          <a:p>
            <a:pPr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            金、就業進修等資訊</a:t>
            </a:r>
          </a:p>
          <a:p>
            <a:endParaRPr lang="zh-TW" altLang="en-US" sz="2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大學入學考試相關網站</a:t>
            </a:r>
          </a:p>
          <a:p>
            <a:pPr>
              <a:buFontTx/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1.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3"/>
              </a:rPr>
              <a:t>大學入學考試中心</a:t>
            </a:r>
            <a:endParaRPr lang="zh-TW" altLang="en-US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2.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4"/>
              </a:rPr>
              <a:t>大學術科考試委員會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i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標楷體" pitchFamily="65" charset="-120"/>
              </a:rPr>
              <a:t>生涯資訊網站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81343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大學入學招生相關網站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2"/>
              </a:rPr>
              <a:t>大學招生委員會聯合會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3"/>
              </a:rPr>
              <a:t>大學甄選入學彙辦中心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4"/>
              </a:rPr>
              <a:t>大學考試入學分發委員會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5"/>
              </a:rPr>
              <a:t>科技校院日間部四年制申請入學聯合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5"/>
              </a:rPr>
              <a:t>    招生委員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  </a:t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6"/>
              </a:rPr>
              <a:t>中央警察大學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  </a:t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7"/>
              </a:rPr>
              <a:t>台灣警察專科學校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  </a:t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hlinkClick r:id="rId8"/>
              </a:rPr>
              <a:t>國軍人力招募中心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i="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國立臺中文華高中</a:t>
            </a:r>
            <a:r>
              <a:rPr lang="en-US" altLang="zh-TW" i="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99</a:t>
            </a:r>
            <a:r>
              <a:rPr lang="zh-TW" altLang="en-US" i="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學年度入學學生</a:t>
            </a:r>
            <a:endParaRPr lang="zh-TW" altLang="en-US" i="0" dirty="0">
              <a:solidFill>
                <a:srgbClr val="FF0000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979712" y="4221088"/>
            <a:ext cx="6783288" cy="1295400"/>
          </a:xfrm>
          <a:ln w="38100">
            <a:solidFill>
              <a:srgbClr val="000099"/>
            </a:solidFill>
          </a:ln>
        </p:spPr>
        <p:txBody>
          <a:bodyPr/>
          <a:lstStyle/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高二及高三各類組課程規劃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簡要說明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61455-A2CB-4114-BDAC-ABF416627023}" type="slidenum">
              <a:rPr lang="en-US" altLang="zh-TW" smtClean="0"/>
              <a:pPr>
                <a:defRPr/>
              </a:pPr>
              <a:t>72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64270-F663-478A-9CC2-BE46FEE13262}" type="slidenum">
              <a:rPr lang="en-US" altLang="zh-TW" smtClean="0"/>
              <a:pPr>
                <a:defRPr/>
              </a:pPr>
              <a:t>73</a:t>
            </a:fld>
            <a:endParaRPr lang="en-US" altLang="zh-TW"/>
          </a:p>
        </p:txBody>
      </p:sp>
      <p:sp>
        <p:nvSpPr>
          <p:cNvPr id="3" name="投影片編號版面配置區 3"/>
          <p:cNvSpPr txBox="1">
            <a:spLocks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A07F72-87C1-45A0-8D5E-B9AD1AD0BE60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467544" y="980728"/>
          <a:ext cx="8064896" cy="5256000"/>
        </p:xfrm>
        <a:graphic>
          <a:graphicData uri="http://schemas.openxmlformats.org/drawingml/2006/table">
            <a:tbl>
              <a:tblPr/>
              <a:tblGrid>
                <a:gridCol w="864096"/>
                <a:gridCol w="1104650"/>
                <a:gridCol w="1219230"/>
                <a:gridCol w="1219230"/>
                <a:gridCol w="1219230"/>
                <a:gridCol w="1219230"/>
                <a:gridCol w="1219230"/>
              </a:tblGrid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一類（社會組）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二類（自然組）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三類（自然組）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數學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物理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化學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歷史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公民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47664" y="260648"/>
            <a:ext cx="4852611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高二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課程時數簡表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含輔導課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1331640" y="3212976"/>
            <a:ext cx="2304256" cy="172819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635896" y="4077072"/>
            <a:ext cx="2448272" cy="864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64270-F663-478A-9CC2-BE46FEE13262}" type="slidenum">
              <a:rPr lang="en-US" altLang="zh-TW" smtClean="0"/>
              <a:pPr>
                <a:defRPr/>
              </a:pPr>
              <a:t>74</a:t>
            </a:fld>
            <a:endParaRPr lang="en-US" altLang="zh-TW"/>
          </a:p>
        </p:txBody>
      </p:sp>
      <p:sp>
        <p:nvSpPr>
          <p:cNvPr id="3" name="投影片編號版面配置區 3"/>
          <p:cNvSpPr txBox="1">
            <a:spLocks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A07F72-87C1-45A0-8D5E-B9AD1AD0BE60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467544" y="980728"/>
          <a:ext cx="8064896" cy="5256000"/>
        </p:xfrm>
        <a:graphic>
          <a:graphicData uri="http://schemas.openxmlformats.org/drawingml/2006/table">
            <a:tbl>
              <a:tblPr/>
              <a:tblGrid>
                <a:gridCol w="864096"/>
                <a:gridCol w="1104650"/>
                <a:gridCol w="1219230"/>
                <a:gridCol w="1219230"/>
                <a:gridCol w="1219230"/>
                <a:gridCol w="1219230"/>
                <a:gridCol w="1219230"/>
              </a:tblGrid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一類（社會組）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二類（自然組）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三類（自然組）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下學期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數學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物理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化學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歷史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公民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47664" y="260648"/>
            <a:ext cx="485261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高三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課程時數簡表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含輔導課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6084168" y="4077072"/>
            <a:ext cx="2448272" cy="43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08912" cy="5040560"/>
          </a:xfrm>
        </p:spPr>
        <p:txBody>
          <a:bodyPr/>
          <a:lstStyle/>
          <a:p>
            <a:r>
              <a:rPr lang="zh-TW" altLang="en-US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如有任何選組或升學疑問，</a:t>
            </a:r>
            <a:r>
              <a:rPr lang="en-US" altLang="zh-TW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歡迎隨時與本校師長或導師聯繫</a:t>
            </a:r>
            <a:r>
              <a:rPr lang="en-US" altLang="zh-TW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i="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高一輔導教師  </a:t>
            </a:r>
            <a: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何宜璟老師  </a:t>
            </a:r>
            <a:r>
              <a:rPr lang="zh-TW" altLang="en-US" sz="4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4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614</a:t>
            </a:r>
            <a: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教務處註冊組</a:t>
            </a:r>
            <a: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林真真組長  </a:t>
            </a:r>
            <a:r>
              <a:rPr lang="zh-TW" altLang="en-US" sz="4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4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214</a:t>
            </a:r>
            <a:endParaRPr lang="zh-TW" altLang="en-US" sz="4000" b="1" i="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9262B-2BDD-46F1-8842-4B7D208E9BE2}" type="slidenum">
              <a:rPr lang="en-US" altLang="zh-TW" smtClean="0"/>
              <a:pPr>
                <a:defRPr/>
              </a:pPr>
              <a:t>75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28800" y="1828800"/>
            <a:ext cx="6934200" cy="3832448"/>
          </a:xfrm>
        </p:spPr>
        <p:txBody>
          <a:bodyPr/>
          <a:lstStyle/>
          <a:p>
            <a:pPr algn="ctr"/>
            <a:r>
              <a:rPr lang="zh-TW" altLang="en-US" sz="6000" b="1" i="0" dirty="0" smtClean="0">
                <a:solidFill>
                  <a:srgbClr val="FF0000"/>
                </a:solidFill>
                <a:latin typeface="華康古印體" pitchFamily="65" charset="-120"/>
                <a:ea typeface="華康古印體" pitchFamily="65" charset="-120"/>
              </a:rPr>
              <a:t>謝謝聆聽</a:t>
            </a:r>
            <a:r>
              <a:rPr lang="en-US" altLang="zh-TW" sz="6000" b="1" i="0" dirty="0" smtClean="0">
                <a:solidFill>
                  <a:srgbClr val="FF0000"/>
                </a:solidFill>
                <a:latin typeface="華康古印體" pitchFamily="65" charset="-120"/>
                <a:ea typeface="華康古印體" pitchFamily="65" charset="-120"/>
              </a:rPr>
              <a:t/>
            </a:r>
            <a:br>
              <a:rPr lang="en-US" altLang="zh-TW" sz="6000" b="1" i="0" dirty="0" smtClean="0">
                <a:solidFill>
                  <a:srgbClr val="FF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en-US" altLang="zh-TW" sz="6000" b="1" i="0" dirty="0" smtClean="0">
                <a:solidFill>
                  <a:srgbClr val="FF0000"/>
                </a:solidFill>
                <a:latin typeface="華康古印體" pitchFamily="65" charset="-120"/>
                <a:ea typeface="華康古印體" pitchFamily="65" charset="-120"/>
              </a:rPr>
              <a:t/>
            </a:r>
            <a:br>
              <a:rPr lang="en-US" altLang="zh-TW" sz="6000" b="1" i="0" dirty="0" smtClean="0">
                <a:solidFill>
                  <a:srgbClr val="FF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zh-TW" altLang="en-US" sz="6000" b="1" i="0" dirty="0" smtClean="0">
                <a:solidFill>
                  <a:srgbClr val="000099"/>
                </a:solidFill>
                <a:latin typeface="華康古印體" pitchFamily="65" charset="-120"/>
                <a:ea typeface="華康古印體" pitchFamily="65" charset="-120"/>
              </a:rPr>
              <a:t>歡迎繼續參加第二講座</a:t>
            </a:r>
            <a:endParaRPr lang="zh-TW" altLang="en-US" sz="6000" b="1" i="0" dirty="0">
              <a:solidFill>
                <a:srgbClr val="000099"/>
              </a:solidFill>
              <a:latin typeface="華康古印體" pitchFamily="65" charset="-120"/>
              <a:ea typeface="華康古印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2D72-72F6-489C-B339-B48C54569B96}" type="slidenum">
              <a:rPr lang="en-US" altLang="zh-TW" smtClean="0"/>
              <a:pPr>
                <a:defRPr/>
              </a:pPr>
              <a:t>76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8C81D-4356-45DE-8F96-02DEB4D1C4EC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44675"/>
            <a:ext cx="7777163" cy="4032250"/>
          </a:xfrm>
        </p:spPr>
        <p:txBody>
          <a:bodyPr/>
          <a:lstStyle/>
          <a:p>
            <a:pPr eaLnBrk="1" hangingPunct="1"/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測量受試者運用非語文材料進行推理、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000" b="1" i="0" dirty="0" smtClean="0">
                <a:solidFill>
                  <a:schemeClr val="tx1"/>
                </a:solidFill>
                <a:ea typeface="標楷體" pitchFamily="65" charset="-120"/>
              </a:rPr>
              <a:t>了解抽象圖形的組型關係類化和歸納</a:t>
            </a:r>
            <a:r>
              <a:rPr lang="en-US" altLang="zh-TW" sz="3000" b="1" i="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ea typeface="標楷體" pitchFamily="65" charset="-120"/>
              </a:rPr>
              <a:t>    原則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的能力。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 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例如數學、電腦程式設計、汽車修理、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設計、製圖等。 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827088" y="1052513"/>
            <a:ext cx="5256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五、</a:t>
            </a:r>
            <a:r>
              <a:rPr lang="zh-TW" altLang="en-US" sz="4000" b="1" dirty="0">
                <a:solidFill>
                  <a:schemeClr val="tx1"/>
                </a:solidFill>
                <a:latin typeface="Arial" pitchFamily="34" charset="0"/>
                <a:ea typeface="文鼎粗行楷" pitchFamily="49" charset="-120"/>
              </a:rPr>
              <a:t>抽象推理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6874B-7F83-46D2-828D-24C0FDE632D7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44824"/>
            <a:ext cx="7632700" cy="4248745"/>
          </a:xfrm>
        </p:spPr>
        <p:txBody>
          <a:bodyPr/>
          <a:lstStyle/>
          <a:p>
            <a:pPr eaLnBrk="1" hangingPunct="1">
              <a:lnSpc>
                <a:spcPts val="41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1.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測量的能力：</a:t>
            </a: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b="1" i="0" dirty="0" smtClean="0">
                <a:solidFill>
                  <a:srgbClr val="FF0066"/>
                </a:solidFill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測量受試者能否正確使用中文字的能力。 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未來學習領域：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國文或中文讀寫的表現，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特別對需要使用文字的科系。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en-US" altLang="zh-TW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3.</a:t>
            </a:r>
            <a:r>
              <a:rPr lang="zh-TW" altLang="en-US" sz="3000" b="1" i="0" dirty="0" smtClean="0">
                <a:solidFill>
                  <a:srgbClr val="FF0000"/>
                </a:solidFill>
                <a:latin typeface="華康粗明體" pitchFamily="49" charset="-120"/>
                <a:ea typeface="華康粗明體" pitchFamily="49" charset="-120"/>
              </a:rPr>
              <a:t>適合職業領域：</a:t>
            </a: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/>
            </a:r>
            <a:b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</a:br>
            <a:r>
              <a:rPr lang="zh-TW" altLang="en-US" sz="3000" i="0" dirty="0" smtClean="0">
                <a:latin typeface="華康粗明體" pitchFamily="49" charset="-120"/>
                <a:ea typeface="華康粗明體" pitchFamily="49" charset="-120"/>
              </a:rPr>
              <a:t>　</a:t>
            </a: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例如寫作、編輯、企劃、文書、律師、</a:t>
            </a:r>
            <a: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0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公務人員等。 </a:t>
            </a:r>
            <a:endParaRPr lang="zh-TW" altLang="en-US" sz="3000" i="0" dirty="0" smtClean="0">
              <a:latin typeface="華康粗明體" pitchFamily="49" charset="-120"/>
              <a:ea typeface="華康粗明體" pitchFamily="49" charset="-12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84213" y="1125538"/>
            <a:ext cx="6840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華康粗明體" pitchFamily="49" charset="-120"/>
                <a:ea typeface="文鼎粗行楷" pitchFamily="49" charset="-120"/>
              </a:rPr>
              <a:t>六、錯別字</a:t>
            </a:r>
            <a:endParaRPr lang="zh-TW" altLang="en-US" sz="4000" dirty="0">
              <a:solidFill>
                <a:schemeClr val="tx1"/>
              </a:solidFill>
              <a:latin typeface="Arial" pitchFamily="34" charset="0"/>
              <a:ea typeface="文鼎粗行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全真中圓體" pitchFamily="49" charset="-120"/>
            <a:ea typeface="全真中圓體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全真中圓體" pitchFamily="49" charset="-120"/>
            <a:ea typeface="全真中圓體" pitchFamily="49" charset="-12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6378</TotalTime>
  <Words>3836</Words>
  <Application>Microsoft Office PowerPoint</Application>
  <PresentationFormat>如螢幕大小 (4:3)</PresentationFormat>
  <Paragraphs>880</Paragraphs>
  <Slides>76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76</vt:i4>
      </vt:variant>
    </vt:vector>
  </HeadingPairs>
  <TitlesOfParts>
    <vt:vector size="77" baseType="lpstr">
      <vt:lpstr>Global</vt:lpstr>
      <vt:lpstr>高一選課選組篇</vt:lpstr>
      <vt:lpstr>指點迷津—解讀高一測驗</vt:lpstr>
      <vt:lpstr>投影片 3</vt:lpstr>
      <vt:lpstr> 1.測量的能力：   評估學生抽象或概括的潛力，而非簡單 　的語文流利或字彙認識。 2.未來學習領域：社會組與自然組學生皆應   具有此能力。  3.適合職業領域：   例如商業、法律、教育、新聞和科學研究   等。 </vt:lpstr>
      <vt:lpstr>1.測量的能力：   測量受試者的「算術計算」、預測「了解   數目關係」以及「處理數目概念」等能力。 2.未來學習領域：對於自然組的數學、化學、   物理、工程等系以及社會組的商業科系都   很重要。 3.適合職業領域：   例如財稅、會計、行銷管理、科學研究、   技術人員等。 </vt:lpstr>
      <vt:lpstr>1.測量的能力： 　測量受試者對普通物理、機械工程和工具   原理的理解能力，本測驗能力和學習普通   物理和機械工作課程有關。 2.未來學習領域：以電機、土木工程、建築、   機械等工學院的科系最為重視。 3.適合職業領域：   例如工程師、機工員、機械操作員。 </vt:lpstr>
      <vt:lpstr>1.測量的能力： 　測量受試者是否具有以心理想像力將二度   空間的平面圖看成三度空間的實體能力。  2.未來學習領域：社會組中的各類設計、美   術、電視電影、廣告等﹔自然組的工程、   農畜、醫學、建築系等。  3.適合職業領域：  　畫家、建築師、空間設計師、服裝設計、   商業設計、工業設計、雕刻師、土木工程師   、廣告人員。 </vt:lpstr>
      <vt:lpstr>1.測量的能力： 　測量受試者運用非語文材料進行推理、   了解抽象圖形的組型關係類化和歸納     原則的能力。  2.適合職業領域：  　例如數學、電腦程式設計、汽車修理、   設計、製圖等。 </vt:lpstr>
      <vt:lpstr>1.測量的能力： 　測量受試者能否正確使用中文字的能力。  2.未來學習領域：國文或中文讀寫的表現，   特別對需要使用文字的科系。 3.適合職業領域： 　例如寫作、編輯、企劃、文書、律師、   公務人員等。 </vt:lpstr>
      <vt:lpstr>1.測量的能力： 　測量國語慣用法的使用能力，此能力會影   響表達能力。 2.未來學習領域：需要與人接觸的科系或注   重語言文字的科系，如：大眾傳播、教育   、貿易、管理、法律、文學……等系。  3.適合職業領域： 　速記、商業通信、報章雜誌、校對、廣   告等。 </vt:lpstr>
      <vt:lpstr>1.測量的能力： 　測量受試者對於符號是否能迅速又正確地   察覺其細微特點，是校對能力的一種。   2.適合職業領域： 　編輯、校對、文書處理、秘書、資料處理、   圖書管理、會計、精算、出納等需要整理   查核的工作。 </vt:lpstr>
      <vt:lpstr>性向測驗在選組上 的應用</vt:lpstr>
      <vt:lpstr>投影片 13</vt:lpstr>
      <vt:lpstr>投影片 14</vt:lpstr>
      <vt:lpstr>投影片 15</vt:lpstr>
      <vt:lpstr>大學入學考試中心興趣量表</vt:lpstr>
      <vt:lpstr>投影片 17</vt:lpstr>
      <vt:lpstr>大學入學考試中心興趣量表測驗分數的意義</vt:lpstr>
      <vt:lpstr>投影片 19</vt:lpstr>
      <vt:lpstr>投影片 20</vt:lpstr>
      <vt:lpstr>興趣代碼單碼型的解釋--研究型(I)</vt:lpstr>
      <vt:lpstr>興趣代碼單碼型的解釋--藝術型(A)</vt:lpstr>
      <vt:lpstr>興趣代碼單碼型的解釋--社會型(S)</vt:lpstr>
      <vt:lpstr>興趣代碼單碼型的解釋--企業型(E)</vt:lpstr>
      <vt:lpstr>興趣代碼單碼型的解釋--事務型(C)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興趣測驗在選組上 的應用</vt:lpstr>
      <vt:lpstr>投影片 34</vt:lpstr>
      <vt:lpstr>投影片 35</vt:lpstr>
      <vt:lpstr>解讀興趣測驗注意事項：  1.如果類型代碼之間的差距小於6，則代碼   可以互換。  2.區分值小於3，測驗沒有辦法幫助同學區   分他的興趣類型。  3.興趣測驗結果不能作為選課的唯一指標，   需對課程及外界資訊進一步瞭解。 </vt:lpstr>
      <vt:lpstr>大學入學的考試與招生 -考試篇 學科能力測驗—高三寒假 指定科目考試—高三七月</vt:lpstr>
      <vt:lpstr>100學年度學科能力測驗</vt:lpstr>
      <vt:lpstr>投影片 39</vt:lpstr>
      <vt:lpstr>投影片 40</vt:lpstr>
      <vt:lpstr>100學年度指定科目考試</vt:lpstr>
      <vt:lpstr>大學多元入學 對選組的影響</vt:lpstr>
      <vt:lpstr>第一類組</vt:lpstr>
      <vt:lpstr>投影片 44</vt:lpstr>
      <vt:lpstr>投影片 45</vt:lpstr>
      <vt:lpstr>投影片 46</vt:lpstr>
      <vt:lpstr>認識甄選入學-個人申請各系學測篩選  (以100學年度為例)</vt:lpstr>
      <vt:lpstr>(一)甄選入學-個人申請各系學測篩選  以100學年度為例-社會組趨勢</vt:lpstr>
      <vt:lpstr>(二)甄選入學-個人申請各系學測篩選 以100學年度為例-自然組趨勢</vt:lpstr>
      <vt:lpstr>投影片 50</vt:lpstr>
      <vt:lpstr>投影片 51</vt:lpstr>
      <vt:lpstr>投影片 52</vt:lpstr>
      <vt:lpstr>投影片 53</vt:lpstr>
      <vt:lpstr>(三)認識七月考試分發-各系指定科目考試     採計組合(以100學年度為例)</vt:lpstr>
      <vt:lpstr>投影片 55</vt:lpstr>
      <vt:lpstr>投影片 56</vt:lpstr>
      <vt:lpstr>投影片 57</vt:lpstr>
      <vt:lpstr>投影片 58</vt:lpstr>
      <vt:lpstr>投影片 59</vt:lpstr>
      <vt:lpstr>某學年度某校高三自然組考試分發 考取第一類組成績統計表</vt:lpstr>
      <vt:lpstr>投影片 61</vt:lpstr>
      <vt:lpstr>常見問題 1</vt:lpstr>
      <vt:lpstr>常見問題 2</vt:lpstr>
      <vt:lpstr>常見問題 3</vt:lpstr>
      <vt:lpstr>常見問題 4</vt:lpstr>
      <vt:lpstr>常見問題 5</vt:lpstr>
      <vt:lpstr>所以重要的是..</vt:lpstr>
      <vt:lpstr>決定選組的可能因素</vt:lpstr>
      <vt:lpstr>投影片 69</vt:lpstr>
      <vt:lpstr>生涯資訊網站</vt:lpstr>
      <vt:lpstr>生涯資訊網站</vt:lpstr>
      <vt:lpstr>國立臺中文華高中99學年度入學學生</vt:lpstr>
      <vt:lpstr>投影片 73</vt:lpstr>
      <vt:lpstr>投影片 74</vt:lpstr>
      <vt:lpstr>如有任何選組或升學疑問， 歡迎隨時與本校師長或導師聯繫  高一輔導教師   何宜璟老師  分機614  教務處註冊組 林真真組長  分機214</vt:lpstr>
      <vt:lpstr>謝謝聆聽  歡迎繼續參加第二講座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從本校學生學習現況  談如何面對升學制度</dc:title>
  <dc:creator>李炎儒</dc:creator>
  <cp:lastModifiedBy>命題光碟</cp:lastModifiedBy>
  <cp:revision>795</cp:revision>
  <cp:lastPrinted>1601-01-01T00:00:00Z</cp:lastPrinted>
  <dcterms:created xsi:type="dcterms:W3CDTF">2004-05-03T01:13:51Z</dcterms:created>
  <dcterms:modified xsi:type="dcterms:W3CDTF">2011-05-18T10:21:30Z</dcterms:modified>
</cp:coreProperties>
</file>