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4"/>
  </p:notesMasterIdLst>
  <p:sldIdLst>
    <p:sldId id="294" r:id="rId2"/>
    <p:sldId id="295" r:id="rId3"/>
    <p:sldId id="289" r:id="rId4"/>
    <p:sldId id="290" r:id="rId5"/>
    <p:sldId id="317" r:id="rId6"/>
    <p:sldId id="316" r:id="rId7"/>
    <p:sldId id="296" r:id="rId8"/>
    <p:sldId id="297" r:id="rId9"/>
    <p:sldId id="299" r:id="rId10"/>
    <p:sldId id="301" r:id="rId11"/>
    <p:sldId id="303" r:id="rId12"/>
    <p:sldId id="304" r:id="rId13"/>
    <p:sldId id="309" r:id="rId14"/>
    <p:sldId id="305" r:id="rId15"/>
    <p:sldId id="306" r:id="rId16"/>
    <p:sldId id="308" r:id="rId17"/>
    <p:sldId id="310" r:id="rId18"/>
    <p:sldId id="293" r:id="rId19"/>
    <p:sldId id="314" r:id="rId20"/>
    <p:sldId id="319" r:id="rId21"/>
    <p:sldId id="320" r:id="rId22"/>
    <p:sldId id="315" r:id="rId23"/>
    <p:sldId id="321" r:id="rId24"/>
    <p:sldId id="322" r:id="rId25"/>
    <p:sldId id="323" r:id="rId26"/>
    <p:sldId id="326" r:id="rId27"/>
    <p:sldId id="324" r:id="rId28"/>
    <p:sldId id="325" r:id="rId29"/>
    <p:sldId id="313" r:id="rId30"/>
    <p:sldId id="318" r:id="rId31"/>
    <p:sldId id="286" r:id="rId32"/>
    <p:sldId id="298" r:id="rId33"/>
  </p:sldIdLst>
  <p:sldSz cx="9144000" cy="5143500" type="screen16x9"/>
  <p:notesSz cx="6858000" cy="9144000"/>
  <p:embeddedFontLst>
    <p:embeddedFont>
      <p:font typeface="Patrick Hand SC" charset="0"/>
      <p:regular r:id="rId35"/>
    </p:embeddedFont>
    <p:embeddedFont>
      <p:font typeface="Sniglet" charset="0"/>
      <p:regular r:id="rId36"/>
    </p:embeddedFont>
    <p:embeddedFont>
      <p:font typeface="Snap ITC" pitchFamily="8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395"/>
    <a:srgbClr val="F9B407"/>
    <a:srgbClr val="F04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9C42DE-2453-4D83-BE56-F1DE3D88EA45}">
  <a:tblStyle styleId="{5D9C42DE-2453-4D83-BE56-F1DE3D88EA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56" autoAdjust="0"/>
    <p:restoredTop sz="94660"/>
  </p:normalViewPr>
  <p:slideViewPr>
    <p:cSldViewPr>
      <p:cViewPr varScale="1">
        <p:scale>
          <a:sx n="110" d="100"/>
          <a:sy n="110" d="100"/>
        </p:scale>
        <p:origin x="-499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4181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 idx="4294967295"/>
          </p:nvPr>
        </p:nvSpPr>
        <p:spPr>
          <a:xfrm>
            <a:off x="1547664" y="2924118"/>
            <a:ext cx="6192688" cy="115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altLang="en-US" sz="4800" dirty="0" smtClean="0"/>
              <a:t>學習講座</a:t>
            </a:r>
            <a:r>
              <a:rPr lang="en-US" altLang="zh-TW" sz="4800" dirty="0" smtClean="0"/>
              <a:t>—</a:t>
            </a:r>
            <a:r>
              <a:rPr lang="zh-TW" altLang="en-US" sz="4800" dirty="0" smtClean="0"/>
              <a:t>數學科</a:t>
            </a:r>
            <a:endParaRPr lang="en" sz="4800" dirty="0"/>
          </a:p>
        </p:txBody>
      </p:sp>
      <p:sp>
        <p:nvSpPr>
          <p:cNvPr id="80" name="Shape 80"/>
          <p:cNvSpPr/>
          <p:nvPr/>
        </p:nvSpPr>
        <p:spPr>
          <a:xfrm>
            <a:off x="4469316" y="1076379"/>
            <a:ext cx="1404621" cy="1423363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 rot="1472950">
            <a:off x="3192175" y="1770090"/>
            <a:ext cx="821232" cy="79996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" name="Shape 82"/>
          <p:cNvSpPr/>
          <p:nvPr/>
        </p:nvSpPr>
        <p:spPr>
          <a:xfrm>
            <a:off x="4197645" y="998228"/>
            <a:ext cx="359545" cy="349386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" name="Shape 83"/>
          <p:cNvSpPr/>
          <p:nvPr/>
        </p:nvSpPr>
        <p:spPr>
          <a:xfrm rot="2487373">
            <a:off x="3966417" y="2557678"/>
            <a:ext cx="255795" cy="248567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6" name="圖片 5" descr="可以忽略哈哈哈_171010_0005.jpg"/>
          <p:cNvPicPr>
            <a:picLocks noChangeAspect="1"/>
          </p:cNvPicPr>
          <p:nvPr/>
        </p:nvPicPr>
        <p:blipFill>
          <a:blip r:embed="rId3">
            <a:lum bright="10000"/>
          </a:blip>
          <a:srcRect t="5559" b="50321"/>
          <a:stretch>
            <a:fillRect/>
          </a:stretch>
        </p:blipFill>
        <p:spPr>
          <a:xfrm>
            <a:off x="0" y="195486"/>
            <a:ext cx="6559531" cy="473199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5580112" y="1923678"/>
            <a:ext cx="3816424" cy="1344346"/>
            <a:chOff x="5940152" y="1923678"/>
            <a:chExt cx="3384376" cy="1344346"/>
          </a:xfrm>
        </p:grpSpPr>
        <p:sp>
          <p:nvSpPr>
            <p:cNvPr id="7" name="五邊形 6"/>
            <p:cNvSpPr/>
            <p:nvPr/>
          </p:nvSpPr>
          <p:spPr>
            <a:xfrm rot="10800000">
              <a:off x="5940152" y="1923678"/>
              <a:ext cx="3203848" cy="122413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228184" y="2067695"/>
              <a:ext cx="30963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 smtClean="0">
                  <a:solidFill>
                    <a:schemeClr val="bg1"/>
                  </a:solidFill>
                </a:rPr>
                <a:t>1.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用多種顏色標明重點</a:t>
              </a:r>
              <a:endParaRPr lang="en-US" altLang="zh-TW" sz="2400" b="1" dirty="0" smtClean="0">
                <a:solidFill>
                  <a:schemeClr val="bg1"/>
                </a:solidFill>
              </a:endParaRPr>
            </a:p>
            <a:p>
              <a:r>
                <a:rPr lang="en-US" altLang="zh-TW" sz="2400" b="1" dirty="0" smtClean="0">
                  <a:solidFill>
                    <a:schemeClr val="bg1"/>
                  </a:solidFill>
                </a:rPr>
                <a:t>2.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版面要清楚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9" name="圖片 8" descr="可以忽略哈哈哈_171010_0003.jpg"/>
          <p:cNvPicPr>
            <a:picLocks noChangeAspect="1"/>
          </p:cNvPicPr>
          <p:nvPr/>
        </p:nvPicPr>
        <p:blipFill>
          <a:blip r:embed="rId3">
            <a:lum bright="20000"/>
          </a:blip>
          <a:srcRect b="9744"/>
          <a:stretch>
            <a:fillRect/>
          </a:stretch>
        </p:blipFill>
        <p:spPr>
          <a:xfrm rot="16200000">
            <a:off x="1439653" y="-272567"/>
            <a:ext cx="4032451" cy="5544617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499992" y="2139702"/>
            <a:ext cx="4032448" cy="1008112"/>
            <a:chOff x="4499992" y="2139702"/>
            <a:chExt cx="4032448" cy="1008112"/>
          </a:xfrm>
        </p:grpSpPr>
        <p:sp>
          <p:nvSpPr>
            <p:cNvPr id="10" name="五邊形 9"/>
            <p:cNvSpPr/>
            <p:nvPr/>
          </p:nvSpPr>
          <p:spPr>
            <a:xfrm rot="10800000">
              <a:off x="4499992" y="2139702"/>
              <a:ext cx="4032448" cy="100811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788024" y="2295912"/>
              <a:ext cx="3528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chemeClr val="bg1"/>
                  </a:solidFill>
                </a:rPr>
                <a:t>1.</a:t>
              </a:r>
              <a:r>
                <a:rPr lang="zh-TW" altLang="en-US" sz="2000" b="1" dirty="0" smtClean="0">
                  <a:solidFill>
                    <a:schemeClr val="bg1"/>
                  </a:solidFill>
                </a:rPr>
                <a:t>過程自己再證明一次</a:t>
              </a:r>
              <a:endParaRPr lang="en-US" altLang="zh-TW" sz="2000" b="1" dirty="0" smtClean="0">
                <a:solidFill>
                  <a:schemeClr val="bg1"/>
                </a:solidFill>
              </a:endParaRPr>
            </a:p>
            <a:p>
              <a:r>
                <a:rPr lang="en-US" altLang="zh-TW" sz="2000" b="1" dirty="0" smtClean="0">
                  <a:solidFill>
                    <a:schemeClr val="bg1"/>
                  </a:solidFill>
                </a:rPr>
                <a:t>2.</a:t>
              </a:r>
              <a:r>
                <a:rPr lang="zh-TW" altLang="en-US" sz="2000" b="1" dirty="0" smtClean="0">
                  <a:solidFill>
                    <a:schemeClr val="bg1"/>
                  </a:solidFill>
                </a:rPr>
                <a:t>用顏色區分容易寫錯的地方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7" name="圖片 6" descr="可以忽略哈哈哈_171010_0001.jpg"/>
          <p:cNvPicPr>
            <a:picLocks noChangeAspect="1"/>
          </p:cNvPicPr>
          <p:nvPr/>
        </p:nvPicPr>
        <p:blipFill>
          <a:blip r:embed="rId3">
            <a:lum bright="30000"/>
          </a:blip>
          <a:srcRect l="3670" t="23333" r="4870" b="47949"/>
          <a:stretch>
            <a:fillRect/>
          </a:stretch>
        </p:blipFill>
        <p:spPr>
          <a:xfrm>
            <a:off x="683568" y="699542"/>
            <a:ext cx="7776864" cy="1872208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555776" y="2715766"/>
            <a:ext cx="4140460" cy="1584176"/>
            <a:chOff x="2555776" y="2499742"/>
            <a:chExt cx="4140460" cy="1584176"/>
          </a:xfrm>
        </p:grpSpPr>
        <p:sp>
          <p:nvSpPr>
            <p:cNvPr id="8" name="五邊形 7"/>
            <p:cNvSpPr/>
            <p:nvPr/>
          </p:nvSpPr>
          <p:spPr>
            <a:xfrm rot="16200000">
              <a:off x="3833918" y="1221600"/>
              <a:ext cx="1584176" cy="414046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843808" y="3147814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</a:rPr>
                <a:t>把看不懂的中文化成符號</a:t>
              </a:r>
              <a:endParaRPr lang="en-US" altLang="zh-TW" sz="2400" b="1" dirty="0" smtClean="0">
                <a:solidFill>
                  <a:schemeClr val="bg1"/>
                </a:solidFill>
              </a:endParaRPr>
            </a:p>
            <a:p>
              <a:r>
                <a:rPr lang="zh-TW" altLang="en-US" sz="2400" b="1" dirty="0" smtClean="0">
                  <a:solidFill>
                    <a:schemeClr val="bg1"/>
                  </a:solidFill>
                </a:rPr>
                <a:t>          </a:t>
              </a:r>
              <a:r>
                <a:rPr lang="en-US" altLang="zh-TW" sz="2400" b="1" dirty="0" smtClean="0">
                  <a:solidFill>
                    <a:schemeClr val="bg1"/>
                  </a:solidFill>
                </a:rPr>
                <a:t>((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幫助理解</a:t>
              </a:r>
              <a:r>
                <a:rPr lang="en-US" altLang="zh-TW" sz="2400" b="1" dirty="0" smtClean="0">
                  <a:solidFill>
                    <a:schemeClr val="bg1"/>
                  </a:solidFill>
                </a:rPr>
                <a:t>))</a:t>
              </a:r>
              <a:endParaRPr lang="zh-TW" alt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9" name="圖片 8" descr="DSC04264.JPG"/>
          <p:cNvPicPr>
            <a:picLocks noChangeAspect="1"/>
          </p:cNvPicPr>
          <p:nvPr/>
        </p:nvPicPr>
        <p:blipFill>
          <a:blip r:embed="rId3">
            <a:lum bright="20000"/>
          </a:blip>
          <a:srcRect l="10734" r="11125"/>
          <a:stretch>
            <a:fillRect/>
          </a:stretch>
        </p:blipFill>
        <p:spPr>
          <a:xfrm>
            <a:off x="251520" y="339502"/>
            <a:ext cx="6408712" cy="4613317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607496" y="3723878"/>
            <a:ext cx="4536504" cy="1152128"/>
            <a:chOff x="4607496" y="3723878"/>
            <a:chExt cx="4536504" cy="1152128"/>
          </a:xfrm>
        </p:grpSpPr>
        <p:sp>
          <p:nvSpPr>
            <p:cNvPr id="10" name="五邊形 9"/>
            <p:cNvSpPr/>
            <p:nvPr/>
          </p:nvSpPr>
          <p:spPr>
            <a:xfrm rot="10800000">
              <a:off x="4607496" y="3723878"/>
              <a:ext cx="4536504" cy="108012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220072" y="3829566"/>
              <a:ext cx="37444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</a:rPr>
                <a:t>把看不懂的概念畫成圖形</a:t>
              </a:r>
              <a:endParaRPr lang="en-US" altLang="zh-TW" sz="2400" b="1" dirty="0" smtClean="0">
                <a:solidFill>
                  <a:schemeClr val="bg1"/>
                </a:solidFill>
              </a:endParaRPr>
            </a:p>
            <a:p>
              <a:r>
                <a:rPr lang="zh-TW" altLang="en-US" sz="2400" b="1" dirty="0" smtClean="0">
                  <a:solidFill>
                    <a:schemeClr val="bg1"/>
                  </a:solidFill>
                </a:rPr>
                <a:t>          </a:t>
              </a:r>
              <a:r>
                <a:rPr lang="en-US" altLang="zh-TW" sz="2400" b="1" dirty="0" smtClean="0">
                  <a:solidFill>
                    <a:schemeClr val="bg1"/>
                  </a:solidFill>
                </a:rPr>
                <a:t>((</a:t>
              </a:r>
              <a:r>
                <a:rPr lang="zh-TW" altLang="en-US" sz="2400" b="1" dirty="0" smtClean="0">
                  <a:solidFill>
                    <a:schemeClr val="bg1"/>
                  </a:solidFill>
                </a:rPr>
                <a:t>幫助理解</a:t>
              </a:r>
              <a:r>
                <a:rPr lang="en-US" altLang="zh-TW" sz="2400" b="1" dirty="0" smtClean="0">
                  <a:solidFill>
                    <a:schemeClr val="bg1"/>
                  </a:solidFill>
                </a:rPr>
                <a:t>))</a:t>
              </a:r>
              <a:endParaRPr lang="zh-TW" altLang="en-US" sz="2400" b="1" dirty="0" smtClean="0">
                <a:solidFill>
                  <a:schemeClr val="bg1"/>
                </a:solidFill>
              </a:endParaRPr>
            </a:p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9" name="圖片 8" descr="可以忽略哈哈哈_171010_0007.jpg"/>
          <p:cNvPicPr>
            <a:picLocks noChangeAspect="1"/>
          </p:cNvPicPr>
          <p:nvPr/>
        </p:nvPicPr>
        <p:blipFill>
          <a:blip r:embed="rId3">
            <a:lum bright="20000"/>
          </a:blip>
          <a:srcRect l="29542" t="15416" b="15210"/>
          <a:stretch>
            <a:fillRect/>
          </a:stretch>
        </p:blipFill>
        <p:spPr>
          <a:xfrm rot="16200000">
            <a:off x="1583669" y="-200559"/>
            <a:ext cx="3456384" cy="5400600"/>
          </a:xfrm>
          <a:prstGeom prst="rect">
            <a:avLst/>
          </a:prstGeom>
        </p:spPr>
      </p:pic>
      <p:sp>
        <p:nvSpPr>
          <p:cNvPr id="13" name="甜甜圈 12"/>
          <p:cNvSpPr/>
          <p:nvPr/>
        </p:nvSpPr>
        <p:spPr>
          <a:xfrm>
            <a:off x="3635896" y="1419622"/>
            <a:ext cx="2448272" cy="2160240"/>
          </a:xfrm>
          <a:prstGeom prst="donut">
            <a:avLst>
              <a:gd name="adj" fmla="val 5394"/>
            </a:avLst>
          </a:prstGeom>
          <a:solidFill>
            <a:srgbClr val="FDF395"/>
          </a:solidFill>
          <a:ln w="3175">
            <a:solidFill>
              <a:srgbClr val="F9B4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644008" y="3219822"/>
            <a:ext cx="4104456" cy="821124"/>
            <a:chOff x="4644008" y="3219822"/>
            <a:chExt cx="4104456" cy="821124"/>
          </a:xfrm>
        </p:grpSpPr>
        <p:sp>
          <p:nvSpPr>
            <p:cNvPr id="10" name="五邊形 9"/>
            <p:cNvSpPr/>
            <p:nvPr/>
          </p:nvSpPr>
          <p:spPr>
            <a:xfrm rot="10800000">
              <a:off x="4644008" y="3219822"/>
              <a:ext cx="3888432" cy="79208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220072" y="3363838"/>
              <a:ext cx="352839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chemeClr val="bg1"/>
                  </a:solidFill>
                </a:rPr>
                <a:t>寫下題型的思考方向</a:t>
              </a:r>
              <a:endParaRPr lang="en-US" altLang="zh-TW" sz="2400" b="1" dirty="0" smtClean="0">
                <a:solidFill>
                  <a:schemeClr val="bg1"/>
                </a:solidFill>
              </a:endParaRPr>
            </a:p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8" name="圖片 7" descr="可以忽略哈哈哈_171010_0002.jpg"/>
          <p:cNvPicPr>
            <a:picLocks noChangeAspect="1"/>
          </p:cNvPicPr>
          <p:nvPr/>
        </p:nvPicPr>
        <p:blipFill>
          <a:blip r:embed="rId3">
            <a:lum bright="20000"/>
          </a:blip>
          <a:srcRect l="27606" t="1852" r="12676" b="4630"/>
          <a:stretch>
            <a:fillRect/>
          </a:stretch>
        </p:blipFill>
        <p:spPr>
          <a:xfrm rot="16200000">
            <a:off x="3195439" y="-1812330"/>
            <a:ext cx="2736304" cy="7616031"/>
          </a:xfrm>
          <a:prstGeom prst="rect">
            <a:avLst/>
          </a:prstGeom>
        </p:spPr>
      </p:pic>
      <p:sp>
        <p:nvSpPr>
          <p:cNvPr id="12" name="甜甜圈 11"/>
          <p:cNvSpPr/>
          <p:nvPr/>
        </p:nvSpPr>
        <p:spPr>
          <a:xfrm>
            <a:off x="5652120" y="627534"/>
            <a:ext cx="2952328" cy="2520280"/>
          </a:xfrm>
          <a:prstGeom prst="donut">
            <a:avLst>
              <a:gd name="adj" fmla="val 5394"/>
            </a:avLst>
          </a:prstGeom>
          <a:solidFill>
            <a:srgbClr val="FDF395"/>
          </a:solidFill>
          <a:ln w="3175">
            <a:solidFill>
              <a:srgbClr val="F9B4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15616" y="699542"/>
            <a:ext cx="2448272" cy="727752"/>
          </a:xfrm>
        </p:spPr>
        <p:txBody>
          <a:bodyPr/>
          <a:lstStyle/>
          <a:p>
            <a:r>
              <a:rPr lang="zh-TW" altLang="en-US" sz="4000" b="1" dirty="0" smtClean="0">
                <a:latin typeface="Snap ITC" pitchFamily="82" charset="0"/>
              </a:rPr>
              <a:t>筆記內容</a:t>
            </a:r>
            <a:endParaRPr lang="zh-TW" altLang="en-US" sz="4000" b="1" dirty="0">
              <a:latin typeface="Snap ITC" pitchFamily="82" charset="0"/>
            </a:endParaRPr>
          </a:p>
        </p:txBody>
      </p:sp>
      <p:pic>
        <p:nvPicPr>
          <p:cNvPr id="5" name="圖片 4" descr="DSC04263.JPG"/>
          <p:cNvPicPr>
            <a:picLocks noChangeAspect="1"/>
          </p:cNvPicPr>
          <p:nvPr/>
        </p:nvPicPr>
        <p:blipFill>
          <a:blip r:embed="rId3">
            <a:lum bright="20000"/>
          </a:blip>
          <a:srcRect b="15995"/>
          <a:stretch>
            <a:fillRect/>
          </a:stretch>
        </p:blipFill>
        <p:spPr>
          <a:xfrm>
            <a:off x="1043608" y="627534"/>
            <a:ext cx="6552728" cy="3096344"/>
          </a:xfrm>
          <a:prstGeom prst="rect">
            <a:avLst/>
          </a:prstGeom>
        </p:spPr>
      </p:pic>
      <p:sp>
        <p:nvSpPr>
          <p:cNvPr id="6" name="甜甜圈 5"/>
          <p:cNvSpPr/>
          <p:nvPr/>
        </p:nvSpPr>
        <p:spPr>
          <a:xfrm>
            <a:off x="4572000" y="699542"/>
            <a:ext cx="2952328" cy="2520280"/>
          </a:xfrm>
          <a:prstGeom prst="donut">
            <a:avLst>
              <a:gd name="adj" fmla="val 5394"/>
            </a:avLst>
          </a:prstGeom>
          <a:solidFill>
            <a:srgbClr val="FDF395"/>
          </a:solidFill>
          <a:ln w="3175">
            <a:solidFill>
              <a:srgbClr val="F9B4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843808" y="1851670"/>
            <a:ext cx="3096344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zh-TW" altLang="en-US" sz="5400" b="1" dirty="0" smtClean="0">
                <a:ln w="11430"/>
                <a:solidFill>
                  <a:srgbClr val="F9B4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解題方向</a:t>
            </a:r>
            <a:endParaRPr lang="en" sz="5400" b="1" dirty="0">
              <a:ln w="11430"/>
              <a:solidFill>
                <a:srgbClr val="F9B40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hape 54"/>
          <p:cNvSpPr/>
          <p:nvPr/>
        </p:nvSpPr>
        <p:spPr>
          <a:xfrm flipH="1">
            <a:off x="971600" y="987574"/>
            <a:ext cx="6946272" cy="3384376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907704" y="699542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4000" dirty="0"/>
              <a:t>解題方向</a:t>
            </a:r>
            <a:endParaRPr lang="en" sz="4000" dirty="0"/>
          </a:p>
        </p:txBody>
      </p:sp>
      <p:sp>
        <p:nvSpPr>
          <p:cNvPr id="216" name="Shape 216"/>
          <p:cNvSpPr/>
          <p:nvPr/>
        </p:nvSpPr>
        <p:spPr>
          <a:xfrm flipH="1">
            <a:off x="899592" y="699542"/>
            <a:ext cx="792088" cy="720080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63688" y="163564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從問題逆推，注意題目條件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763688" y="239811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觀念要活用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63688" y="319020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小心計算過程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粗心真的很嘔</a:t>
            </a:r>
            <a:r>
              <a:rPr lang="en-US" altLang="zh-TW" sz="2400" dirty="0" smtClean="0"/>
              <a:t>….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 smtClean="0"/>
              <a:t>例題</a:t>
            </a:r>
            <a:r>
              <a:rPr lang="en-US" altLang="zh-TW" sz="3200" dirty="0" smtClean="0"/>
              <a:t>1.</a:t>
            </a:r>
            <a:endParaRPr lang="en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03648" y="127560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下列選項哪些正確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段考多選第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47664" y="1779662"/>
            <a:ext cx="6840760" cy="234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(1)</a:t>
            </a:r>
            <a:r>
              <a:rPr lang="zh-TW" altLang="en-US" sz="2000" b="1" dirty="0" smtClean="0"/>
              <a:t>多項式單項函數必過</a:t>
            </a:r>
            <a:r>
              <a:rPr lang="en-US" altLang="zh-TW" sz="2000" b="1" dirty="0" smtClean="0">
                <a:latin typeface="新細明體"/>
                <a:ea typeface="新細明體"/>
              </a:rPr>
              <a:t>(0,0)</a:t>
            </a:r>
            <a:r>
              <a:rPr lang="en-US" altLang="zh-TW" sz="2000" b="1" dirty="0" smtClean="0"/>
              <a:t> </a:t>
            </a:r>
            <a:r>
              <a:rPr lang="zh-TW" altLang="en-US" sz="2000" b="1" dirty="0" smtClean="0"/>
              <a:t>     </a:t>
            </a:r>
            <a:endParaRPr lang="en-US" altLang="zh-TW" sz="2000" b="1" dirty="0" smtClean="0"/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(2) ƒ(x)=x²-∣x∣</a:t>
            </a:r>
            <a:r>
              <a:rPr lang="zh-TW" altLang="en-US" sz="2000" b="1" dirty="0" smtClean="0">
                <a:latin typeface="新細明體"/>
                <a:ea typeface="新細明體"/>
              </a:rPr>
              <a:t>為偶函數    </a:t>
            </a:r>
            <a:endParaRPr lang="en-US" altLang="zh-TW" sz="2000" b="1" dirty="0" smtClean="0">
              <a:latin typeface="新細明體"/>
              <a:ea typeface="新細明體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(3)</a:t>
            </a:r>
            <a:r>
              <a:rPr lang="zh-TW" altLang="en-US" sz="2000" b="1" dirty="0" smtClean="0">
                <a:latin typeface="新細明體"/>
                <a:ea typeface="新細明體"/>
              </a:rPr>
              <a:t>偶函數不可能為遞增函數     </a:t>
            </a:r>
            <a:endParaRPr lang="en-US" altLang="zh-TW" sz="2000" b="1" dirty="0" smtClean="0">
              <a:latin typeface="新細明體"/>
              <a:ea typeface="新細明體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(4)</a:t>
            </a:r>
            <a:r>
              <a:rPr lang="zh-TW" altLang="en-US" sz="2000" b="1" dirty="0" smtClean="0">
                <a:latin typeface="新細明體"/>
                <a:ea typeface="新細明體"/>
              </a:rPr>
              <a:t>若函數不是奇函數，則為偶函數   </a:t>
            </a:r>
            <a:endParaRPr lang="en-US" altLang="zh-TW" sz="2000" b="1" dirty="0" smtClean="0">
              <a:latin typeface="新細明體"/>
              <a:ea typeface="新細明體"/>
            </a:endParaRPr>
          </a:p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(5)</a:t>
            </a:r>
            <a:r>
              <a:rPr lang="zh-TW" altLang="en-US" sz="2000" b="1" dirty="0" smtClean="0">
                <a:latin typeface="新細明體"/>
                <a:ea typeface="新細明體"/>
              </a:rPr>
              <a:t>可能有函數同時為奇函數又是偶函數</a:t>
            </a:r>
            <a:endParaRPr lang="en-US" altLang="zh-TW" sz="2000" b="1" dirty="0" smtClean="0">
              <a:ea typeface="新細明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692044" y="699542"/>
            <a:ext cx="59763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3600" dirty="0" smtClean="0"/>
              <a:t>分享內容</a:t>
            </a:r>
            <a:r>
              <a:rPr lang="en-US" altLang="zh-TW" sz="3600" dirty="0" smtClean="0"/>
              <a:t>:</a:t>
            </a:r>
            <a:endParaRPr lang="en" sz="3600" dirty="0"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691680" y="1491630"/>
            <a:ext cx="5100900" cy="216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800" dirty="0" smtClean="0">
                <a:latin typeface="Sniglet" charset="0"/>
              </a:rPr>
              <a:t>1.</a:t>
            </a:r>
            <a:r>
              <a:rPr lang="zh-TW" altLang="en-US" sz="2800" dirty="0" smtClean="0">
                <a:latin typeface="Sniglet" charset="0"/>
              </a:rPr>
              <a:t>排除障礙</a:t>
            </a:r>
            <a:endParaRPr lang="en-US" altLang="zh-TW" sz="2800" dirty="0" smtClean="0">
              <a:latin typeface="Sniglet" charset="0"/>
            </a:endParaRP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800" dirty="0" smtClean="0">
                <a:latin typeface="Sniglet" charset="0"/>
              </a:rPr>
              <a:t>2.</a:t>
            </a:r>
            <a:r>
              <a:rPr lang="zh-TW" altLang="en-US" sz="2800" dirty="0" smtClean="0">
                <a:latin typeface="Sniglet" charset="0"/>
              </a:rPr>
              <a:t>常見的學習問題</a:t>
            </a:r>
            <a:endParaRPr lang="en-US" altLang="zh-TW" sz="2800" dirty="0" smtClean="0">
              <a:latin typeface="Sniglet" charset="0"/>
            </a:endParaRP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800" dirty="0" smtClean="0">
                <a:latin typeface="Sniglet" charset="0"/>
              </a:rPr>
              <a:t>3.</a:t>
            </a:r>
            <a:r>
              <a:rPr lang="zh-TW" altLang="en-US" sz="2800" dirty="0" smtClean="0">
                <a:latin typeface="Sniglet" charset="0"/>
              </a:rPr>
              <a:t>筆記內容</a:t>
            </a:r>
            <a:endParaRPr lang="en-US" altLang="zh-TW" sz="2800" dirty="0" smtClean="0">
              <a:latin typeface="Sniglet" charset="0"/>
            </a:endParaRP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800" dirty="0" smtClean="0">
                <a:latin typeface="Sniglet" charset="0"/>
              </a:rPr>
              <a:t>4</a:t>
            </a:r>
            <a:r>
              <a:rPr lang="en-US" altLang="zh-TW" sz="2800" dirty="0" smtClean="0">
                <a:latin typeface="Sniglet" charset="0"/>
              </a:rPr>
              <a:t>.</a:t>
            </a:r>
            <a:r>
              <a:rPr lang="zh-TW" altLang="en-US" sz="2800" dirty="0">
                <a:latin typeface="Sniglet" charset="0"/>
              </a:rPr>
              <a:t>解題方向</a:t>
            </a:r>
            <a:endParaRPr lang="en-US" altLang="zh-TW" sz="2800" dirty="0" smtClean="0">
              <a:latin typeface="Sniglet" charset="0"/>
            </a:endParaRP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altLang="zh-TW" sz="2800" dirty="0" smtClean="0">
                <a:latin typeface="Sniglet" charset="0"/>
              </a:rPr>
              <a:t>5.</a:t>
            </a:r>
            <a:r>
              <a:rPr lang="zh-TW" altLang="en-US" sz="2800" dirty="0" smtClean="0">
                <a:latin typeface="Sniglet" charset="0"/>
              </a:rPr>
              <a:t>經驗分享</a:t>
            </a:r>
            <a:endParaRPr lang="en-US" altLang="zh-TW" sz="2800" dirty="0" smtClean="0">
              <a:latin typeface="Sniglet" charset="0"/>
            </a:endParaRPr>
          </a:p>
        </p:txBody>
      </p:sp>
      <p:sp>
        <p:nvSpPr>
          <p:cNvPr id="54" name="Shape 54"/>
          <p:cNvSpPr/>
          <p:nvPr/>
        </p:nvSpPr>
        <p:spPr>
          <a:xfrm flipH="1">
            <a:off x="1043608" y="699542"/>
            <a:ext cx="648072" cy="64807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5" name="圖片 4" descr="3d-small-people-question-mark-29467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275606"/>
            <a:ext cx="262845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 smtClean="0"/>
              <a:t>解析</a:t>
            </a:r>
            <a:r>
              <a:rPr lang="en-US" altLang="zh-TW" sz="3200" dirty="0" smtClean="0"/>
              <a:t>1.</a:t>
            </a:r>
            <a:endParaRPr lang="en" sz="3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1275606"/>
            <a:ext cx="324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(1)</a:t>
            </a:r>
            <a:r>
              <a:rPr lang="zh-TW" altLang="en-US" sz="2000" b="1" dirty="0" smtClean="0"/>
              <a:t>多項式單項函數必過</a:t>
            </a:r>
            <a:r>
              <a:rPr lang="en-US" altLang="zh-TW" sz="2000" b="1" dirty="0" smtClean="0">
                <a:latin typeface="新細明體"/>
                <a:ea typeface="新細明體"/>
              </a:rPr>
              <a:t>(0,0)</a:t>
            </a:r>
            <a:r>
              <a:rPr lang="en-US" altLang="zh-TW" sz="2000" b="1" dirty="0" smtClean="0"/>
              <a:t> </a:t>
            </a:r>
            <a:r>
              <a:rPr lang="zh-TW" altLang="en-US" sz="2000" b="1" dirty="0" smtClean="0"/>
              <a:t>     </a:t>
            </a:r>
            <a:endParaRPr lang="en-US" altLang="zh-TW" sz="20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1043608" y="2089760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(2) ƒ(x)=x²-∣x∣</a:t>
            </a:r>
            <a:r>
              <a:rPr lang="zh-TW" altLang="en-US" sz="2000" b="1" dirty="0" smtClean="0">
                <a:latin typeface="新細明體"/>
                <a:ea typeface="新細明體"/>
              </a:rPr>
              <a:t>為偶函數    </a:t>
            </a:r>
            <a:endParaRPr lang="en-US" altLang="zh-TW" sz="2000" b="1" dirty="0" smtClean="0">
              <a:latin typeface="新細明體"/>
              <a:ea typeface="新細明體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43608" y="2881848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(3)</a:t>
            </a:r>
            <a:r>
              <a:rPr lang="zh-TW" altLang="en-US" sz="2000" b="1" dirty="0" smtClean="0">
                <a:latin typeface="新細明體"/>
                <a:ea typeface="新細明體"/>
              </a:rPr>
              <a:t>偶函數不可能為遞增函數     </a:t>
            </a:r>
            <a:endParaRPr lang="en-US" altLang="zh-TW" sz="2000" b="1" dirty="0" smtClean="0">
              <a:latin typeface="新細明體"/>
              <a:ea typeface="新細明體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4355976" y="224364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4355976" y="307580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773813" y="141962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/>
              <a:t>反例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常數函數  </a:t>
            </a:r>
            <a:r>
              <a:rPr lang="en-US" altLang="zh-TW" sz="1800" dirty="0" smtClean="0"/>
              <a:t>y=2   (X)</a:t>
            </a:r>
            <a:endParaRPr lang="zh-TW" altLang="en-US" sz="18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88024" y="218760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/>
              <a:t>偶函數對稱</a:t>
            </a:r>
            <a:r>
              <a:rPr lang="en-US" altLang="zh-TW" sz="1800" dirty="0" smtClean="0"/>
              <a:t>y</a:t>
            </a:r>
            <a:r>
              <a:rPr lang="zh-TW" altLang="en-US" sz="1800" dirty="0" smtClean="0"/>
              <a:t>軸          </a:t>
            </a:r>
            <a:r>
              <a:rPr lang="en-US" altLang="zh-TW" sz="1800" dirty="0" smtClean="0"/>
              <a:t>(O)</a:t>
            </a:r>
            <a:endParaRPr lang="zh-TW" altLang="en-US" sz="1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788024" y="300379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水平線是遞增函數 也是遞減</a:t>
            </a:r>
            <a:r>
              <a:rPr lang="zh-TW" altLang="en-US" sz="1800" dirty="0" smtClean="0"/>
              <a:t>函數</a:t>
            </a:r>
            <a:endParaRPr lang="en-US" altLang="zh-TW" sz="1800" dirty="0" smtClean="0"/>
          </a:p>
          <a:p>
            <a:r>
              <a:rPr lang="en-US" altLang="zh-TW" sz="1800" dirty="0" smtClean="0"/>
              <a:t>(X)</a:t>
            </a:r>
            <a:endParaRPr lang="zh-TW" altLang="en-US" sz="1800" dirty="0"/>
          </a:p>
        </p:txBody>
      </p:sp>
      <p:sp>
        <p:nvSpPr>
          <p:cNvPr id="13" name="向右箭號 12"/>
          <p:cNvSpPr/>
          <p:nvPr/>
        </p:nvSpPr>
        <p:spPr>
          <a:xfrm>
            <a:off x="4355976" y="1442103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 smtClean="0"/>
              <a:t>解析</a:t>
            </a:r>
            <a:r>
              <a:rPr lang="en-US" altLang="zh-TW" sz="3200" dirty="0" smtClean="0"/>
              <a:t>1.</a:t>
            </a:r>
            <a:endParaRPr lang="en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187624" y="1275606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 smtClean="0">
                <a:latin typeface="新細明體"/>
                <a:ea typeface="新細明體"/>
              </a:rPr>
              <a:t>(4)</a:t>
            </a:r>
            <a:r>
              <a:rPr lang="zh-TW" altLang="en-US" sz="2000" b="1" dirty="0" smtClean="0">
                <a:latin typeface="新細明體"/>
                <a:ea typeface="新細明體"/>
              </a:rPr>
              <a:t>若函數不是奇函數，則為偶函數   </a:t>
            </a:r>
            <a:endParaRPr lang="en-US" altLang="zh-TW" sz="2000" b="1" dirty="0" smtClean="0">
              <a:latin typeface="新細明體"/>
              <a:ea typeface="新細明體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1691680" y="199568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187624" y="2676277"/>
            <a:ext cx="5112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新細明體"/>
                <a:ea typeface="新細明體"/>
              </a:rPr>
              <a:t>(5)</a:t>
            </a:r>
            <a:r>
              <a:rPr lang="zh-TW" altLang="en-US" sz="2000" b="1" dirty="0" smtClean="0">
                <a:latin typeface="新細明體"/>
                <a:ea typeface="新細明體"/>
              </a:rPr>
              <a:t>可能有函數同時為奇函數又是偶函數</a:t>
            </a:r>
            <a:endParaRPr lang="zh-TW" altLang="en-US" sz="2000" dirty="0" smtClean="0"/>
          </a:p>
          <a:p>
            <a:endParaRPr lang="zh-TW" altLang="en-US" dirty="0"/>
          </a:p>
        </p:txBody>
      </p:sp>
      <p:sp>
        <p:nvSpPr>
          <p:cNvPr id="9" name="向右箭號 8"/>
          <p:cNvSpPr/>
          <p:nvPr/>
        </p:nvSpPr>
        <p:spPr>
          <a:xfrm>
            <a:off x="1691680" y="329183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181138" y="192002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一個偶函數和一個奇函數的</a:t>
            </a:r>
            <a:r>
              <a:rPr lang="zh-TW" altLang="en-US" sz="1800" dirty="0" smtClean="0">
                <a:solidFill>
                  <a:schemeClr val="tx1"/>
                </a:solidFill>
              </a:rPr>
              <a:t>相加</a:t>
            </a:r>
            <a:r>
              <a:rPr lang="zh-TW" altLang="en-US" sz="1800" dirty="0" smtClean="0"/>
              <a:t>不會</a:t>
            </a:r>
            <a:r>
              <a:rPr lang="zh-TW" altLang="en-US" sz="1800" dirty="0"/>
              <a:t>是奇函數也不會是偶函數；如</a:t>
            </a:r>
            <a:r>
              <a:rPr lang="en-US" altLang="zh-TW" sz="1800" i="1" dirty="0"/>
              <a:t>x</a:t>
            </a:r>
            <a:r>
              <a:rPr lang="zh-TW" altLang="en-US" sz="1800" dirty="0"/>
              <a:t> </a:t>
            </a:r>
            <a:r>
              <a:rPr lang="en-US" altLang="zh-TW" sz="1800" dirty="0"/>
              <a:t>+ </a:t>
            </a:r>
            <a:r>
              <a:rPr lang="en-US" altLang="zh-TW" sz="1800" i="1" dirty="0" smtClean="0"/>
              <a:t>x</a:t>
            </a:r>
            <a:r>
              <a:rPr lang="en-US" altLang="zh-TW" sz="1800" baseline="30000" dirty="0" smtClean="0"/>
              <a:t>2      </a:t>
            </a:r>
            <a:r>
              <a:rPr lang="en-US" altLang="zh-TW" sz="1800" dirty="0" smtClean="0"/>
              <a:t>(</a:t>
            </a:r>
            <a:r>
              <a:rPr lang="en-US" altLang="zh-TW" sz="1800" dirty="0"/>
              <a:t>X)</a:t>
            </a:r>
            <a:endParaRPr lang="zh-TW" altLang="en-US" sz="1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95736" y="328253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 smtClean="0"/>
              <a:t>X</a:t>
            </a:r>
            <a:r>
              <a:rPr lang="zh-TW" altLang="en-US" sz="1800" dirty="0" smtClean="0"/>
              <a:t>軸     </a:t>
            </a:r>
            <a:r>
              <a:rPr lang="en-US" altLang="zh-TW" sz="1800" dirty="0" smtClean="0"/>
              <a:t>(O)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 smtClean="0"/>
              <a:t>例題</a:t>
            </a:r>
            <a:r>
              <a:rPr lang="en-US" altLang="zh-TW" sz="3200" dirty="0" smtClean="0"/>
              <a:t>2.</a:t>
            </a:r>
            <a:endParaRPr lang="en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899592" y="1275606"/>
            <a:ext cx="756084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TW" altLang="en-US" sz="1800" dirty="0" smtClean="0">
                <a:latin typeface="+mj-ea"/>
                <a:ea typeface="+mj-ea"/>
              </a:rPr>
              <a:t>設實數</a:t>
            </a:r>
            <a:r>
              <a:rPr lang="en-US" altLang="zh-TW" sz="1800" dirty="0" smtClean="0">
                <a:latin typeface="+mj-ea"/>
                <a:ea typeface="+mj-ea"/>
              </a:rPr>
              <a:t>a</a:t>
            </a:r>
            <a:r>
              <a:rPr lang="zh-TW" altLang="en-US" sz="1800" dirty="0" smtClean="0">
                <a:latin typeface="+mj-ea"/>
                <a:ea typeface="+mj-ea"/>
              </a:rPr>
              <a:t>、</a:t>
            </a:r>
            <a:r>
              <a:rPr lang="en-US" altLang="zh-TW" sz="1800" dirty="0" smtClean="0">
                <a:latin typeface="+mj-ea"/>
                <a:ea typeface="+mj-ea"/>
              </a:rPr>
              <a:t>b</a:t>
            </a:r>
            <a:r>
              <a:rPr lang="zh-TW" altLang="en-US" sz="1800" dirty="0" smtClean="0">
                <a:latin typeface="+mj-ea"/>
                <a:ea typeface="+mj-ea"/>
              </a:rPr>
              <a:t>、</a:t>
            </a:r>
            <a:r>
              <a:rPr lang="en-US" altLang="zh-TW" sz="1800" dirty="0" smtClean="0">
                <a:latin typeface="+mj-ea"/>
                <a:ea typeface="+mj-ea"/>
              </a:rPr>
              <a:t>c</a:t>
            </a:r>
            <a:r>
              <a:rPr lang="zh-TW" altLang="en-US" sz="1800" dirty="0" smtClean="0">
                <a:latin typeface="+mj-ea"/>
                <a:ea typeface="+mj-ea"/>
              </a:rPr>
              <a:t>、</a:t>
            </a:r>
            <a:r>
              <a:rPr lang="el-GR" altLang="zh-TW" sz="1800" dirty="0" smtClean="0">
                <a:latin typeface="+mj-ea"/>
                <a:ea typeface="+mj-ea"/>
              </a:rPr>
              <a:t>α</a:t>
            </a:r>
            <a:r>
              <a:rPr lang="zh-TW" altLang="en-US" sz="1800" dirty="0" smtClean="0">
                <a:latin typeface="+mj-ea"/>
                <a:ea typeface="+mj-ea"/>
              </a:rPr>
              <a:t>、</a:t>
            </a:r>
            <a:r>
              <a:rPr lang="el-GR" altLang="zh-TW" sz="1800" dirty="0" smtClean="0">
                <a:latin typeface="+mj-ea"/>
                <a:ea typeface="+mj-ea"/>
              </a:rPr>
              <a:t>β</a:t>
            </a:r>
            <a:r>
              <a:rPr lang="zh-TW" altLang="en-US" sz="1800" dirty="0" smtClean="0">
                <a:latin typeface="+mj-ea"/>
                <a:ea typeface="+mj-ea"/>
              </a:rPr>
              <a:t>，且</a:t>
            </a:r>
            <a:r>
              <a:rPr lang="el-GR" altLang="zh-TW" sz="1800" dirty="0" smtClean="0">
                <a:latin typeface="+mj-ea"/>
                <a:ea typeface="+mj-ea"/>
              </a:rPr>
              <a:t>α</a:t>
            </a:r>
            <a:r>
              <a:rPr lang="en-US" altLang="zh-TW" sz="1800" dirty="0" smtClean="0">
                <a:latin typeface="+mj-ea"/>
                <a:ea typeface="+mj-ea"/>
              </a:rPr>
              <a:t>+</a:t>
            </a:r>
            <a:r>
              <a:rPr lang="el-GR" altLang="zh-TW" sz="1800" dirty="0" smtClean="0">
                <a:latin typeface="+mj-ea"/>
                <a:ea typeface="+mj-ea"/>
              </a:rPr>
              <a:t>β</a:t>
            </a:r>
            <a:r>
              <a:rPr lang="en-US" altLang="zh-TW" sz="1800" dirty="0" smtClean="0">
                <a:latin typeface="+mj-ea"/>
                <a:ea typeface="+mj-ea"/>
              </a:rPr>
              <a:t>=2</a:t>
            </a:r>
          </a:p>
          <a:p>
            <a:pPr>
              <a:spcBef>
                <a:spcPts val="1000"/>
              </a:spcBef>
            </a:pPr>
            <a:r>
              <a:rPr lang="zh-TW" altLang="en-US" sz="1800" dirty="0" smtClean="0">
                <a:latin typeface="+mj-ea"/>
                <a:ea typeface="+mj-ea"/>
              </a:rPr>
              <a:t>，已知二次函數</a:t>
            </a:r>
            <a:r>
              <a:rPr lang="en-US" altLang="zh-TW" sz="1800" dirty="0" smtClean="0">
                <a:latin typeface="+mj-ea"/>
                <a:ea typeface="+mj-ea"/>
              </a:rPr>
              <a:t>ƒ(x)=ax²+bx+c</a:t>
            </a:r>
            <a:r>
              <a:rPr lang="zh-TW" altLang="en-US" sz="1800" dirty="0" smtClean="0">
                <a:latin typeface="+mj-ea"/>
                <a:ea typeface="+mj-ea"/>
              </a:rPr>
              <a:t>的圖形通過點</a:t>
            </a:r>
            <a:r>
              <a:rPr lang="en-US" altLang="zh-TW" sz="1800" dirty="0" smtClean="0">
                <a:latin typeface="+mj-ea"/>
                <a:ea typeface="+mj-ea"/>
              </a:rPr>
              <a:t>(0,-2)</a:t>
            </a:r>
            <a:r>
              <a:rPr lang="zh-TW" altLang="en-US" sz="1800" dirty="0" smtClean="0">
                <a:latin typeface="+mj-ea"/>
                <a:ea typeface="+mj-ea"/>
              </a:rPr>
              <a:t>且與</a:t>
            </a:r>
            <a:r>
              <a:rPr lang="en-US" altLang="zh-TW" sz="1800" dirty="0" smtClean="0">
                <a:latin typeface="+mj-ea"/>
                <a:ea typeface="+mj-ea"/>
              </a:rPr>
              <a:t>x</a:t>
            </a:r>
            <a:r>
              <a:rPr lang="zh-TW" altLang="en-US" sz="1800" dirty="0" smtClean="0">
                <a:latin typeface="+mj-ea"/>
                <a:ea typeface="+mj-ea"/>
              </a:rPr>
              <a:t>軸不相交</a:t>
            </a:r>
            <a:endParaRPr lang="en-US" altLang="zh-TW" sz="1800" dirty="0" smtClean="0">
              <a:latin typeface="+mj-ea"/>
              <a:ea typeface="+mj-ea"/>
            </a:endParaRPr>
          </a:p>
          <a:p>
            <a:pPr>
              <a:spcBef>
                <a:spcPts val="1000"/>
              </a:spcBef>
            </a:pPr>
            <a:r>
              <a:rPr lang="zh-TW" altLang="en-US" sz="1800" dirty="0" smtClean="0">
                <a:latin typeface="+mj-ea"/>
                <a:ea typeface="+mj-ea"/>
              </a:rPr>
              <a:t>；又對任意實數</a:t>
            </a:r>
            <a:r>
              <a:rPr lang="en-US" altLang="zh-TW" sz="1800" i="1" dirty="0" smtClean="0">
                <a:latin typeface="+mj-ea"/>
                <a:ea typeface="+mj-ea"/>
              </a:rPr>
              <a:t>t</a:t>
            </a:r>
            <a:r>
              <a:rPr lang="zh-TW" altLang="en-US" sz="1800" dirty="0" smtClean="0">
                <a:latin typeface="+mj-ea"/>
                <a:ea typeface="+mj-ea"/>
              </a:rPr>
              <a:t>而言，</a:t>
            </a:r>
            <a:r>
              <a:rPr lang="en-US" altLang="zh-TW" sz="1800" dirty="0" smtClean="0">
                <a:latin typeface="+mj-ea"/>
                <a:ea typeface="+mj-ea"/>
              </a:rPr>
              <a:t>ƒ(-t+</a:t>
            </a:r>
            <a:r>
              <a:rPr lang="el-GR" altLang="zh-TW" sz="1800" dirty="0" smtClean="0">
                <a:latin typeface="+mj-ea"/>
                <a:ea typeface="+mj-ea"/>
              </a:rPr>
              <a:t> α</a:t>
            </a:r>
            <a:r>
              <a:rPr lang="en-US" altLang="zh-TW" sz="1800" dirty="0" smtClean="0">
                <a:latin typeface="+mj-ea"/>
                <a:ea typeface="+mj-ea"/>
              </a:rPr>
              <a:t>)=</a:t>
            </a:r>
            <a:r>
              <a:rPr lang="en-US" altLang="zh-TW" sz="1800" dirty="0">
                <a:latin typeface="+mj-ea"/>
              </a:rPr>
              <a:t> ƒ</a:t>
            </a:r>
            <a:r>
              <a:rPr lang="en-US" altLang="zh-TW" sz="1800" dirty="0" smtClean="0">
                <a:latin typeface="+mj-ea"/>
                <a:ea typeface="+mj-ea"/>
              </a:rPr>
              <a:t>(t</a:t>
            </a:r>
            <a:r>
              <a:rPr lang="en-US" altLang="zh-TW" sz="1800" dirty="0" smtClean="0">
                <a:latin typeface="+mj-ea"/>
                <a:ea typeface="+mj-ea"/>
              </a:rPr>
              <a:t>+</a:t>
            </a:r>
            <a:r>
              <a:rPr lang="el-GR" altLang="zh-TW" sz="1800" dirty="0" smtClean="0">
                <a:latin typeface="+mj-ea"/>
                <a:ea typeface="+mj-ea"/>
              </a:rPr>
              <a:t> β</a:t>
            </a:r>
            <a:r>
              <a:rPr lang="en-US" altLang="zh-TW" sz="1800" dirty="0" smtClean="0">
                <a:latin typeface="+mj-ea"/>
                <a:ea typeface="+mj-ea"/>
              </a:rPr>
              <a:t>)</a:t>
            </a:r>
            <a:r>
              <a:rPr lang="zh-TW" altLang="en-US" sz="1800" dirty="0" smtClean="0">
                <a:latin typeface="+mj-ea"/>
                <a:ea typeface="+mj-ea"/>
              </a:rPr>
              <a:t>恆成立，則下列選項哪些正確</a:t>
            </a:r>
            <a:r>
              <a:rPr lang="en-US" altLang="zh-TW" sz="1800" dirty="0" smtClean="0">
                <a:latin typeface="+mj-ea"/>
                <a:ea typeface="+mj-ea"/>
              </a:rPr>
              <a:t>?</a:t>
            </a:r>
            <a:endParaRPr lang="zh-TW" altLang="en-US" sz="1800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259632" y="274770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+mj-ea"/>
                <a:ea typeface="+mj-ea"/>
              </a:rPr>
              <a:t>(1)a&gt;0    (2)</a:t>
            </a:r>
            <a:r>
              <a:rPr lang="en-US" altLang="zh-TW" sz="2000" dirty="0" err="1" smtClean="0">
                <a:latin typeface="+mj-ea"/>
                <a:ea typeface="+mj-ea"/>
              </a:rPr>
              <a:t>a+b</a:t>
            </a:r>
            <a:r>
              <a:rPr lang="en-US" altLang="zh-TW" sz="2000" dirty="0" smtClean="0">
                <a:latin typeface="+mj-ea"/>
                <a:ea typeface="+mj-ea"/>
              </a:rPr>
              <a:t>&gt;0    (3)</a:t>
            </a:r>
            <a:r>
              <a:rPr lang="en-US" altLang="zh-TW" sz="2000" dirty="0" err="1" smtClean="0">
                <a:latin typeface="+mj-ea"/>
                <a:ea typeface="+mj-ea"/>
              </a:rPr>
              <a:t>a+c</a:t>
            </a:r>
            <a:r>
              <a:rPr lang="en-US" altLang="zh-TW" sz="2000" dirty="0" smtClean="0">
                <a:latin typeface="+mj-ea"/>
                <a:ea typeface="+mj-ea"/>
              </a:rPr>
              <a:t>&lt;b    (4)b²+4ac&lt;0    (5)ƒ(-1)&gt;ƒ(4)</a:t>
            </a:r>
            <a:endParaRPr lang="zh-TW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/>
              <a:t>解析</a:t>
            </a:r>
            <a:r>
              <a:rPr lang="en-US" altLang="zh-TW" sz="3200" dirty="0" smtClean="0"/>
              <a:t>2.</a:t>
            </a:r>
            <a:endParaRPr lang="en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401109" y="555526"/>
            <a:ext cx="572514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zh-TW" altLang="en-US" sz="1200" dirty="0" smtClean="0">
                <a:latin typeface="+mj-ea"/>
                <a:ea typeface="+mj-ea"/>
              </a:rPr>
              <a:t>設實數</a:t>
            </a:r>
            <a:r>
              <a:rPr lang="en-US" altLang="zh-TW" sz="1200" dirty="0" smtClean="0">
                <a:latin typeface="+mj-ea"/>
                <a:ea typeface="+mj-ea"/>
              </a:rPr>
              <a:t>a</a:t>
            </a:r>
            <a:r>
              <a:rPr lang="zh-TW" altLang="en-US" sz="1200" dirty="0" smtClean="0">
                <a:latin typeface="+mj-ea"/>
                <a:ea typeface="+mj-ea"/>
              </a:rPr>
              <a:t>、</a:t>
            </a:r>
            <a:r>
              <a:rPr lang="en-US" altLang="zh-TW" sz="1200" dirty="0" smtClean="0">
                <a:latin typeface="+mj-ea"/>
                <a:ea typeface="+mj-ea"/>
              </a:rPr>
              <a:t>b</a:t>
            </a:r>
            <a:r>
              <a:rPr lang="zh-TW" altLang="en-US" sz="1200" dirty="0" smtClean="0">
                <a:latin typeface="+mj-ea"/>
                <a:ea typeface="+mj-ea"/>
              </a:rPr>
              <a:t>、</a:t>
            </a:r>
            <a:r>
              <a:rPr lang="en-US" altLang="zh-TW" sz="1200" dirty="0" smtClean="0">
                <a:latin typeface="+mj-ea"/>
                <a:ea typeface="+mj-ea"/>
              </a:rPr>
              <a:t>c</a:t>
            </a:r>
            <a:r>
              <a:rPr lang="zh-TW" altLang="en-US" sz="1200" dirty="0" smtClean="0">
                <a:latin typeface="+mj-ea"/>
                <a:ea typeface="+mj-ea"/>
              </a:rPr>
              <a:t>、</a:t>
            </a:r>
            <a:r>
              <a:rPr lang="el-GR" altLang="zh-TW" sz="1200" dirty="0" smtClean="0">
                <a:latin typeface="+mj-ea"/>
                <a:ea typeface="+mj-ea"/>
              </a:rPr>
              <a:t>α</a:t>
            </a:r>
            <a:r>
              <a:rPr lang="zh-TW" altLang="en-US" sz="1200" dirty="0" smtClean="0">
                <a:latin typeface="+mj-ea"/>
                <a:ea typeface="+mj-ea"/>
              </a:rPr>
              <a:t>、</a:t>
            </a:r>
            <a:r>
              <a:rPr lang="el-GR" altLang="zh-TW" sz="1200" dirty="0" smtClean="0">
                <a:latin typeface="+mj-ea"/>
                <a:ea typeface="+mj-ea"/>
              </a:rPr>
              <a:t>β</a:t>
            </a:r>
            <a:r>
              <a:rPr lang="zh-TW" altLang="en-US" sz="1200" dirty="0" smtClean="0">
                <a:latin typeface="+mj-ea"/>
                <a:ea typeface="+mj-ea"/>
              </a:rPr>
              <a:t>，且</a:t>
            </a:r>
            <a:r>
              <a:rPr lang="el-GR" altLang="zh-TW" sz="1200" dirty="0" smtClean="0">
                <a:latin typeface="+mj-ea"/>
                <a:ea typeface="+mj-ea"/>
              </a:rPr>
              <a:t>α</a:t>
            </a:r>
            <a:r>
              <a:rPr lang="en-US" altLang="zh-TW" sz="1200" dirty="0" smtClean="0">
                <a:latin typeface="+mj-ea"/>
                <a:ea typeface="+mj-ea"/>
              </a:rPr>
              <a:t>+</a:t>
            </a:r>
            <a:r>
              <a:rPr lang="el-GR" altLang="zh-TW" sz="1200" dirty="0" smtClean="0">
                <a:latin typeface="+mj-ea"/>
                <a:ea typeface="+mj-ea"/>
              </a:rPr>
              <a:t>β</a:t>
            </a:r>
            <a:r>
              <a:rPr lang="en-US" altLang="zh-TW" sz="1200" dirty="0" smtClean="0">
                <a:latin typeface="+mj-ea"/>
                <a:ea typeface="+mj-ea"/>
              </a:rPr>
              <a:t>=2</a:t>
            </a:r>
          </a:p>
          <a:p>
            <a:pPr>
              <a:spcBef>
                <a:spcPts val="500"/>
              </a:spcBef>
            </a:pPr>
            <a:r>
              <a:rPr lang="zh-TW" altLang="en-US" sz="1200" dirty="0" smtClean="0">
                <a:latin typeface="+mj-ea"/>
                <a:ea typeface="+mj-ea"/>
              </a:rPr>
              <a:t>，已知二次函數</a:t>
            </a:r>
            <a:r>
              <a:rPr lang="en-US" altLang="zh-TW" sz="1200" dirty="0" smtClean="0">
                <a:latin typeface="+mj-ea"/>
                <a:ea typeface="+mj-ea"/>
              </a:rPr>
              <a:t>ƒ(x)=ax²+bx+c</a:t>
            </a:r>
            <a:r>
              <a:rPr lang="zh-TW" altLang="en-US" sz="1200" dirty="0" smtClean="0">
                <a:latin typeface="+mj-ea"/>
                <a:ea typeface="+mj-ea"/>
              </a:rPr>
              <a:t>的圖形通過點</a:t>
            </a:r>
            <a:r>
              <a:rPr lang="en-US" altLang="zh-TW" sz="1200" dirty="0" smtClean="0">
                <a:latin typeface="+mj-ea"/>
                <a:ea typeface="+mj-ea"/>
              </a:rPr>
              <a:t>(0,-2)</a:t>
            </a:r>
            <a:r>
              <a:rPr lang="zh-TW" altLang="en-US" sz="1200" dirty="0" smtClean="0">
                <a:latin typeface="+mj-ea"/>
                <a:ea typeface="+mj-ea"/>
              </a:rPr>
              <a:t>且與</a:t>
            </a:r>
            <a:r>
              <a:rPr lang="en-US" altLang="zh-TW" sz="1200" dirty="0" smtClean="0">
                <a:latin typeface="+mj-ea"/>
                <a:ea typeface="+mj-ea"/>
              </a:rPr>
              <a:t>x</a:t>
            </a:r>
            <a:r>
              <a:rPr lang="zh-TW" altLang="en-US" sz="1200" dirty="0" smtClean="0">
                <a:latin typeface="+mj-ea"/>
                <a:ea typeface="+mj-ea"/>
              </a:rPr>
              <a:t>軸不相交</a:t>
            </a:r>
            <a:endParaRPr lang="en-US" altLang="zh-TW" sz="1200" dirty="0" smtClean="0">
              <a:latin typeface="+mj-ea"/>
              <a:ea typeface="+mj-ea"/>
            </a:endParaRPr>
          </a:p>
          <a:p>
            <a:pPr>
              <a:spcBef>
                <a:spcPts val="500"/>
              </a:spcBef>
            </a:pPr>
            <a:r>
              <a:rPr lang="zh-TW" altLang="en-US" sz="1200" dirty="0" smtClean="0">
                <a:latin typeface="+mj-ea"/>
                <a:ea typeface="+mj-ea"/>
              </a:rPr>
              <a:t>；又對任意實數</a:t>
            </a:r>
            <a:r>
              <a:rPr lang="en-US" altLang="zh-TW" sz="1200" i="1" dirty="0" smtClean="0">
                <a:latin typeface="+mj-ea"/>
                <a:ea typeface="+mj-ea"/>
              </a:rPr>
              <a:t>t</a:t>
            </a:r>
            <a:r>
              <a:rPr lang="zh-TW" altLang="en-US" sz="1200" dirty="0" smtClean="0">
                <a:latin typeface="+mj-ea"/>
                <a:ea typeface="+mj-ea"/>
              </a:rPr>
              <a:t>而言，</a:t>
            </a:r>
            <a:r>
              <a:rPr lang="en-US" altLang="zh-TW" sz="1200" dirty="0" smtClean="0">
                <a:latin typeface="+mj-ea"/>
                <a:ea typeface="+mj-ea"/>
              </a:rPr>
              <a:t>ƒ(-t+</a:t>
            </a:r>
            <a:r>
              <a:rPr lang="el-GR" altLang="zh-TW" sz="1200" dirty="0" smtClean="0">
                <a:latin typeface="+mj-ea"/>
                <a:ea typeface="+mj-ea"/>
              </a:rPr>
              <a:t> α</a:t>
            </a:r>
            <a:r>
              <a:rPr lang="en-US" altLang="zh-TW" sz="1200" dirty="0" smtClean="0">
                <a:latin typeface="+mj-ea"/>
                <a:ea typeface="+mj-ea"/>
              </a:rPr>
              <a:t>)=</a:t>
            </a:r>
            <a:r>
              <a:rPr lang="en-US" altLang="zh-TW" sz="1200" dirty="0" smtClean="0">
                <a:latin typeface="+mj-ea"/>
              </a:rPr>
              <a:t> ƒ</a:t>
            </a:r>
            <a:r>
              <a:rPr lang="en-US" altLang="zh-TW" sz="1200" dirty="0" smtClean="0">
                <a:latin typeface="+mj-ea"/>
                <a:ea typeface="+mj-ea"/>
              </a:rPr>
              <a:t>(t+</a:t>
            </a:r>
            <a:r>
              <a:rPr lang="el-GR" altLang="zh-TW" sz="1200" dirty="0" smtClean="0">
                <a:latin typeface="+mj-ea"/>
                <a:ea typeface="+mj-ea"/>
              </a:rPr>
              <a:t> β</a:t>
            </a:r>
            <a:r>
              <a:rPr lang="en-US" altLang="zh-TW" sz="1200" dirty="0" smtClean="0">
                <a:latin typeface="+mj-ea"/>
                <a:ea typeface="+mj-ea"/>
              </a:rPr>
              <a:t>)</a:t>
            </a:r>
            <a:r>
              <a:rPr lang="zh-TW" altLang="en-US" sz="1200" dirty="0" smtClean="0">
                <a:latin typeface="+mj-ea"/>
                <a:ea typeface="+mj-ea"/>
              </a:rPr>
              <a:t>恆成立，則下列選項哪些正確</a:t>
            </a:r>
            <a:r>
              <a:rPr lang="en-US" altLang="zh-TW" sz="1200" dirty="0" smtClean="0">
                <a:latin typeface="+mj-ea"/>
                <a:ea typeface="+mj-ea"/>
              </a:rPr>
              <a:t>?</a:t>
            </a:r>
            <a:endParaRPr lang="zh-TW" altLang="en-US" sz="12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19672" y="1563638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由題目可以判斷出</a:t>
            </a:r>
            <a:r>
              <a:rPr lang="en-US" altLang="zh-TW" sz="2000" dirty="0" smtClean="0"/>
              <a:t>:</a:t>
            </a:r>
          </a:p>
          <a:p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en-US" altLang="zh-TW" sz="2000" dirty="0" smtClean="0">
                <a:latin typeface="+mj-ea"/>
                <a:ea typeface="+mj-ea"/>
              </a:rPr>
              <a:t>    1.</a:t>
            </a:r>
            <a:r>
              <a:rPr lang="zh-TW" altLang="en-US" sz="2000" dirty="0" smtClean="0">
                <a:latin typeface="+mj-ea"/>
                <a:ea typeface="+mj-ea"/>
              </a:rPr>
              <a:t>將</a:t>
            </a:r>
            <a:r>
              <a:rPr lang="en-US" altLang="zh-TW" sz="2000" dirty="0" smtClean="0">
                <a:latin typeface="+mj-ea"/>
                <a:ea typeface="+mj-ea"/>
              </a:rPr>
              <a:t>(0,-2)</a:t>
            </a:r>
            <a:r>
              <a:rPr lang="zh-TW" altLang="en-US" sz="2000" dirty="0" smtClean="0">
                <a:latin typeface="+mj-ea"/>
                <a:ea typeface="+mj-ea"/>
              </a:rPr>
              <a:t>代入可得</a:t>
            </a:r>
            <a:r>
              <a:rPr lang="en-US" altLang="zh-TW" sz="2000" dirty="0" smtClean="0">
                <a:latin typeface="+mj-ea"/>
                <a:ea typeface="+mj-ea"/>
              </a:rPr>
              <a:t>c</a:t>
            </a:r>
            <a:r>
              <a:rPr lang="zh-TW" altLang="en-US" sz="2000" dirty="0" smtClean="0">
                <a:latin typeface="+mj-ea"/>
                <a:ea typeface="+mj-ea"/>
              </a:rPr>
              <a:t>為</a:t>
            </a:r>
            <a:r>
              <a:rPr lang="en-US" altLang="zh-TW" sz="2000" dirty="0" smtClean="0">
                <a:latin typeface="+mj-ea"/>
                <a:ea typeface="+mj-ea"/>
              </a:rPr>
              <a:t>-2</a:t>
            </a:r>
          </a:p>
          <a:p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en-US" altLang="zh-TW" sz="2000" dirty="0" smtClean="0">
                <a:latin typeface="+mj-ea"/>
                <a:ea typeface="+mj-ea"/>
              </a:rPr>
              <a:t>    2.</a:t>
            </a:r>
            <a:r>
              <a:rPr lang="zh-TW" altLang="en-US" sz="2000" dirty="0">
                <a:latin typeface="+mj-ea"/>
                <a:ea typeface="+mj-ea"/>
              </a:rPr>
              <a:t>因為</a:t>
            </a:r>
            <a:r>
              <a:rPr lang="zh-TW" altLang="en-US" sz="2000" dirty="0" smtClean="0">
                <a:latin typeface="+mj-ea"/>
                <a:ea typeface="+mj-ea"/>
              </a:rPr>
              <a:t>與</a:t>
            </a:r>
            <a:r>
              <a:rPr lang="en-US" altLang="zh-TW" sz="2000" dirty="0" smtClean="0">
                <a:latin typeface="+mj-ea"/>
                <a:ea typeface="+mj-ea"/>
              </a:rPr>
              <a:t>x</a:t>
            </a:r>
            <a:r>
              <a:rPr lang="zh-TW" altLang="en-US" sz="2000" dirty="0" smtClean="0">
                <a:latin typeface="+mj-ea"/>
                <a:ea typeface="+mj-ea"/>
              </a:rPr>
              <a:t>軸不相交，可知</a:t>
            </a:r>
            <a:r>
              <a:rPr lang="en-US" altLang="zh-TW" sz="2000" dirty="0" smtClean="0">
                <a:latin typeface="+mj-ea"/>
                <a:ea typeface="+mj-ea"/>
              </a:rPr>
              <a:t>a</a:t>
            </a:r>
            <a:r>
              <a:rPr lang="zh-TW" altLang="en-US" sz="2000" dirty="0" smtClean="0">
                <a:latin typeface="+mj-ea"/>
                <a:ea typeface="+mj-ea"/>
              </a:rPr>
              <a:t>是負的，且</a:t>
            </a:r>
            <a:r>
              <a:rPr lang="en-US" altLang="zh-TW" sz="2000" dirty="0">
                <a:latin typeface="+mj-ea"/>
              </a:rPr>
              <a:t>b²-4ac&lt;0 </a:t>
            </a:r>
            <a:endParaRPr lang="en-US" altLang="zh-TW" sz="2000" dirty="0" smtClean="0">
              <a:latin typeface="+mj-ea"/>
              <a:ea typeface="+mj-ea"/>
            </a:endParaRPr>
          </a:p>
          <a:p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en-US" altLang="zh-TW" sz="2000" dirty="0" smtClean="0">
                <a:latin typeface="+mj-ea"/>
                <a:ea typeface="+mj-ea"/>
              </a:rPr>
              <a:t>    3. ƒ(-t+</a:t>
            </a:r>
            <a:r>
              <a:rPr lang="el-GR" altLang="zh-TW" sz="2000" dirty="0" smtClean="0">
                <a:latin typeface="+mj-ea"/>
                <a:ea typeface="+mj-ea"/>
              </a:rPr>
              <a:t> α</a:t>
            </a:r>
            <a:r>
              <a:rPr lang="en-US" altLang="zh-TW" sz="2000" dirty="0" smtClean="0">
                <a:latin typeface="+mj-ea"/>
                <a:ea typeface="+mj-ea"/>
              </a:rPr>
              <a:t>)= ƒ(t+</a:t>
            </a:r>
            <a:r>
              <a:rPr lang="el-GR" altLang="zh-TW" sz="2000" dirty="0" smtClean="0">
                <a:latin typeface="+mj-ea"/>
                <a:ea typeface="+mj-ea"/>
              </a:rPr>
              <a:t> β</a:t>
            </a:r>
            <a:r>
              <a:rPr lang="en-US" altLang="zh-TW" sz="2000" dirty="0" smtClean="0">
                <a:latin typeface="+mj-ea"/>
                <a:ea typeface="+mj-ea"/>
              </a:rPr>
              <a:t>)</a:t>
            </a:r>
            <a:r>
              <a:rPr lang="zh-TW" altLang="en-US" sz="2000" dirty="0" smtClean="0">
                <a:latin typeface="+mj-ea"/>
                <a:ea typeface="+mj-ea"/>
              </a:rPr>
              <a:t>函數值相同為對稱關係</a:t>
            </a:r>
            <a:endParaRPr lang="en-US" altLang="zh-TW" sz="2000" dirty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        對稱軸為</a:t>
            </a:r>
            <a:r>
              <a:rPr lang="en-US" altLang="zh-TW" sz="2000" dirty="0" smtClean="0">
                <a:latin typeface="+mj-ea"/>
                <a:ea typeface="+mj-ea"/>
              </a:rPr>
              <a:t>x=</a:t>
            </a:r>
            <a:r>
              <a:rPr lang="en-US" altLang="zh-TW" sz="2000" dirty="0" smtClean="0">
                <a:latin typeface="+mj-ea"/>
              </a:rPr>
              <a:t>(-t+</a:t>
            </a:r>
            <a:r>
              <a:rPr lang="el-GR" altLang="zh-TW" sz="2000" dirty="0" smtClean="0">
                <a:latin typeface="+mj-ea"/>
              </a:rPr>
              <a:t> α</a:t>
            </a:r>
            <a:r>
              <a:rPr lang="en-US" altLang="zh-TW" sz="2000" dirty="0" smtClean="0">
                <a:latin typeface="+mj-ea"/>
              </a:rPr>
              <a:t>+t+</a:t>
            </a:r>
            <a:r>
              <a:rPr lang="el-GR" altLang="zh-TW" sz="2000" dirty="0" smtClean="0">
                <a:latin typeface="+mj-ea"/>
              </a:rPr>
              <a:t> β</a:t>
            </a:r>
            <a:r>
              <a:rPr lang="en-US" altLang="zh-TW" sz="2000" dirty="0" smtClean="0">
                <a:latin typeface="+mj-ea"/>
              </a:rPr>
              <a:t>) ÷2=1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/>
              <a:t>解析</a:t>
            </a:r>
            <a:r>
              <a:rPr lang="en-US" altLang="zh-TW" sz="3200" dirty="0" smtClean="0"/>
              <a:t>2.</a:t>
            </a:r>
            <a:endParaRPr lang="en" sz="3200" dirty="0"/>
          </a:p>
        </p:txBody>
      </p:sp>
      <p:grpSp>
        <p:nvGrpSpPr>
          <p:cNvPr id="2" name="群組 1"/>
          <p:cNvGrpSpPr/>
          <p:nvPr/>
        </p:nvGrpSpPr>
        <p:grpSpPr>
          <a:xfrm>
            <a:off x="1930133" y="1203598"/>
            <a:ext cx="3721987" cy="400110"/>
            <a:chOff x="1930133" y="1203598"/>
            <a:chExt cx="3721987" cy="400110"/>
          </a:xfrm>
        </p:grpSpPr>
        <p:sp>
          <p:nvSpPr>
            <p:cNvPr id="4" name="文字方塊 3"/>
            <p:cNvSpPr txBox="1"/>
            <p:nvPr/>
          </p:nvSpPr>
          <p:spPr>
            <a:xfrm>
              <a:off x="1930133" y="1203598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  <a:ea typeface="+mj-ea"/>
                </a:rPr>
                <a:t>(1)a&gt;0</a:t>
              </a:r>
              <a:endParaRPr lang="zh-TW" altLang="en-US" sz="2000" dirty="0">
                <a:latin typeface="+mj-ea"/>
                <a:ea typeface="+mj-ea"/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3347864" y="1275606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283968" y="1203598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</a:rPr>
                <a:t>a&lt;0     </a:t>
              </a:r>
              <a:r>
                <a:rPr lang="en-US" altLang="zh-TW" sz="2000" dirty="0"/>
                <a:t>(X)</a:t>
              </a:r>
              <a:endParaRPr lang="zh-TW" altLang="en-US" sz="2000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907704" y="3755816"/>
            <a:ext cx="5328592" cy="420435"/>
            <a:chOff x="1907704" y="3755816"/>
            <a:chExt cx="5328592" cy="420435"/>
          </a:xfrm>
        </p:grpSpPr>
        <p:sp>
          <p:nvSpPr>
            <p:cNvPr id="6" name="文字方塊 5"/>
            <p:cNvSpPr txBox="1"/>
            <p:nvPr/>
          </p:nvSpPr>
          <p:spPr>
            <a:xfrm>
              <a:off x="1907704" y="3755816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</a:rPr>
                <a:t> (3)</a:t>
              </a:r>
              <a:r>
                <a:rPr lang="en-US" altLang="zh-TW" sz="2000" dirty="0" err="1" smtClean="0">
                  <a:latin typeface="+mj-ea"/>
                </a:rPr>
                <a:t>a+c</a:t>
              </a:r>
              <a:r>
                <a:rPr lang="en-US" altLang="zh-TW" sz="2000" dirty="0" smtClean="0">
                  <a:latin typeface="+mj-ea"/>
                </a:rPr>
                <a:t>&lt;b</a:t>
              </a:r>
              <a:endParaRPr lang="zh-TW" altLang="en-US" sz="2000" dirty="0"/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3347864" y="3795886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3851920" y="3776141"/>
              <a:ext cx="3384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>
                  <a:latin typeface="+mj-ea"/>
                </a:rPr>
                <a:t>a+c</a:t>
              </a:r>
              <a:r>
                <a:rPr lang="zh-TW" altLang="en-US" sz="1800" dirty="0" smtClean="0"/>
                <a:t>皆為負數</a:t>
              </a:r>
              <a:r>
                <a:rPr lang="zh-TW" altLang="en-US" sz="1800" dirty="0" smtClean="0">
                  <a:latin typeface="+mj-ea"/>
                </a:rPr>
                <a:t>，</a:t>
              </a:r>
              <a:r>
                <a:rPr lang="en-US" altLang="zh-TW" sz="1800" dirty="0" smtClean="0">
                  <a:latin typeface="+mj-ea"/>
                </a:rPr>
                <a:t>b</a:t>
              </a:r>
              <a:r>
                <a:rPr lang="zh-TW" altLang="en-US" sz="1800" dirty="0" smtClean="0">
                  <a:latin typeface="+mj-ea"/>
                </a:rPr>
                <a:t>為正數   </a:t>
              </a:r>
              <a:r>
                <a:rPr lang="en-US" altLang="zh-TW" sz="1800" dirty="0"/>
                <a:t>(O</a:t>
              </a:r>
              <a:r>
                <a:rPr lang="en-US" altLang="zh-TW" sz="1800" dirty="0" smtClean="0"/>
                <a:t>)</a:t>
              </a:r>
              <a:endParaRPr lang="zh-TW" altLang="en-US" sz="1800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907704" y="1779662"/>
            <a:ext cx="4896544" cy="1552238"/>
            <a:chOff x="1907704" y="1779662"/>
            <a:chExt cx="4896544" cy="1552238"/>
          </a:xfrm>
        </p:grpSpPr>
        <p:sp>
          <p:nvSpPr>
            <p:cNvPr id="5" name="文字方塊 4"/>
            <p:cNvSpPr txBox="1"/>
            <p:nvPr/>
          </p:nvSpPr>
          <p:spPr>
            <a:xfrm>
              <a:off x="1907704" y="177966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</a:rPr>
                <a:t>(2)</a:t>
              </a:r>
              <a:r>
                <a:rPr lang="en-US" altLang="zh-TW" sz="2000" dirty="0" err="1" smtClean="0">
                  <a:latin typeface="+mj-ea"/>
                </a:rPr>
                <a:t>a+b</a:t>
              </a:r>
              <a:r>
                <a:rPr lang="en-US" altLang="zh-TW" sz="2000" dirty="0" smtClean="0">
                  <a:latin typeface="+mj-ea"/>
                </a:rPr>
                <a:t>&gt;0</a:t>
              </a:r>
              <a:endParaRPr lang="zh-TW" altLang="en-US" sz="2000" dirty="0"/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3347864" y="185167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228184" y="185167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/>
                <a:t>(O)</a:t>
              </a:r>
              <a:endParaRPr lang="zh-TW" altLang="en-US" sz="20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067944" y="1851670"/>
              <a:ext cx="216024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>
                  <a:latin typeface="+mj-ea"/>
                </a:rPr>
                <a:t>ƒ(x)=</a:t>
              </a:r>
              <a:r>
                <a:rPr lang="en-US" altLang="zh-TW" sz="2000" dirty="0" smtClean="0">
                  <a:latin typeface="+mj-ea"/>
                </a:rPr>
                <a:t>ax²+bx-2</a:t>
              </a:r>
            </a:p>
            <a:p>
              <a:r>
                <a:rPr lang="en-US" altLang="zh-TW" sz="2000" dirty="0">
                  <a:latin typeface="+mj-ea"/>
                </a:rPr>
                <a:t> </a:t>
              </a:r>
              <a:r>
                <a:rPr lang="en-US" altLang="zh-TW" sz="2000" dirty="0" smtClean="0">
                  <a:latin typeface="+mj-ea"/>
                </a:rPr>
                <a:t>     =a(x-1)²+k</a:t>
              </a:r>
            </a:p>
            <a:p>
              <a:r>
                <a:rPr lang="en-US" altLang="zh-TW" sz="2000" dirty="0">
                  <a:latin typeface="+mj-ea"/>
                </a:rPr>
                <a:t> </a:t>
              </a:r>
              <a:r>
                <a:rPr lang="en-US" altLang="zh-TW" sz="2000" dirty="0" smtClean="0">
                  <a:latin typeface="+mj-ea"/>
                </a:rPr>
                <a:t>     =ax²-2ax+a+k</a:t>
              </a:r>
              <a:endParaRPr lang="en-US" altLang="zh-TW" sz="2000" dirty="0" smtClean="0"/>
            </a:p>
            <a:p>
              <a:r>
                <a:rPr lang="en-US" altLang="zh-TW" dirty="0">
                  <a:latin typeface="+mj-ea"/>
                </a:rPr>
                <a:t> </a:t>
              </a:r>
              <a:r>
                <a:rPr lang="en-US" altLang="zh-TW" dirty="0" smtClean="0">
                  <a:latin typeface="+mj-ea"/>
                </a:rPr>
                <a:t>             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290470" y="2931790"/>
              <a:ext cx="2448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err="1" smtClean="0">
                  <a:latin typeface="+mj-ea"/>
                </a:rPr>
                <a:t>a+b</a:t>
              </a:r>
              <a:r>
                <a:rPr lang="en-US" altLang="zh-TW" sz="2000" dirty="0" smtClean="0">
                  <a:latin typeface="+mj-ea"/>
                </a:rPr>
                <a:t>=a-2a=-a&gt;0</a:t>
              </a:r>
              <a:endParaRPr lang="zh-TW" alt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755576" y="555526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3200" dirty="0"/>
              <a:t>解析</a:t>
            </a:r>
            <a:r>
              <a:rPr lang="en-US" altLang="zh-TW" sz="3200" dirty="0" smtClean="0"/>
              <a:t>2.</a:t>
            </a:r>
            <a:endParaRPr lang="en" sz="3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763688" y="1419622"/>
            <a:ext cx="4248472" cy="400110"/>
            <a:chOff x="1763688" y="1419622"/>
            <a:chExt cx="4248472" cy="400110"/>
          </a:xfrm>
        </p:grpSpPr>
        <p:sp>
          <p:nvSpPr>
            <p:cNvPr id="7" name="文字方塊 6"/>
            <p:cNvSpPr txBox="1"/>
            <p:nvPr/>
          </p:nvSpPr>
          <p:spPr>
            <a:xfrm>
              <a:off x="1763688" y="1419622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</a:rPr>
                <a:t>(4)b²+4ac&lt;0</a:t>
              </a:r>
              <a:endParaRPr lang="zh-TW" altLang="en-US" sz="2000" dirty="0"/>
            </a:p>
          </p:txBody>
        </p:sp>
        <p:sp>
          <p:nvSpPr>
            <p:cNvPr id="12" name="向右箭號 11"/>
            <p:cNvSpPr/>
            <p:nvPr/>
          </p:nvSpPr>
          <p:spPr>
            <a:xfrm>
              <a:off x="3483090" y="1475661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4198232" y="1419622"/>
              <a:ext cx="1813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</a:rPr>
                <a:t>b²-4ac&lt;0     </a:t>
              </a:r>
              <a:r>
                <a:rPr lang="en-US" altLang="zh-TW" sz="2000" dirty="0"/>
                <a:t>(X</a:t>
              </a:r>
              <a:r>
                <a:rPr lang="en-US" altLang="zh-TW" sz="2000" dirty="0" smtClean="0"/>
                <a:t>)</a:t>
              </a:r>
              <a:endParaRPr lang="zh-TW" altLang="en-US" sz="2000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763688" y="2422333"/>
            <a:ext cx="6480720" cy="646331"/>
            <a:chOff x="1763688" y="2422333"/>
            <a:chExt cx="6480720" cy="646331"/>
          </a:xfrm>
        </p:grpSpPr>
        <p:sp>
          <p:nvSpPr>
            <p:cNvPr id="8" name="文字方塊 7"/>
            <p:cNvSpPr txBox="1"/>
            <p:nvPr/>
          </p:nvSpPr>
          <p:spPr>
            <a:xfrm>
              <a:off x="1763688" y="2427734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+mj-ea"/>
                </a:rPr>
                <a:t>(5)ƒ(-1)&gt;ƒ(4)</a:t>
              </a:r>
              <a:endParaRPr lang="zh-TW" altLang="en-US" sz="2000" dirty="0" smtClean="0"/>
            </a:p>
          </p:txBody>
        </p:sp>
        <p:sp>
          <p:nvSpPr>
            <p:cNvPr id="13" name="向右箭號 12"/>
            <p:cNvSpPr/>
            <p:nvPr/>
          </p:nvSpPr>
          <p:spPr>
            <a:xfrm>
              <a:off x="3455876" y="2447479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4198232" y="2422333"/>
              <a:ext cx="4046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00" dirty="0" smtClean="0"/>
                <a:t>對稱軸為</a:t>
              </a:r>
              <a:r>
                <a:rPr lang="en-US" altLang="zh-TW" sz="1800" dirty="0" smtClean="0"/>
                <a:t>x=1</a:t>
              </a:r>
              <a:r>
                <a:rPr lang="zh-TW" altLang="en-US" sz="1800" dirty="0" smtClean="0">
                  <a:latin typeface="+mj-ea"/>
                </a:rPr>
                <a:t>，且此函數開口向下，</a:t>
              </a:r>
              <a:endParaRPr lang="en-US" altLang="zh-TW" sz="1800" dirty="0" smtClean="0">
                <a:latin typeface="+mj-ea"/>
              </a:endParaRPr>
            </a:p>
            <a:p>
              <a:r>
                <a:rPr lang="en-US" altLang="zh-TW" sz="1800" dirty="0" smtClean="0">
                  <a:latin typeface="+mj-ea"/>
                </a:rPr>
                <a:t>ƒ</a:t>
              </a:r>
              <a:r>
                <a:rPr lang="en-US" altLang="zh-TW" sz="1800" dirty="0">
                  <a:latin typeface="+mj-ea"/>
                </a:rPr>
                <a:t>(-1)&gt;ƒ(4</a:t>
              </a:r>
              <a:r>
                <a:rPr lang="en-US" altLang="zh-TW" sz="1800" dirty="0" smtClean="0">
                  <a:latin typeface="+mj-ea"/>
                </a:rPr>
                <a:t>)        </a:t>
              </a:r>
              <a:r>
                <a:rPr lang="en-US" altLang="zh-TW" sz="1800" dirty="0" smtClean="0"/>
                <a:t>(O)</a:t>
              </a:r>
              <a:endParaRPr lang="zh-TW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76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915816" y="1851670"/>
            <a:ext cx="55008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zh-TW" altLang="en-US" sz="5400" b="1" dirty="0" smtClean="0">
                <a:ln w="11430"/>
                <a:solidFill>
                  <a:srgbClr val="F9B4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經驗分享</a:t>
            </a:r>
            <a:endParaRPr lang="en" sz="5400" b="1" dirty="0">
              <a:ln w="11430"/>
              <a:solidFill>
                <a:srgbClr val="F9B40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hape 54"/>
          <p:cNvSpPr/>
          <p:nvPr/>
        </p:nvSpPr>
        <p:spPr>
          <a:xfrm flipH="1">
            <a:off x="971600" y="987574"/>
            <a:ext cx="6946272" cy="3384376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學習歷程分享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500"/>
              </a:spcBef>
              <a:buNone/>
            </a:pPr>
            <a:r>
              <a:rPr lang="en-US" altLang="zh-TW" dirty="0"/>
              <a:t>1.</a:t>
            </a:r>
            <a:r>
              <a:rPr lang="zh-TW" altLang="en-US" dirty="0"/>
              <a:t>課前預習（掌握學習方向，更快吸收新知識）</a:t>
            </a:r>
          </a:p>
          <a:p>
            <a:pPr>
              <a:spcBef>
                <a:spcPts val="1500"/>
              </a:spcBef>
              <a:buNone/>
            </a:pPr>
            <a:r>
              <a:rPr lang="en-US" altLang="zh-TW" dirty="0"/>
              <a:t>2.</a:t>
            </a:r>
            <a:r>
              <a:rPr lang="zh-TW" altLang="en-US" dirty="0"/>
              <a:t>如何複習（額外</a:t>
            </a:r>
            <a:r>
              <a:rPr lang="zh-TW" altLang="en-US" dirty="0">
                <a:solidFill>
                  <a:srgbClr val="FF0000"/>
                </a:solidFill>
              </a:rPr>
              <a:t>選擇一本適合參考書</a:t>
            </a:r>
            <a:r>
              <a:rPr lang="zh-TW" altLang="en-US" dirty="0"/>
              <a:t>） </a:t>
            </a:r>
          </a:p>
          <a:p>
            <a:pPr>
              <a:spcBef>
                <a:spcPts val="1500"/>
              </a:spcBef>
              <a:buNone/>
            </a:pPr>
            <a:r>
              <a:rPr lang="en-US" altLang="zh-TW" dirty="0" smtClean="0"/>
              <a:t>3</a:t>
            </a:r>
            <a:r>
              <a:rPr lang="en-US" altLang="zh-TW" dirty="0"/>
              <a:t>.</a:t>
            </a:r>
            <a:r>
              <a:rPr lang="zh-TW" altLang="en-US" dirty="0"/>
              <a:t>小考如何準備（</a:t>
            </a:r>
            <a:r>
              <a:rPr lang="zh-TW" altLang="en-US" dirty="0">
                <a:solidFill>
                  <a:srgbClr val="FF0000"/>
                </a:solidFill>
              </a:rPr>
              <a:t>有規律性</a:t>
            </a:r>
            <a:r>
              <a:rPr lang="zh-TW" altLang="en-US" dirty="0"/>
              <a:t>的完成該階段練習）</a:t>
            </a:r>
          </a:p>
          <a:p>
            <a:pPr>
              <a:spcBef>
                <a:spcPts val="1500"/>
              </a:spcBef>
              <a:buNone/>
            </a:pPr>
            <a:r>
              <a:rPr lang="en-US" altLang="zh-TW" dirty="0" smtClean="0"/>
              <a:t>4</a:t>
            </a:r>
            <a:r>
              <a:rPr lang="en-US" altLang="zh-TW" dirty="0"/>
              <a:t>.</a:t>
            </a:r>
            <a:r>
              <a:rPr lang="zh-TW" altLang="en-US" dirty="0"/>
              <a:t>大考前做概念性統整</a:t>
            </a:r>
          </a:p>
          <a:p>
            <a:pPr>
              <a:spcBef>
                <a:spcPts val="1500"/>
              </a:spcBef>
              <a:buNone/>
            </a:pPr>
            <a:r>
              <a:rPr lang="en-US" altLang="zh-TW" dirty="0" smtClean="0"/>
              <a:t>5</a:t>
            </a:r>
            <a:r>
              <a:rPr lang="en-US" altLang="zh-TW" dirty="0"/>
              <a:t>.</a:t>
            </a:r>
            <a:r>
              <a:rPr lang="zh-TW" altLang="en-US" dirty="0"/>
              <a:t>善用網路</a:t>
            </a:r>
            <a:r>
              <a:rPr lang="zh-TW" altLang="en-US" dirty="0" smtClean="0"/>
              <a:t>資源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75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推薦參考書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File_0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9582"/>
            <a:ext cx="447252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835696" y="699542"/>
            <a:ext cx="3096344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altLang="en-US" sz="4000" dirty="0" smtClean="0"/>
              <a:t>補習這件事</a:t>
            </a:r>
            <a:endParaRPr lang="en" sz="4000" dirty="0"/>
          </a:p>
        </p:txBody>
      </p:sp>
      <p:sp>
        <p:nvSpPr>
          <p:cNvPr id="216" name="Shape 216"/>
          <p:cNvSpPr/>
          <p:nvPr/>
        </p:nvSpPr>
        <p:spPr>
          <a:xfrm flipH="1">
            <a:off x="899592" y="699542"/>
            <a:ext cx="792088" cy="720080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47664" y="1491630"/>
            <a:ext cx="62646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補習不一定是必要的</a:t>
            </a:r>
            <a:endParaRPr lang="en-US" altLang="zh-TW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既然補習就善用資源，也要認真上課</a:t>
            </a:r>
            <a:endParaRPr lang="en-US" altLang="zh-TW" sz="2400" dirty="0" smtClean="0"/>
          </a:p>
          <a:p>
            <a:pPr>
              <a:lnSpc>
                <a:spcPct val="20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當作是一種投資吧</a:t>
            </a:r>
            <a:r>
              <a:rPr lang="en-US" altLang="zh-TW" sz="2400" dirty="0" smtClean="0"/>
              <a:t>~~</a:t>
            </a:r>
            <a:r>
              <a:rPr lang="zh-TW" altLang="en-US" sz="2400" dirty="0" smtClean="0"/>
              <a:t>有努力才有機會</a:t>
            </a:r>
            <a:endParaRPr lang="en-US" altLang="zh-TW" sz="2400" dirty="0" smtClean="0"/>
          </a:p>
          <a:p>
            <a:pPr>
              <a:buFont typeface="Wingdings" pitchFamily="2" charset="2"/>
              <a:buChar char="u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131840" y="1851670"/>
            <a:ext cx="3744416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zh-TW" altLang="en-US" b="1" dirty="0" smtClean="0">
                <a:ln w="11430"/>
                <a:solidFill>
                  <a:srgbClr val="F9B4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排除障礙</a:t>
            </a:r>
            <a:endParaRPr lang="en" b="1" dirty="0">
              <a:ln w="11430"/>
              <a:solidFill>
                <a:srgbClr val="F9B40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hape 54"/>
          <p:cNvSpPr/>
          <p:nvPr/>
        </p:nvSpPr>
        <p:spPr>
          <a:xfrm flipH="1">
            <a:off x="971600" y="987574"/>
            <a:ext cx="6946272" cy="3384376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6"/>
          <p:cNvSpPr/>
          <p:nvPr/>
        </p:nvSpPr>
        <p:spPr>
          <a:xfrm flipH="1">
            <a:off x="899592" y="699542"/>
            <a:ext cx="792088" cy="720080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" name="Shape 214"/>
          <p:cNvSpPr txBox="1">
            <a:spLocks/>
          </p:cNvSpPr>
          <p:nvPr/>
        </p:nvSpPr>
        <p:spPr>
          <a:xfrm>
            <a:off x="1907704" y="669322"/>
            <a:ext cx="2592288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A95B7"/>
                </a:solidFill>
                <a:effectLst/>
                <a:uLnTx/>
                <a:uFillTx/>
                <a:latin typeface="Patrick Hand SC"/>
                <a:ea typeface="Patrick Hand SC"/>
                <a:cs typeface="Patrick Hand SC"/>
                <a:sym typeface="Patrick Hand SC"/>
              </a:rPr>
              <a:t>時間規畫</a:t>
            </a:r>
            <a:endParaRPr kumimoji="0" lang="en" sz="4000" b="1" i="0" u="none" strike="noStrike" kern="0" cap="none" spc="0" normalizeH="0" baseline="0" noProof="0" dirty="0">
              <a:ln>
                <a:noFill/>
              </a:ln>
              <a:solidFill>
                <a:srgbClr val="2A95B7"/>
              </a:solidFill>
              <a:effectLst/>
              <a:uLnTx/>
              <a:uFillTx/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5616" y="1059582"/>
            <a:ext cx="71287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endParaRPr lang="en-US" altLang="zh-TW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作息盡量正常</a:t>
            </a:r>
            <a:endParaRPr lang="en-US" altLang="zh-TW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利用空閒的時間，提前完成作業</a:t>
            </a:r>
            <a:endParaRPr lang="en-US" altLang="zh-TW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別段考前才開始複習</a:t>
            </a:r>
            <a:endParaRPr lang="en-US" altLang="zh-TW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TW" altLang="en-US" sz="2400" dirty="0" smtClean="0"/>
              <a:t>該讀書就認真讀書，該玩就認真玩，活在當下</a:t>
            </a:r>
            <a:r>
              <a:rPr lang="en-US" altLang="zh-TW" sz="2400" dirty="0" smtClean="0"/>
              <a:t>!~~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691680" y="771550"/>
            <a:ext cx="59763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altLang="en-US" sz="4000" dirty="0" smtClean="0"/>
              <a:t>信心喊話：</a:t>
            </a:r>
            <a:endParaRPr lang="en" sz="4000" dirty="0"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899592" y="1635646"/>
            <a:ext cx="7704856" cy="20162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Font typeface="Wingdings" pitchFamily="2" charset="2"/>
              <a:buChar char="u"/>
            </a:pPr>
            <a:r>
              <a:rPr lang="zh-TW" altLang="en-US" sz="2800" dirty="0" smtClean="0"/>
              <a:t>克服它就是你的了</a:t>
            </a:r>
            <a:r>
              <a:rPr lang="en-US" altLang="zh-TW" sz="2800" dirty="0" smtClean="0"/>
              <a:t>!!</a:t>
            </a:r>
          </a:p>
          <a:p>
            <a:pPr lvl="0">
              <a:buNone/>
            </a:pPr>
            <a:endParaRPr lang="en-US" sz="2800" dirty="0" smtClean="0"/>
          </a:p>
          <a:p>
            <a:pPr lvl="0">
              <a:buFont typeface="Wingdings" pitchFamily="2" charset="2"/>
              <a:buChar char="u"/>
            </a:pPr>
            <a:r>
              <a:rPr lang="zh-TW" altLang="en-US" sz="2800" dirty="0" smtClean="0"/>
              <a:t>有恆心，找到對的方法，成功就在不遠處</a:t>
            </a:r>
            <a:r>
              <a:rPr lang="en-US" altLang="zh-TW" sz="2800" dirty="0" smtClean="0"/>
              <a:t>~</a:t>
            </a:r>
          </a:p>
          <a:p>
            <a:pPr lvl="0">
              <a:buFont typeface="Wingdings" pitchFamily="2" charset="2"/>
              <a:buChar char="u"/>
            </a:pPr>
            <a:endParaRPr lang="en-US" sz="2800" dirty="0" smtClean="0"/>
          </a:p>
          <a:p>
            <a:pPr lvl="0">
              <a:buFont typeface="Wingdings" pitchFamily="2" charset="2"/>
              <a:buChar char="u"/>
            </a:pPr>
            <a:r>
              <a:rPr lang="zh-TW" altLang="en-US" sz="2800" dirty="0" smtClean="0"/>
              <a:t>加油加油加油</a:t>
            </a:r>
            <a:r>
              <a:rPr lang="en-US" altLang="zh-TW" sz="2800" dirty="0" smtClean="0"/>
              <a:t>!!!</a:t>
            </a:r>
          </a:p>
          <a:p>
            <a:pPr lvl="0">
              <a:buFont typeface="Wingdings" pitchFamily="2" charset="2"/>
              <a:buChar char="u"/>
            </a:pPr>
            <a:endParaRPr lang="en-US" sz="2800" dirty="0" smtClean="0"/>
          </a:p>
        </p:txBody>
      </p:sp>
      <p:sp>
        <p:nvSpPr>
          <p:cNvPr id="54" name="Shape 54"/>
          <p:cNvSpPr/>
          <p:nvPr/>
        </p:nvSpPr>
        <p:spPr>
          <a:xfrm flipH="1">
            <a:off x="971600" y="771550"/>
            <a:ext cx="681575" cy="690566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  <p:pic>
        <p:nvPicPr>
          <p:cNvPr id="5" name="圖片 4" descr="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931790"/>
            <a:ext cx="16470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483768" y="1563638"/>
            <a:ext cx="5976300" cy="75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0" dirty="0"/>
              <a:t>Thanks!</a:t>
            </a:r>
          </a:p>
        </p:txBody>
      </p:sp>
      <p:pic>
        <p:nvPicPr>
          <p:cNvPr id="5" name="圖片 4" descr="sticker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787774"/>
            <a:ext cx="1872208" cy="155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95516" y="771550"/>
            <a:ext cx="7020900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600"/>
              </a:spcBef>
              <a:buNone/>
            </a:pPr>
            <a:r>
              <a:rPr lang="en-US" altLang="zh-TW" sz="2800" b="1" dirty="0" smtClean="0">
                <a:solidFill>
                  <a:schemeClr val="tx1"/>
                </a:solidFill>
                <a:latin typeface="Sniglet" charset="0"/>
              </a:rPr>
              <a:t>1.</a:t>
            </a:r>
            <a:r>
              <a:rPr lang="zh-TW" altLang="en-US" sz="2800" b="1" dirty="0" smtClean="0">
                <a:solidFill>
                  <a:schemeClr val="tx1"/>
                </a:solidFill>
                <a:latin typeface="Sniglet" charset="0"/>
              </a:rPr>
              <a:t> 先把觀念弄清楚</a:t>
            </a:r>
            <a:endParaRPr lang="en-US" altLang="zh-TW" sz="2800" b="1" dirty="0" smtClean="0">
              <a:solidFill>
                <a:schemeClr val="tx1"/>
              </a:solidFill>
              <a:latin typeface="Sniglet" charset="0"/>
            </a:endParaRPr>
          </a:p>
          <a:p>
            <a:pPr marL="457200" lvl="0" indent="-228600">
              <a:spcBef>
                <a:spcPts val="600"/>
              </a:spcBef>
              <a:buNone/>
            </a:pPr>
            <a:r>
              <a:rPr lang="zh-TW" altLang="en-US" b="1" dirty="0" smtClean="0"/>
              <a:t>            </a:t>
            </a:r>
            <a:endParaRPr lang="en-US" altLang="zh-TW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192367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Sniglet" charset="0"/>
              </a:rPr>
              <a:t>2.</a:t>
            </a:r>
            <a:r>
              <a:rPr lang="zh-TW" altLang="en-US" sz="2800" b="1" dirty="0" smtClean="0">
                <a:latin typeface="Sniglet" charset="0"/>
              </a:rPr>
              <a:t>數學不用死背，但需要記憶</a:t>
            </a:r>
            <a:endParaRPr lang="zh-TW" altLang="en-US" sz="2800" b="1" dirty="0">
              <a:latin typeface="Sniglet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305664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Sniglet" charset="0"/>
              </a:rPr>
              <a:t>3.</a:t>
            </a:r>
            <a:r>
              <a:rPr lang="zh-TW" altLang="en-US" sz="2800" b="1" dirty="0" smtClean="0">
                <a:latin typeface="Sniglet" charset="0"/>
              </a:rPr>
              <a:t>要有複習的習慣</a:t>
            </a:r>
            <a:endParaRPr lang="zh-TW" altLang="en-US" sz="2800" b="1" dirty="0">
              <a:latin typeface="Sniglet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195736" y="2499742"/>
            <a:ext cx="3816424" cy="400110"/>
            <a:chOff x="1691680" y="2571750"/>
            <a:chExt cx="3816424" cy="400110"/>
          </a:xfrm>
        </p:grpSpPr>
        <p:sp>
          <p:nvSpPr>
            <p:cNvPr id="9" name="向右箭號 8"/>
            <p:cNvSpPr/>
            <p:nvPr/>
          </p:nvSpPr>
          <p:spPr>
            <a:xfrm>
              <a:off x="1691680" y="2571750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267744" y="2571750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i="1" dirty="0" smtClean="0">
                  <a:latin typeface="Sniglet" charset="0"/>
                </a:rPr>
                <a:t>寫下自己看得懂的筆記</a:t>
              </a:r>
              <a:endParaRPr lang="zh-TW" altLang="en-US" sz="2000" i="1" dirty="0">
                <a:latin typeface="Sniglet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195736" y="3651870"/>
            <a:ext cx="4104456" cy="432048"/>
            <a:chOff x="1691680" y="3723878"/>
            <a:chExt cx="4104456" cy="432048"/>
          </a:xfrm>
        </p:grpSpPr>
        <p:sp>
          <p:nvSpPr>
            <p:cNvPr id="8" name="向右箭號 7"/>
            <p:cNvSpPr/>
            <p:nvPr/>
          </p:nvSpPr>
          <p:spPr>
            <a:xfrm>
              <a:off x="1691680" y="3723878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267744" y="3755816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i="1" dirty="0" smtClean="0">
                  <a:latin typeface="Sniglet" charset="0"/>
                </a:rPr>
                <a:t>數學是工具，熟能生巧</a:t>
              </a:r>
              <a:endParaRPr lang="zh-TW" altLang="en-US" sz="2000" i="1" dirty="0">
                <a:latin typeface="Sniglet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195736" y="1419622"/>
            <a:ext cx="5256584" cy="400110"/>
            <a:chOff x="2195736" y="1419622"/>
            <a:chExt cx="5256584" cy="400110"/>
          </a:xfrm>
        </p:grpSpPr>
        <p:sp>
          <p:nvSpPr>
            <p:cNvPr id="17" name="向右箭號 16"/>
            <p:cNvSpPr/>
            <p:nvPr/>
          </p:nvSpPr>
          <p:spPr>
            <a:xfrm>
              <a:off x="2195736" y="1419622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771800" y="1419622"/>
              <a:ext cx="4680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i="1" dirty="0" smtClean="0"/>
                <a:t>勇敢的去提問</a:t>
              </a:r>
              <a:r>
                <a:rPr lang="en-US" altLang="zh-TW" sz="2000" i="1" dirty="0" smtClean="0"/>
                <a:t>(</a:t>
              </a:r>
              <a:r>
                <a:rPr lang="zh-TW" altLang="en-US" sz="2000" i="1" dirty="0" smtClean="0"/>
                <a:t>同學、老師、微笑小天使</a:t>
              </a:r>
              <a:r>
                <a:rPr lang="en-US" altLang="zh-TW" sz="2000" i="1" dirty="0" smtClean="0"/>
                <a:t>)</a:t>
              </a:r>
              <a:endParaRPr lang="zh-TW" altLang="en-US" sz="20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295516" y="771550"/>
            <a:ext cx="7020900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600"/>
              </a:spcBef>
              <a:buNone/>
            </a:pPr>
            <a:r>
              <a:rPr lang="en-US" altLang="zh-TW" sz="2800" b="1" dirty="0" smtClean="0">
                <a:solidFill>
                  <a:schemeClr val="tx1"/>
                </a:solidFill>
                <a:latin typeface="Sniglet" charset="0"/>
              </a:rPr>
              <a:t>4.</a:t>
            </a:r>
            <a:r>
              <a:rPr lang="zh-TW" altLang="en-US" sz="2800" b="1" dirty="0" smtClean="0">
                <a:solidFill>
                  <a:schemeClr val="tx1"/>
                </a:solidFill>
                <a:latin typeface="Sniglet" charset="0"/>
              </a:rPr>
              <a:t> 寫題目遇到不會的，別先看解答</a:t>
            </a:r>
            <a:endParaRPr lang="en-US" altLang="zh-TW" sz="2800" b="1" dirty="0" smtClean="0">
              <a:solidFill>
                <a:schemeClr val="tx1"/>
              </a:solidFill>
              <a:latin typeface="Sniglet" charset="0"/>
            </a:endParaRPr>
          </a:p>
          <a:p>
            <a:pPr marL="457200" lvl="0" indent="-228600">
              <a:spcBef>
                <a:spcPts val="600"/>
              </a:spcBef>
              <a:buNone/>
            </a:pPr>
            <a:r>
              <a:rPr lang="zh-TW" altLang="en-US" b="1" dirty="0" smtClean="0"/>
              <a:t>            </a:t>
            </a:r>
            <a:endParaRPr lang="en-US" altLang="zh-TW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547664" y="192367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Sniglet" charset="0"/>
              </a:rPr>
              <a:t>5.</a:t>
            </a:r>
            <a:r>
              <a:rPr lang="zh-TW" altLang="en-US" sz="2800" b="1" dirty="0" smtClean="0">
                <a:latin typeface="Sniglet" charset="0"/>
              </a:rPr>
              <a:t>考卷、作業錯的要確實訂正</a:t>
            </a:r>
            <a:endParaRPr lang="zh-TW" altLang="en-US" sz="2800" b="1" dirty="0">
              <a:latin typeface="Sniglet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7664" y="305664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Sniglet" charset="0"/>
              </a:rPr>
              <a:t>6.</a:t>
            </a:r>
            <a:r>
              <a:rPr lang="zh-TW" altLang="en-US" sz="2800" b="1" dirty="0" smtClean="0">
                <a:latin typeface="Sniglet" charset="0"/>
              </a:rPr>
              <a:t>別被公式限制住了</a:t>
            </a:r>
            <a:endParaRPr lang="zh-TW" altLang="en-US" sz="2800" b="1" dirty="0">
              <a:latin typeface="Sniglet" charset="0"/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2195736" y="2531680"/>
            <a:ext cx="3816424" cy="400110"/>
            <a:chOff x="1691680" y="2571750"/>
            <a:chExt cx="3816424" cy="400110"/>
          </a:xfrm>
        </p:grpSpPr>
        <p:sp>
          <p:nvSpPr>
            <p:cNvPr id="9" name="向右箭號 8"/>
            <p:cNvSpPr/>
            <p:nvPr/>
          </p:nvSpPr>
          <p:spPr>
            <a:xfrm>
              <a:off x="1691680" y="2571750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267744" y="2571750"/>
              <a:ext cx="324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i="1" dirty="0" smtClean="0">
                  <a:latin typeface="Sniglet" charset="0"/>
                </a:rPr>
                <a:t>加強觀念的印象和思考方式</a:t>
              </a:r>
              <a:endParaRPr lang="zh-TW" altLang="en-US" sz="2000" i="1" dirty="0">
                <a:latin typeface="Sniglet" charset="0"/>
              </a:endParaRPr>
            </a:p>
          </p:txBody>
        </p:sp>
      </p:grpSp>
      <p:grpSp>
        <p:nvGrpSpPr>
          <p:cNvPr id="6" name="群組 14"/>
          <p:cNvGrpSpPr/>
          <p:nvPr/>
        </p:nvGrpSpPr>
        <p:grpSpPr>
          <a:xfrm>
            <a:off x="2195736" y="3651870"/>
            <a:ext cx="4104456" cy="400110"/>
            <a:chOff x="1691680" y="3723878"/>
            <a:chExt cx="4104456" cy="400110"/>
          </a:xfrm>
        </p:grpSpPr>
        <p:sp>
          <p:nvSpPr>
            <p:cNvPr id="8" name="向右箭號 7"/>
            <p:cNvSpPr/>
            <p:nvPr/>
          </p:nvSpPr>
          <p:spPr>
            <a:xfrm>
              <a:off x="1691680" y="3723878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267744" y="3723878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i="1" dirty="0" smtClean="0">
                  <a:latin typeface="Sniglet" charset="0"/>
                </a:rPr>
                <a:t>觀念清楚比記公式重要</a:t>
              </a:r>
              <a:endParaRPr lang="zh-TW" altLang="en-US" sz="2000" i="1" dirty="0">
                <a:latin typeface="Sniglet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195736" y="1419622"/>
            <a:ext cx="4320480" cy="432048"/>
            <a:chOff x="2195736" y="1419622"/>
            <a:chExt cx="4320480" cy="432048"/>
          </a:xfrm>
        </p:grpSpPr>
        <p:sp>
          <p:nvSpPr>
            <p:cNvPr id="7" name="向右箭號 6"/>
            <p:cNvSpPr/>
            <p:nvPr/>
          </p:nvSpPr>
          <p:spPr>
            <a:xfrm>
              <a:off x="2195736" y="1419622"/>
              <a:ext cx="43204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771800" y="145156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TW" altLang="en-US" sz="2000" i="1" dirty="0">
                <a:latin typeface="Sniglet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771800" y="1419622"/>
              <a:ext cx="374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i="1" dirty="0" smtClean="0"/>
                <a:t>先回去弄懂定義和觀念的部分</a:t>
              </a:r>
              <a:endParaRPr lang="zh-TW" altLang="en-US" sz="20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339752" y="1851670"/>
            <a:ext cx="55008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zh-TW" altLang="en-US" b="1" dirty="0" smtClean="0">
                <a:ln w="11430"/>
                <a:solidFill>
                  <a:srgbClr val="F9B4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常見的學習問題</a:t>
            </a:r>
            <a:endParaRPr lang="en" b="1" dirty="0">
              <a:ln w="11430"/>
              <a:solidFill>
                <a:srgbClr val="F9B40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hape 54"/>
          <p:cNvSpPr/>
          <p:nvPr/>
        </p:nvSpPr>
        <p:spPr>
          <a:xfrm flipH="1">
            <a:off x="971600" y="987574"/>
            <a:ext cx="6946272" cy="3384376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439532" y="771550"/>
            <a:ext cx="7020900" cy="17281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1000"/>
              </a:spcBef>
              <a:buNone/>
            </a:pPr>
            <a:r>
              <a:rPr lang="en-US" altLang="zh-TW" sz="3200" b="1" dirty="0" smtClean="0"/>
              <a:t>Q:</a:t>
            </a:r>
            <a:r>
              <a:rPr lang="zh-TW" altLang="en-US" sz="3200" b="1" dirty="0" smtClean="0"/>
              <a:t>算好多題目了，也有背公式ㄚ</a:t>
            </a:r>
            <a:r>
              <a:rPr lang="en-US" altLang="zh-TW" sz="3200" b="1" dirty="0" smtClean="0"/>
              <a:t>…</a:t>
            </a:r>
          </a:p>
          <a:p>
            <a:pPr marL="457200" lvl="0" indent="-228600">
              <a:spcBef>
                <a:spcPts val="1000"/>
              </a:spcBef>
              <a:buNone/>
            </a:pPr>
            <a:r>
              <a:rPr lang="zh-TW" altLang="en-US" sz="3200" b="1" dirty="0" smtClean="0"/>
              <a:t>    但還是考不好</a:t>
            </a:r>
            <a:endParaRPr lang="en-US" altLang="zh-TW" sz="3200" b="1" dirty="0" smtClean="0"/>
          </a:p>
          <a:p>
            <a:pPr marL="457200" lvl="0" indent="-228600">
              <a:buNone/>
            </a:pPr>
            <a:endParaRPr lang="en-US" altLang="zh-TW" sz="3200" b="1" dirty="0" smtClean="0"/>
          </a:p>
          <a:p>
            <a:pPr marL="457200" lvl="0" indent="-228600">
              <a:buNone/>
            </a:pPr>
            <a:endParaRPr lang="en-US" altLang="zh-TW" sz="3200" b="1" dirty="0" smtClean="0"/>
          </a:p>
          <a:p>
            <a:pPr marL="457200" lvl="0" indent="-228600">
              <a:buNone/>
            </a:pPr>
            <a:endParaRPr lang="en-US" altLang="zh-TW" sz="3200" b="1" dirty="0" smtClean="0"/>
          </a:p>
          <a:p>
            <a:pPr marL="457200" lvl="0" indent="-228600">
              <a:buNone/>
            </a:pPr>
            <a:endParaRPr lang="en-US" altLang="zh-TW" sz="3200" b="1" dirty="0" smtClean="0"/>
          </a:p>
          <a:p>
            <a:pPr marL="457200" lvl="0" indent="-228600">
              <a:buNone/>
            </a:pPr>
            <a:endParaRPr lang="en-US" altLang="zh-TW" sz="3200" b="1" dirty="0" smtClean="0"/>
          </a:p>
        </p:txBody>
      </p:sp>
      <p:pic>
        <p:nvPicPr>
          <p:cNvPr id="3" name="圖片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74" y="1419622"/>
            <a:ext cx="720080" cy="72008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91680" y="2859782"/>
            <a:ext cx="60486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dirty="0" smtClean="0">
                <a:latin typeface="Sniglet" charset="0"/>
              </a:rPr>
              <a:t>A:</a:t>
            </a:r>
            <a:r>
              <a:rPr lang="zh-TW" altLang="en-US" sz="3200" dirty="0" smtClean="0">
                <a:latin typeface="Sniglet" charset="0"/>
              </a:rPr>
              <a:t>要學的是邏輯思路和方法</a:t>
            </a:r>
            <a:r>
              <a:rPr lang="en-US" altLang="zh-TW" sz="3200" dirty="0" smtClean="0">
                <a:latin typeface="Sniglet" charset="0"/>
              </a:rPr>
              <a:t>!!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11540" y="771550"/>
            <a:ext cx="7020900" cy="151216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1000"/>
              </a:spcBef>
              <a:buNone/>
            </a:pPr>
            <a:r>
              <a:rPr lang="en-US" altLang="zh-TW" sz="3200" b="1" dirty="0" smtClean="0"/>
              <a:t>Q:</a:t>
            </a:r>
            <a:r>
              <a:rPr lang="zh-TW" altLang="en-US" sz="3200" b="1" dirty="0" smtClean="0"/>
              <a:t>高中和國中的落差好大</a:t>
            </a:r>
            <a:r>
              <a:rPr lang="en-US" altLang="zh-TW" sz="3200" b="1" dirty="0" smtClean="0"/>
              <a:t>…</a:t>
            </a:r>
          </a:p>
          <a:p>
            <a:pPr marL="1343025" lvl="0" indent="-801688">
              <a:spcBef>
                <a:spcPts val="1000"/>
              </a:spcBef>
              <a:buNone/>
            </a:pPr>
            <a:r>
              <a:rPr lang="zh-TW" altLang="en-US" sz="3200" b="1" dirty="0" smtClean="0"/>
              <a:t> 覺得很沒有自信</a:t>
            </a:r>
            <a:endParaRPr lang="en-US" altLang="zh-TW" sz="3200" b="1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1835696" y="2646660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Sniglet" charset="0"/>
              </a:rPr>
              <a:t>A:</a:t>
            </a:r>
            <a:r>
              <a:rPr lang="zh-TW" altLang="en-US" sz="3200" dirty="0" smtClean="0">
                <a:latin typeface="Sniglet" charset="0"/>
              </a:rPr>
              <a:t> </a:t>
            </a:r>
            <a:r>
              <a:rPr lang="en-US" altLang="zh-TW" sz="3200" dirty="0" smtClean="0">
                <a:latin typeface="Sniglet" charset="0"/>
              </a:rPr>
              <a:t>(1)</a:t>
            </a:r>
            <a:r>
              <a:rPr lang="zh-TW" altLang="en-US" sz="3200" dirty="0" smtClean="0">
                <a:latin typeface="Sniglet" charset="0"/>
              </a:rPr>
              <a:t>訂一個合理的目標</a:t>
            </a:r>
            <a:endParaRPr lang="en-US" altLang="zh-TW" sz="3200" dirty="0" smtClean="0">
              <a:latin typeface="Sniglet" charset="0"/>
            </a:endParaRPr>
          </a:p>
          <a:p>
            <a:r>
              <a:rPr lang="zh-TW" altLang="en-US" sz="3200" dirty="0" smtClean="0">
                <a:latin typeface="Sniglet" charset="0"/>
              </a:rPr>
              <a:t>    </a:t>
            </a:r>
            <a:r>
              <a:rPr lang="en-US" altLang="zh-TW" sz="3200" dirty="0" smtClean="0">
                <a:latin typeface="Sniglet" charset="0"/>
              </a:rPr>
              <a:t>(2)</a:t>
            </a:r>
            <a:r>
              <a:rPr lang="zh-TW" altLang="en-US" sz="3200" dirty="0" smtClean="0">
                <a:latin typeface="Sniglet" charset="0"/>
              </a:rPr>
              <a:t>跟著認真的背影</a:t>
            </a:r>
            <a:endParaRPr lang="en-US" altLang="zh-TW" sz="3200" dirty="0" smtClean="0">
              <a:latin typeface="Sniglet" charset="0"/>
            </a:endParaRPr>
          </a:p>
        </p:txBody>
      </p:sp>
      <p:pic>
        <p:nvPicPr>
          <p:cNvPr id="4" name="圖片 3" descr="stickerline-2015022713261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731" y="1347614"/>
            <a:ext cx="815429" cy="68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2915816" y="1851670"/>
            <a:ext cx="55008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zh-TW" altLang="en-US" sz="5400" b="1" dirty="0" smtClean="0">
                <a:ln w="11430"/>
                <a:solidFill>
                  <a:srgbClr val="F9B40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筆記內容</a:t>
            </a:r>
            <a:endParaRPr lang="en" sz="5400" b="1" dirty="0">
              <a:ln w="11430"/>
              <a:solidFill>
                <a:srgbClr val="F9B40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hape 54"/>
          <p:cNvSpPr/>
          <p:nvPr/>
        </p:nvSpPr>
        <p:spPr>
          <a:xfrm flipH="1">
            <a:off x="971600" y="987574"/>
            <a:ext cx="6946272" cy="3384376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958</Words>
  <Application>Microsoft Office PowerPoint</Application>
  <PresentationFormat>如螢幕大小 (16:9)</PresentationFormat>
  <Paragraphs>135</Paragraphs>
  <Slides>32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Arial</vt:lpstr>
      <vt:lpstr>新細明體</vt:lpstr>
      <vt:lpstr>Patrick Hand SC</vt:lpstr>
      <vt:lpstr>Sniglet</vt:lpstr>
      <vt:lpstr>Snap ITC</vt:lpstr>
      <vt:lpstr>Wingdings</vt:lpstr>
      <vt:lpstr>Seyton template</vt:lpstr>
      <vt:lpstr>學習講座—數學科</vt:lpstr>
      <vt:lpstr>分享內容:</vt:lpstr>
      <vt:lpstr>排除障礙</vt:lpstr>
      <vt:lpstr>PowerPoint 簡報</vt:lpstr>
      <vt:lpstr>PowerPoint 簡報</vt:lpstr>
      <vt:lpstr>常見的學習問題</vt:lpstr>
      <vt:lpstr>PowerPoint 簡報</vt:lpstr>
      <vt:lpstr>PowerPoint 簡報</vt:lpstr>
      <vt:lpstr>筆記內容</vt:lpstr>
      <vt:lpstr>筆記內容</vt:lpstr>
      <vt:lpstr>筆記內容</vt:lpstr>
      <vt:lpstr>筆記內容</vt:lpstr>
      <vt:lpstr>筆記內容</vt:lpstr>
      <vt:lpstr>筆記內容</vt:lpstr>
      <vt:lpstr>筆記內容</vt:lpstr>
      <vt:lpstr>筆記內容</vt:lpstr>
      <vt:lpstr>解題方向</vt:lpstr>
      <vt:lpstr>解題方向</vt:lpstr>
      <vt:lpstr>例題1.</vt:lpstr>
      <vt:lpstr>解析1.</vt:lpstr>
      <vt:lpstr>解析1.</vt:lpstr>
      <vt:lpstr>例題2.</vt:lpstr>
      <vt:lpstr>解析2.</vt:lpstr>
      <vt:lpstr>解析2.</vt:lpstr>
      <vt:lpstr>解析2.</vt:lpstr>
      <vt:lpstr>經驗分享</vt:lpstr>
      <vt:lpstr>學習歷程分享</vt:lpstr>
      <vt:lpstr>推薦參考書</vt:lpstr>
      <vt:lpstr>補習這件事</vt:lpstr>
      <vt:lpstr>PowerPoint 簡報</vt:lpstr>
      <vt:lpstr>信心喊話：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如何讀好數學?</dc:title>
  <cp:lastModifiedBy>shelly0824</cp:lastModifiedBy>
  <cp:revision>96</cp:revision>
  <dcterms:modified xsi:type="dcterms:W3CDTF">2017-10-22T08:27:28Z</dcterms:modified>
</cp:coreProperties>
</file>